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52"/>
  </p:notesMasterIdLst>
  <p:sldIdLst>
    <p:sldId id="257" r:id="rId2"/>
    <p:sldId id="317" r:id="rId3"/>
    <p:sldId id="288" r:id="rId4"/>
    <p:sldId id="316" r:id="rId5"/>
    <p:sldId id="269" r:id="rId6"/>
    <p:sldId id="263" r:id="rId7"/>
    <p:sldId id="258" r:id="rId8"/>
    <p:sldId id="265" r:id="rId9"/>
    <p:sldId id="264" r:id="rId10"/>
    <p:sldId id="259" r:id="rId11"/>
    <p:sldId id="270" r:id="rId12"/>
    <p:sldId id="289" r:id="rId13"/>
    <p:sldId id="260" r:id="rId14"/>
    <p:sldId id="261" r:id="rId15"/>
    <p:sldId id="271" r:id="rId16"/>
    <p:sldId id="272" r:id="rId17"/>
    <p:sldId id="290" r:id="rId18"/>
    <p:sldId id="273" r:id="rId19"/>
    <p:sldId id="281" r:id="rId20"/>
    <p:sldId id="282" r:id="rId21"/>
    <p:sldId id="274" r:id="rId22"/>
    <p:sldId id="275" r:id="rId23"/>
    <p:sldId id="276" r:id="rId24"/>
    <p:sldId id="283" r:id="rId25"/>
    <p:sldId id="284" r:id="rId26"/>
    <p:sldId id="285" r:id="rId27"/>
    <p:sldId id="277" r:id="rId28"/>
    <p:sldId id="315" r:id="rId29"/>
    <p:sldId id="291" r:id="rId30"/>
    <p:sldId id="292" r:id="rId31"/>
    <p:sldId id="299" r:id="rId32"/>
    <p:sldId id="293" r:id="rId33"/>
    <p:sldId id="302" r:id="rId34"/>
    <p:sldId id="303" r:id="rId35"/>
    <p:sldId id="304" r:id="rId36"/>
    <p:sldId id="307" r:id="rId37"/>
    <p:sldId id="294" r:id="rId38"/>
    <p:sldId id="295" r:id="rId39"/>
    <p:sldId id="306" r:id="rId40"/>
    <p:sldId id="297" r:id="rId41"/>
    <p:sldId id="308" r:id="rId42"/>
    <p:sldId id="311" r:id="rId43"/>
    <p:sldId id="309" r:id="rId44"/>
    <p:sldId id="310" r:id="rId45"/>
    <p:sldId id="312" r:id="rId46"/>
    <p:sldId id="313" r:id="rId47"/>
    <p:sldId id="298" r:id="rId48"/>
    <p:sldId id="305" r:id="rId49"/>
    <p:sldId id="314" r:id="rId50"/>
    <p:sldId id="262" r:id="rId51"/>
  </p:sldIdLst>
  <p:sldSz cx="7772400" cy="10058400"/>
  <p:notesSz cx="6858000" cy="9144000"/>
  <p:embeddedFontLst>
    <p:embeddedFont>
      <p:font typeface="Helvetica" panose="020B060402020202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Lato" panose="020B0604020202020204" charset="0"/>
      <p:regular r:id="rId63"/>
      <p:bold r:id="rId64"/>
      <p:italic r:id="rId65"/>
      <p:boldItalic r:id="rId66"/>
    </p:embeddedFont>
    <p:embeddedFont>
      <p:font typeface="Lato Light" panose="020B0604020202020204" charset="0"/>
      <p:regular r:id="rId67"/>
      <p:italic r:id="rId68"/>
    </p:embeddedFont>
    <p:embeddedFont>
      <p:font typeface="Abadi" panose="020B060402020202020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2424" userDrawn="1">
          <p15:clr>
            <a:srgbClr val="A4A3A4"/>
          </p15:clr>
        </p15:guide>
      </p15:sldGuideLst>
    </p:ext>
    <p:ext uri="http://customooxmlschemas.google.com/">
      <go:slidesCustomData xmlns:go="http://customooxmlschemas.google.com/" xmlns:p15="http://schemas.microsoft.com/office/powerpoint/2012/main" xmlns="" roundtripDataSignature="AMtx7mi/1qaLmgGlu81Mwkh1wGSLexO2mg==" r:id="rId75"/>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yse Gemme" initials="" lastIdx="3" clrIdx="0"/>
  <p:cmAuthor id="1" name="Kate Hanley" initials="" lastIdx="14" clrIdx="1"/>
  <p:cmAuthor id="2" name="Maggie Peard" initials="" lastIdx="9" clrIdx="2"/>
  <p:cmAuthor id="3" name="Concord MA Water" initials="" lastIdx="4" clrIdx="3"/>
  <p:cmAuthor id="4" name="Angela Cleveland" initials="AC" lastIdx="1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7820"/>
    <a:srgbClr val="E6E6E6"/>
    <a:srgbClr val="66242C"/>
    <a:srgbClr val="F0EAEA"/>
    <a:srgbClr val="A9A7A7"/>
    <a:srgbClr val="97CCEF"/>
    <a:srgbClr val="07074E"/>
    <a:srgbClr val="F2FCFE"/>
    <a:srgbClr val="C4DC7F"/>
    <a:srgbClr val="D2C64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660"/>
  </p:normalViewPr>
  <p:slideViewPr>
    <p:cSldViewPr snapToGrid="0" showGuides="1">
      <p:cViewPr varScale="1">
        <p:scale>
          <a:sx n="60" d="100"/>
          <a:sy n="60" d="100"/>
        </p:scale>
        <p:origin x="666" y="90"/>
      </p:cViewPr>
      <p:guideLst>
        <p:guide orient="horz" pos="3192"/>
        <p:guide pos="24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6" Type="http://schemas.openxmlformats.org/officeDocument/2006/relationships/commentAuthors" Target="commentAuthors.xml"/><Relationship Id="rId7"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CA1D5-AB87-4E32-8BC0-94FECA36FE21}" type="datetimeFigureOut">
              <a:rPr lang="en-US" smtClean="0"/>
              <a:t>8/22/2023</a:t>
            </a:fld>
            <a:endParaRPr lang="en-US" dirty="0"/>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DE1A1-D3D7-451D-8E72-5768E28E71A6}" type="slidenum">
              <a:rPr lang="en-US" smtClean="0"/>
              <a:t>‹#›</a:t>
            </a:fld>
            <a:endParaRPr lang="en-US" dirty="0"/>
          </a:p>
        </p:txBody>
      </p:sp>
    </p:spTree>
    <p:extLst>
      <p:ext uri="{BB962C8B-B14F-4D97-AF65-F5344CB8AC3E}">
        <p14:creationId xmlns:p14="http://schemas.microsoft.com/office/powerpoint/2010/main" val="3758652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DE1A1-D3D7-451D-8E72-5768E28E71A6}" type="slidenum">
              <a:rPr lang="en-US" smtClean="0"/>
              <a:t>2</a:t>
            </a:fld>
            <a:endParaRPr lang="en-US" dirty="0"/>
          </a:p>
        </p:txBody>
      </p:sp>
    </p:spTree>
    <p:extLst>
      <p:ext uri="{BB962C8B-B14F-4D97-AF65-F5344CB8AC3E}">
        <p14:creationId xmlns:p14="http://schemas.microsoft.com/office/powerpoint/2010/main" val="18828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DE1A1-D3D7-451D-8E72-5768E28E71A6}" type="slidenum">
              <a:rPr lang="en-US" smtClean="0"/>
              <a:t>10</a:t>
            </a:fld>
            <a:endParaRPr lang="en-US" dirty="0"/>
          </a:p>
        </p:txBody>
      </p:sp>
    </p:spTree>
    <p:extLst>
      <p:ext uri="{BB962C8B-B14F-4D97-AF65-F5344CB8AC3E}">
        <p14:creationId xmlns:p14="http://schemas.microsoft.com/office/powerpoint/2010/main" val="247180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DE1A1-D3D7-451D-8E72-5768E28E71A6}" type="slidenum">
              <a:rPr lang="en-US" smtClean="0"/>
              <a:t>14</a:t>
            </a:fld>
            <a:endParaRPr lang="en-US" dirty="0"/>
          </a:p>
        </p:txBody>
      </p:sp>
    </p:spTree>
    <p:extLst>
      <p:ext uri="{BB962C8B-B14F-4D97-AF65-F5344CB8AC3E}">
        <p14:creationId xmlns:p14="http://schemas.microsoft.com/office/powerpoint/2010/main" val="189653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7CBC-B94E-4CC7-8E0F-FE488F9ADA8B}"/>
              </a:ext>
            </a:extLst>
          </p:cNvPr>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a:extLst>
              <a:ext uri="{FF2B5EF4-FFF2-40B4-BE49-F238E27FC236}">
                <a16:creationId xmlns:a16="http://schemas.microsoft.com/office/drawing/2014/main" id="{4C558C22-6270-4785-AAF3-903A57438639}"/>
              </a:ext>
            </a:extLst>
          </p:cNvPr>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a:extLst>
              <a:ext uri="{FF2B5EF4-FFF2-40B4-BE49-F238E27FC236}">
                <a16:creationId xmlns:a16="http://schemas.microsoft.com/office/drawing/2014/main" id="{B5A06C0E-42FD-4A76-A091-C77591BF5C93}"/>
              </a:ext>
            </a:extLst>
          </p:cNvPr>
          <p:cNvSpPr>
            <a:spLocks noGrp="1"/>
          </p:cNvSpPr>
          <p:nvPr>
            <p:ph type="dt" sz="half" idx="10"/>
          </p:nvPr>
        </p:nvSpPr>
        <p:spPr/>
        <p:txBody>
          <a:bodyPr/>
          <a:lstStyle/>
          <a:p>
            <a:fld id="{08E1F3DF-41BB-6E4C-B9BA-5858BA4EA3BF}" type="datetime1">
              <a:rPr lang="en-US" smtClean="0"/>
              <a:t>8/22/2023</a:t>
            </a:fld>
            <a:endParaRPr lang="en-US" dirty="0"/>
          </a:p>
        </p:txBody>
      </p:sp>
      <p:sp>
        <p:nvSpPr>
          <p:cNvPr id="5" name="Footer Placeholder 4">
            <a:extLst>
              <a:ext uri="{FF2B5EF4-FFF2-40B4-BE49-F238E27FC236}">
                <a16:creationId xmlns:a16="http://schemas.microsoft.com/office/drawing/2014/main" id="{060D64C4-07F9-4086-902C-45EFF37808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BF87F7-3DD9-452A-A01D-6BA3606E293E}"/>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3746019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4864-A0E0-43A5-9684-FD3B864494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98A6FA-56A2-40DA-9B60-9DB6C22C64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CCC4E-A1B5-4A02-A6B8-330A36F2FB32}"/>
              </a:ext>
            </a:extLst>
          </p:cNvPr>
          <p:cNvSpPr>
            <a:spLocks noGrp="1"/>
          </p:cNvSpPr>
          <p:nvPr>
            <p:ph type="dt" sz="half" idx="10"/>
          </p:nvPr>
        </p:nvSpPr>
        <p:spPr/>
        <p:txBody>
          <a:bodyPr/>
          <a:lstStyle/>
          <a:p>
            <a:fld id="{6B223E44-9E86-8E46-B5BB-07BBD1B9BF33}" type="datetime1">
              <a:rPr lang="en-US" smtClean="0"/>
              <a:t>8/22/2023</a:t>
            </a:fld>
            <a:endParaRPr lang="en-US" dirty="0"/>
          </a:p>
        </p:txBody>
      </p:sp>
      <p:sp>
        <p:nvSpPr>
          <p:cNvPr id="5" name="Footer Placeholder 4">
            <a:extLst>
              <a:ext uri="{FF2B5EF4-FFF2-40B4-BE49-F238E27FC236}">
                <a16:creationId xmlns:a16="http://schemas.microsoft.com/office/drawing/2014/main" id="{A99BF76B-CA78-4192-957F-B8A3277A49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4A34DD-480E-4B44-BE20-2914CD3114E1}"/>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2572066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EE0253-D091-43DF-96F6-F8204D392880}"/>
              </a:ext>
            </a:extLst>
          </p:cNvPr>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65D0D7-C0D6-4D14-A748-AF63EC0999EF}"/>
              </a:ext>
            </a:extLst>
          </p:cNvPr>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65533-C40F-49FD-B3D7-5B051DF0DACA}"/>
              </a:ext>
            </a:extLst>
          </p:cNvPr>
          <p:cNvSpPr>
            <a:spLocks noGrp="1"/>
          </p:cNvSpPr>
          <p:nvPr>
            <p:ph type="dt" sz="half" idx="10"/>
          </p:nvPr>
        </p:nvSpPr>
        <p:spPr/>
        <p:txBody>
          <a:bodyPr/>
          <a:lstStyle/>
          <a:p>
            <a:fld id="{3345137B-31BF-1A4C-A9E2-DC61EDF157A2}" type="datetime1">
              <a:rPr lang="en-US" smtClean="0"/>
              <a:t>8/22/2023</a:t>
            </a:fld>
            <a:endParaRPr lang="en-US" dirty="0"/>
          </a:p>
        </p:txBody>
      </p:sp>
      <p:sp>
        <p:nvSpPr>
          <p:cNvPr id="5" name="Footer Placeholder 4">
            <a:extLst>
              <a:ext uri="{FF2B5EF4-FFF2-40B4-BE49-F238E27FC236}">
                <a16:creationId xmlns:a16="http://schemas.microsoft.com/office/drawing/2014/main" id="{DE021069-7D24-4001-B332-A774CDDA03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393C4D-A73E-45E0-9245-884F6315D77D}"/>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2826263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4074-5396-4979-940D-4A143A2F2B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5883F-5004-4422-9C37-77F036F85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B1491-493E-4A65-A0AC-68AD2E44A4F8}"/>
              </a:ext>
            </a:extLst>
          </p:cNvPr>
          <p:cNvSpPr>
            <a:spLocks noGrp="1"/>
          </p:cNvSpPr>
          <p:nvPr>
            <p:ph type="dt" sz="half" idx="10"/>
          </p:nvPr>
        </p:nvSpPr>
        <p:spPr/>
        <p:txBody>
          <a:bodyPr/>
          <a:lstStyle/>
          <a:p>
            <a:fld id="{F7E8A0E2-1547-6145-94C0-BB0D9C885311}" type="datetime1">
              <a:rPr lang="en-US" smtClean="0"/>
              <a:t>8/22/2023</a:t>
            </a:fld>
            <a:endParaRPr lang="en-US" dirty="0"/>
          </a:p>
        </p:txBody>
      </p:sp>
      <p:sp>
        <p:nvSpPr>
          <p:cNvPr id="5" name="Footer Placeholder 4">
            <a:extLst>
              <a:ext uri="{FF2B5EF4-FFF2-40B4-BE49-F238E27FC236}">
                <a16:creationId xmlns:a16="http://schemas.microsoft.com/office/drawing/2014/main" id="{936B98D2-81D3-4B6B-A10E-7336029511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487945-2BD1-4B90-B3E0-28B083264A18}"/>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179967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AC7E-A2DD-4D75-B4D4-890D7DE7FAA3}"/>
              </a:ext>
            </a:extLst>
          </p:cNvPr>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a:extLst>
              <a:ext uri="{FF2B5EF4-FFF2-40B4-BE49-F238E27FC236}">
                <a16:creationId xmlns:a16="http://schemas.microsoft.com/office/drawing/2014/main" id="{B3F18FA7-739A-4119-8381-1700B5554993}"/>
              </a:ext>
            </a:extLst>
          </p:cNvPr>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E2A611-E6BB-4FC6-A81C-FF64C35A784F}"/>
              </a:ext>
            </a:extLst>
          </p:cNvPr>
          <p:cNvSpPr>
            <a:spLocks noGrp="1"/>
          </p:cNvSpPr>
          <p:nvPr>
            <p:ph type="dt" sz="half" idx="10"/>
          </p:nvPr>
        </p:nvSpPr>
        <p:spPr/>
        <p:txBody>
          <a:bodyPr/>
          <a:lstStyle/>
          <a:p>
            <a:fld id="{8FDAE667-F5D6-E340-B5BD-EA3389094B20}" type="datetime1">
              <a:rPr lang="en-US" smtClean="0"/>
              <a:t>8/22/2023</a:t>
            </a:fld>
            <a:endParaRPr lang="en-US" dirty="0"/>
          </a:p>
        </p:txBody>
      </p:sp>
      <p:sp>
        <p:nvSpPr>
          <p:cNvPr id="5" name="Footer Placeholder 4">
            <a:extLst>
              <a:ext uri="{FF2B5EF4-FFF2-40B4-BE49-F238E27FC236}">
                <a16:creationId xmlns:a16="http://schemas.microsoft.com/office/drawing/2014/main" id="{DF48CBA9-829F-4A86-84CA-5D1B609F34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0BED8C-2BEB-4918-B4E7-30E41E3CF17C}"/>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2858806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F295-5C80-4586-9BDB-8B9470561E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D31D1-67BD-4DAA-98A3-1B45E76B5050}"/>
              </a:ext>
            </a:extLst>
          </p:cNvPr>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1E22DB-A4DA-4C59-8764-4A553653F56F}"/>
              </a:ext>
            </a:extLst>
          </p:cNvPr>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7C11CB-83CD-4C82-926E-BD4892A02FB1}"/>
              </a:ext>
            </a:extLst>
          </p:cNvPr>
          <p:cNvSpPr>
            <a:spLocks noGrp="1"/>
          </p:cNvSpPr>
          <p:nvPr>
            <p:ph type="dt" sz="half" idx="10"/>
          </p:nvPr>
        </p:nvSpPr>
        <p:spPr/>
        <p:txBody>
          <a:bodyPr/>
          <a:lstStyle/>
          <a:p>
            <a:fld id="{4B173A3C-CFFF-144B-810C-1AF1C272E88B}" type="datetime1">
              <a:rPr lang="en-US" smtClean="0"/>
              <a:t>8/22/2023</a:t>
            </a:fld>
            <a:endParaRPr lang="en-US" dirty="0"/>
          </a:p>
        </p:txBody>
      </p:sp>
      <p:sp>
        <p:nvSpPr>
          <p:cNvPr id="6" name="Footer Placeholder 5">
            <a:extLst>
              <a:ext uri="{FF2B5EF4-FFF2-40B4-BE49-F238E27FC236}">
                <a16:creationId xmlns:a16="http://schemas.microsoft.com/office/drawing/2014/main" id="{599886ED-7AF5-4CB9-AC3A-1C8EFA8301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1FC9BC-3E7D-4C2B-A447-17328A2BF637}"/>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227001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559E-2476-429C-AF3B-1D7AF73E5157}"/>
              </a:ext>
            </a:extLst>
          </p:cNvPr>
          <p:cNvSpPr>
            <a:spLocks noGrp="1"/>
          </p:cNvSpPr>
          <p:nvPr>
            <p:ph type="title"/>
          </p:nvPr>
        </p:nvSpPr>
        <p:spPr>
          <a:xfrm>
            <a:off x="535365" y="535517"/>
            <a:ext cx="6703695"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D7DD5D-7D15-485A-9982-1DF1EA52C4FF}"/>
              </a:ext>
            </a:extLst>
          </p:cNvPr>
          <p:cNvSpPr>
            <a:spLocks noGrp="1"/>
          </p:cNvSpPr>
          <p:nvPr>
            <p:ph type="body" idx="1"/>
          </p:nvPr>
        </p:nvSpPr>
        <p:spPr>
          <a:xfrm>
            <a:off x="535365"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4" name="Content Placeholder 3">
            <a:extLst>
              <a:ext uri="{FF2B5EF4-FFF2-40B4-BE49-F238E27FC236}">
                <a16:creationId xmlns:a16="http://schemas.microsoft.com/office/drawing/2014/main" id="{1BF388D4-1862-49C9-BFB1-C48C3CE2F233}"/>
              </a:ext>
            </a:extLst>
          </p:cNvPr>
          <p:cNvSpPr>
            <a:spLocks noGrp="1"/>
          </p:cNvSpPr>
          <p:nvPr>
            <p:ph sz="half" idx="2"/>
          </p:nvPr>
        </p:nvSpPr>
        <p:spPr>
          <a:xfrm>
            <a:off x="535365"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DB1281-38C9-4D18-B6D1-0BAEA387E1E9}"/>
              </a:ext>
            </a:extLst>
          </p:cNvPr>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6" name="Content Placeholder 5">
            <a:extLst>
              <a:ext uri="{FF2B5EF4-FFF2-40B4-BE49-F238E27FC236}">
                <a16:creationId xmlns:a16="http://schemas.microsoft.com/office/drawing/2014/main" id="{01AA800D-4196-4A88-A75A-39BD0B2A471C}"/>
              </a:ext>
            </a:extLst>
          </p:cNvPr>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BB2058-6224-4ED8-B54B-1813EC76C3EF}"/>
              </a:ext>
            </a:extLst>
          </p:cNvPr>
          <p:cNvSpPr>
            <a:spLocks noGrp="1"/>
          </p:cNvSpPr>
          <p:nvPr>
            <p:ph type="dt" sz="half" idx="10"/>
          </p:nvPr>
        </p:nvSpPr>
        <p:spPr/>
        <p:txBody>
          <a:bodyPr/>
          <a:lstStyle/>
          <a:p>
            <a:fld id="{8D931D19-3E92-2C4C-95E0-B1BB23B276F0}" type="datetime1">
              <a:rPr lang="en-US" smtClean="0"/>
              <a:t>8/22/2023</a:t>
            </a:fld>
            <a:endParaRPr lang="en-US" dirty="0"/>
          </a:p>
        </p:txBody>
      </p:sp>
      <p:sp>
        <p:nvSpPr>
          <p:cNvPr id="8" name="Footer Placeholder 7">
            <a:extLst>
              <a:ext uri="{FF2B5EF4-FFF2-40B4-BE49-F238E27FC236}">
                <a16:creationId xmlns:a16="http://schemas.microsoft.com/office/drawing/2014/main" id="{8F5F4F30-F83F-4472-BE93-AF83987C31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E9A7133-26E0-4E9A-BF2B-982AF8A96DF8}"/>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2458922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2BBE-A582-4C48-8779-C58FF75566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701BFF-DD38-4EB5-9135-71684A6A8290}"/>
              </a:ext>
            </a:extLst>
          </p:cNvPr>
          <p:cNvSpPr>
            <a:spLocks noGrp="1"/>
          </p:cNvSpPr>
          <p:nvPr>
            <p:ph type="dt" sz="half" idx="10"/>
          </p:nvPr>
        </p:nvSpPr>
        <p:spPr/>
        <p:txBody>
          <a:bodyPr/>
          <a:lstStyle/>
          <a:p>
            <a:fld id="{5143EEA3-E679-BF4F-B0DD-C91AE790CD06}" type="datetime1">
              <a:rPr lang="en-US" smtClean="0"/>
              <a:t>8/22/2023</a:t>
            </a:fld>
            <a:endParaRPr lang="en-US" dirty="0"/>
          </a:p>
        </p:txBody>
      </p:sp>
      <p:sp>
        <p:nvSpPr>
          <p:cNvPr id="4" name="Footer Placeholder 3">
            <a:extLst>
              <a:ext uri="{FF2B5EF4-FFF2-40B4-BE49-F238E27FC236}">
                <a16:creationId xmlns:a16="http://schemas.microsoft.com/office/drawing/2014/main" id="{CAF9DDF7-261B-4600-A1ED-18C97037D13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FFA79AB-7135-4370-B760-DA0F4C5D1E87}"/>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427764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5E28D-12FC-45F8-9947-2F5F19E06730}"/>
              </a:ext>
            </a:extLst>
          </p:cNvPr>
          <p:cNvSpPr>
            <a:spLocks noGrp="1"/>
          </p:cNvSpPr>
          <p:nvPr>
            <p:ph type="dt" sz="half" idx="10"/>
          </p:nvPr>
        </p:nvSpPr>
        <p:spPr/>
        <p:txBody>
          <a:bodyPr/>
          <a:lstStyle/>
          <a:p>
            <a:fld id="{928A62AD-670B-7041-BFE9-5E1E30E056C1}" type="datetime1">
              <a:rPr lang="en-US" smtClean="0"/>
              <a:t>8/22/2023</a:t>
            </a:fld>
            <a:endParaRPr lang="en-US" dirty="0"/>
          </a:p>
        </p:txBody>
      </p:sp>
      <p:sp>
        <p:nvSpPr>
          <p:cNvPr id="3" name="Footer Placeholder 2">
            <a:extLst>
              <a:ext uri="{FF2B5EF4-FFF2-40B4-BE49-F238E27FC236}">
                <a16:creationId xmlns:a16="http://schemas.microsoft.com/office/drawing/2014/main" id="{C338A22E-BFCB-4E24-9F2C-DA78A7D9889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E6AFC8-0827-4549-8C9A-CBB2D039393C}"/>
              </a:ext>
            </a:extLst>
          </p:cNvPr>
          <p:cNvSpPr>
            <a:spLocks noGrp="1"/>
          </p:cNvSpPr>
          <p:nvPr>
            <p:ph type="sldNum" sz="quarter" idx="12"/>
          </p:nvPr>
        </p:nvSpPr>
        <p:spPr>
          <a:xfrm>
            <a:off x="6023610" y="9522883"/>
            <a:ext cx="1748790" cy="535517"/>
          </a:xfrm>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338349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EB11-CB12-4D1B-83CB-B4B3B72D07C3}"/>
              </a:ext>
            </a:extLst>
          </p:cNvPr>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Content Placeholder 2">
            <a:extLst>
              <a:ext uri="{FF2B5EF4-FFF2-40B4-BE49-F238E27FC236}">
                <a16:creationId xmlns:a16="http://schemas.microsoft.com/office/drawing/2014/main" id="{B4FEBF38-337B-4374-A8E7-71DE57D8BA29}"/>
              </a:ext>
            </a:extLst>
          </p:cNvPr>
          <p:cNvSpPr>
            <a:spLocks noGrp="1"/>
          </p:cNvSpPr>
          <p:nvPr>
            <p:ph idx="1"/>
          </p:nvPr>
        </p:nvSpPr>
        <p:spPr>
          <a:xfrm>
            <a:off x="3304282" y="1448224"/>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7B2AC-A028-4429-951B-688CABD564BA}"/>
              </a:ext>
            </a:extLst>
          </p:cNvPr>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9C7B1814-9F3A-4104-AB6D-A3980D3E8E87}"/>
              </a:ext>
            </a:extLst>
          </p:cNvPr>
          <p:cNvSpPr>
            <a:spLocks noGrp="1"/>
          </p:cNvSpPr>
          <p:nvPr>
            <p:ph type="dt" sz="half" idx="10"/>
          </p:nvPr>
        </p:nvSpPr>
        <p:spPr/>
        <p:txBody>
          <a:bodyPr/>
          <a:lstStyle/>
          <a:p>
            <a:fld id="{39A4A796-68EA-A140-9804-1B76648B5F8E}" type="datetime1">
              <a:rPr lang="en-US" smtClean="0"/>
              <a:t>8/22/2023</a:t>
            </a:fld>
            <a:endParaRPr lang="en-US" dirty="0"/>
          </a:p>
        </p:txBody>
      </p:sp>
      <p:sp>
        <p:nvSpPr>
          <p:cNvPr id="6" name="Footer Placeholder 5">
            <a:extLst>
              <a:ext uri="{FF2B5EF4-FFF2-40B4-BE49-F238E27FC236}">
                <a16:creationId xmlns:a16="http://schemas.microsoft.com/office/drawing/2014/main" id="{4D6A7CCD-4E70-49BF-A46E-26615FDA60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BD8BFA-4265-4610-91D5-B55CB3B6DD32}"/>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6384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0F83-BC14-47F5-A556-5349961F2378}"/>
              </a:ext>
            </a:extLst>
          </p:cNvPr>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Picture Placeholder 2">
            <a:extLst>
              <a:ext uri="{FF2B5EF4-FFF2-40B4-BE49-F238E27FC236}">
                <a16:creationId xmlns:a16="http://schemas.microsoft.com/office/drawing/2014/main" id="{F645FBAE-F23E-417D-BBEE-A2DE2D4A646C}"/>
              </a:ext>
            </a:extLst>
          </p:cNvPr>
          <p:cNvSpPr>
            <a:spLocks noGrp="1"/>
          </p:cNvSpPr>
          <p:nvPr>
            <p:ph type="pic" idx="1"/>
          </p:nvPr>
        </p:nvSpPr>
        <p:spPr>
          <a:xfrm>
            <a:off x="3304282" y="1448224"/>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dirty="0"/>
          </a:p>
        </p:txBody>
      </p:sp>
      <p:sp>
        <p:nvSpPr>
          <p:cNvPr id="4" name="Text Placeholder 3">
            <a:extLst>
              <a:ext uri="{FF2B5EF4-FFF2-40B4-BE49-F238E27FC236}">
                <a16:creationId xmlns:a16="http://schemas.microsoft.com/office/drawing/2014/main" id="{EEEF6263-56A0-407F-853B-6F65EDFBEE6D}"/>
              </a:ext>
            </a:extLst>
          </p:cNvPr>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F8AF41A1-8603-48CA-B7C7-42F894365891}"/>
              </a:ext>
            </a:extLst>
          </p:cNvPr>
          <p:cNvSpPr>
            <a:spLocks noGrp="1"/>
          </p:cNvSpPr>
          <p:nvPr>
            <p:ph type="dt" sz="half" idx="10"/>
          </p:nvPr>
        </p:nvSpPr>
        <p:spPr/>
        <p:txBody>
          <a:bodyPr/>
          <a:lstStyle/>
          <a:p>
            <a:fld id="{72A8B7B2-A635-BD45-ADCF-417EE29EE5B6}" type="datetime1">
              <a:rPr lang="en-US" smtClean="0"/>
              <a:t>8/22/2023</a:t>
            </a:fld>
            <a:endParaRPr lang="en-US" dirty="0"/>
          </a:p>
        </p:txBody>
      </p:sp>
      <p:sp>
        <p:nvSpPr>
          <p:cNvPr id="6" name="Footer Placeholder 5">
            <a:extLst>
              <a:ext uri="{FF2B5EF4-FFF2-40B4-BE49-F238E27FC236}">
                <a16:creationId xmlns:a16="http://schemas.microsoft.com/office/drawing/2014/main" id="{BCAF6BF4-BA03-4539-A303-3994C5CC2F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709F00-708B-45E3-BE45-CEA1D8CC3FAD}"/>
              </a:ext>
            </a:extLst>
          </p:cNvPr>
          <p:cNvSpPr>
            <a:spLocks noGrp="1"/>
          </p:cNvSpPr>
          <p:nvPr>
            <p:ph type="sldNum" sz="quarter" idx="12"/>
          </p:nvPr>
        </p:nvSpPr>
        <p:spPr/>
        <p:txBody>
          <a:bodyPr/>
          <a:lstStyle/>
          <a:p>
            <a:fld id="{840F7C0E-6904-4B49-BF13-5996A5126569}" type="slidenum">
              <a:rPr lang="en-US" smtClean="0"/>
              <a:t>‹#›</a:t>
            </a:fld>
            <a:endParaRPr lang="en-US" dirty="0"/>
          </a:p>
        </p:txBody>
      </p:sp>
    </p:spTree>
    <p:extLst>
      <p:ext uri="{BB962C8B-B14F-4D97-AF65-F5344CB8AC3E}">
        <p14:creationId xmlns:p14="http://schemas.microsoft.com/office/powerpoint/2010/main" val="513183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A79F9-8D1C-4ABC-AA28-EDC5240C6E62}"/>
              </a:ext>
            </a:extLst>
          </p:cNvPr>
          <p:cNvSpPr>
            <a:spLocks noGrp="1"/>
          </p:cNvSpPr>
          <p:nvPr>
            <p:ph type="title"/>
          </p:nvPr>
        </p:nvSpPr>
        <p:spPr>
          <a:xfrm>
            <a:off x="534353" y="535517"/>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02EC87-C3E5-4CC3-AC25-B409CD1CB490}"/>
              </a:ext>
            </a:extLst>
          </p:cNvPr>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C6E60-6602-45DB-A93D-5D09677CF1A3}"/>
              </a:ext>
            </a:extLst>
          </p:cNvPr>
          <p:cNvSpPr>
            <a:spLocks noGrp="1"/>
          </p:cNvSpPr>
          <p:nvPr>
            <p:ph type="dt" sz="half" idx="2"/>
          </p:nvPr>
        </p:nvSpPr>
        <p:spPr>
          <a:xfrm>
            <a:off x="534353" y="9322647"/>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25EFE575-0D53-2948-8189-F44D9BC6DEA2}" type="datetime1">
              <a:rPr lang="en-US" smtClean="0"/>
              <a:t>8/22/2023</a:t>
            </a:fld>
            <a:endParaRPr lang="en-US" dirty="0"/>
          </a:p>
        </p:txBody>
      </p:sp>
      <p:sp>
        <p:nvSpPr>
          <p:cNvPr id="5" name="Footer Placeholder 4">
            <a:extLst>
              <a:ext uri="{FF2B5EF4-FFF2-40B4-BE49-F238E27FC236}">
                <a16:creationId xmlns:a16="http://schemas.microsoft.com/office/drawing/2014/main" id="{13D2A9F7-B273-451E-B3D7-38852C3FE549}"/>
              </a:ext>
            </a:extLst>
          </p:cNvPr>
          <p:cNvSpPr>
            <a:spLocks noGrp="1"/>
          </p:cNvSpPr>
          <p:nvPr>
            <p:ph type="ftr" sz="quarter" idx="3"/>
          </p:nvPr>
        </p:nvSpPr>
        <p:spPr>
          <a:xfrm>
            <a:off x="2574608" y="9322647"/>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dirty="0"/>
          </a:p>
        </p:txBody>
      </p:sp>
      <p:sp>
        <p:nvSpPr>
          <p:cNvPr id="7" name="Round Single Corner Rectangle 6"/>
          <p:cNvSpPr/>
          <p:nvPr userDrawn="1"/>
        </p:nvSpPr>
        <p:spPr>
          <a:xfrm flipH="1">
            <a:off x="7238048" y="9533261"/>
            <a:ext cx="534352" cy="525139"/>
          </a:xfrm>
          <a:prstGeom prst="round1Rect">
            <a:avLst>
              <a:gd name="adj" fmla="val 50000"/>
            </a:avLst>
          </a:prstGeom>
          <a:solidFill>
            <a:srgbClr val="A9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9A7A7"/>
              </a:solidFill>
            </a:endParaRPr>
          </a:p>
        </p:txBody>
      </p:sp>
      <p:sp>
        <p:nvSpPr>
          <p:cNvPr id="6" name="Slide Number Placeholder 5">
            <a:extLst>
              <a:ext uri="{FF2B5EF4-FFF2-40B4-BE49-F238E27FC236}">
                <a16:creationId xmlns:a16="http://schemas.microsoft.com/office/drawing/2014/main" id="{9DBACC0D-D570-4094-B096-FDEE3B9711E6}"/>
              </a:ext>
            </a:extLst>
          </p:cNvPr>
          <p:cNvSpPr>
            <a:spLocks noGrp="1"/>
          </p:cNvSpPr>
          <p:nvPr>
            <p:ph type="sldNum" sz="quarter" idx="4"/>
          </p:nvPr>
        </p:nvSpPr>
        <p:spPr>
          <a:xfrm>
            <a:off x="6023610" y="9522883"/>
            <a:ext cx="1748790" cy="535517"/>
          </a:xfrm>
          <a:prstGeom prst="rect">
            <a:avLst/>
          </a:prstGeom>
        </p:spPr>
        <p:txBody>
          <a:bodyPr vert="horz" lIns="91440" tIns="45720" rIns="137160" bIns="45720" rtlCol="0" anchor="ctr"/>
          <a:lstStyle>
            <a:lvl1pPr algn="r">
              <a:defRPr sz="1400">
                <a:solidFill>
                  <a:schemeClr val="bg1"/>
                </a:solidFill>
                <a:latin typeface="Helvetica" charset="0"/>
                <a:ea typeface="Helvetica" charset="0"/>
                <a:cs typeface="Helvetica" charset="0"/>
              </a:defRPr>
            </a:lvl1pPr>
          </a:lstStyle>
          <a:p>
            <a:fld id="{840F7C0E-6904-4B49-BF13-5996A5126569}" type="slidenum">
              <a:rPr lang="en-US" smtClean="0"/>
              <a:pPr/>
              <a:t>‹#›</a:t>
            </a:fld>
            <a:endParaRPr lang="en-US" dirty="0"/>
          </a:p>
        </p:txBody>
      </p:sp>
    </p:spTree>
    <p:extLst>
      <p:ext uri="{BB962C8B-B14F-4D97-AF65-F5344CB8AC3E}">
        <p14:creationId xmlns:p14="http://schemas.microsoft.com/office/powerpoint/2010/main" val="7617298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xerces.org/pollinator-conserv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26.png"/><Relationship Id="rId4" Type="http://schemas.openxmlformats.org/officeDocument/2006/relationships/hyperlink" Target="https://www.sccgov.org/sites/slm/learn%20landscaping/design/initialdesign/pages/page2.asp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6.sv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hyperlink" Target="https://urldefense.proofpoint.com/v2/url?u=https-3A__plantfinder.nativeplanttrust.org_Plant-2DSearch&amp;d=DwMFaQ&amp;c=euGZstcaTDllvimEN8b7jXrwqOf-v5A_CdpgnVfiiMM&amp;r=0eNbg_u6KZ9-BWbiKjjTDSha2Iju8Vc7ixEkrxKr8ck&amp;m=mAFxPqbG4tW0FWBrMxlgN1W1qYKHEurDS92y7JVza3Q&amp;s=A_VnCSunFkBwdmCntr7lR7IUdqe01_ulJm4F0MyZQNE&amp;e="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edis.ifas.ufl.edu/pdffiles/MG/MG08600.pdf"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26.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tif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hyperlink" Target="https://www.mass.gov/regulations/310-CMR-1000-wetlands-protection-act-regulations" TargetMode="External"/><Relationship Id="rId3" Type="http://schemas.openxmlformats.org/officeDocument/2006/relationships/hyperlink" Target="https://www.burlington.org/210/Conservation" TargetMode="External"/><Relationship Id="rId7" Type="http://schemas.openxmlformats.org/officeDocument/2006/relationships/hyperlink" Target="https://www.burlington.org/380/Bylaws-Maps" TargetMode="External"/><Relationship Id="rId12" Type="http://schemas.openxmlformats.org/officeDocument/2006/relationships/image" Target="../media/image40.png"/><Relationship Id="rId2" Type="http://schemas.openxmlformats.org/officeDocument/2006/relationships/hyperlink" Target="https://www.burlington.org/DocumentCenter/View/220/Wetlands-Bylaw-Regulations-PDF" TargetMode="External"/><Relationship Id="rId1" Type="http://schemas.openxmlformats.org/officeDocument/2006/relationships/slideLayout" Target="../slideLayouts/slideLayout2.xml"/><Relationship Id="rId6" Type="http://schemas.openxmlformats.org/officeDocument/2006/relationships/hyperlink" Target="https://msc.fema.gov/portal/search?AddressQuery=auburn%20mall#searchresultsanchor" TargetMode="External"/><Relationship Id="rId11" Type="http://schemas.openxmlformats.org/officeDocument/2006/relationships/hyperlink" Target="https://www.burlington.org/DocumentCenter/View/9421/Stormwater-Bylaw-Update-Article-XIV-Section-6_Approved-by-AG?bidId=" TargetMode="External"/><Relationship Id="rId5" Type="http://schemas.openxmlformats.org/officeDocument/2006/relationships/image" Target="../media/image39.png"/><Relationship Id="rId10" Type="http://schemas.openxmlformats.org/officeDocument/2006/relationships/hyperlink" Target="https://www.burlington.org/DocumentCenter/View/221/Conservation-Commission-Policies-PDF" TargetMode="External"/><Relationship Id="rId4" Type="http://schemas.openxmlformats.org/officeDocument/2006/relationships/hyperlink" Target="https://www.thegardencontinuum.com/blog/what-you-need-to-know-about-local-environmental-by-laws-for-landscape-projects" TargetMode="External"/><Relationship Id="rId9" Type="http://schemas.openxmlformats.org/officeDocument/2006/relationships/hyperlink" Target="https://www.burlington.org/DocumentCenter/View/219/Wetlands-Bylaw-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burlington.org/210/Conservation"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hyperlink" Target="https://www.burlington.org/210/Conservation" TargetMode="External"/><Relationship Id="rId2" Type="http://schemas.openxmlformats.org/officeDocument/2006/relationships/hyperlink" Target="http://ipm.ucanr.edu/PMG/PESTNOTES/pn74145.html" TargetMode="External"/><Relationship Id="rId1" Type="http://schemas.openxmlformats.org/officeDocument/2006/relationships/slideLayout" Target="../slideLayouts/slideLayout2.xml"/><Relationship Id="rId6" Type="http://schemas.openxmlformats.org/officeDocument/2006/relationships/hyperlink" Target="https://www.massnrc.org/mipag/" TargetMode="External"/><Relationship Id="rId5" Type="http://schemas.openxmlformats.org/officeDocument/2006/relationships/image" Target="../media/image45.emf"/><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3" Type="http://schemas.openxmlformats.org/officeDocument/2006/relationships/hyperlink" Target="http://www.concordma.gov/greenscap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8" Type="http://schemas.openxmlformats.org/officeDocument/2006/relationships/hyperlink" Target="http://parterreecological.com/" TargetMode="External"/><Relationship Id="rId3" Type="http://schemas.openxmlformats.org/officeDocument/2006/relationships/image" Target="../media/image52.emf"/><Relationship Id="rId7" Type="http://schemas.openxmlformats.org/officeDocument/2006/relationships/hyperlink" Target="https://www.nativeplanttrust.org/" TargetMode="External"/><Relationship Id="rId2" Type="http://schemas.openxmlformats.org/officeDocument/2006/relationships/hyperlink" Target="https://www.mass.gov/service-details/terrestrial-palustrine-and-estuarine-community-types" TargetMode="Externa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hyperlink" Target="https://www.midwestgroundcovers.com/Plant-Calculator" TargetMode="Externa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16.svg"/><Relationship Id="rId2" Type="http://schemas.openxmlformats.org/officeDocument/2006/relationships/image" Target="../media/image61.em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finegardening.com/article/planting-the-right-way" TargetMode="External"/><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5.emf"/><Relationship Id="rId7" Type="http://schemas.openxmlformats.org/officeDocument/2006/relationships/image" Target="../media/image26.png"/><Relationship Id="rId2"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hyperlink" Target="http://www.allensseed.com/seedmixes.php" TargetMode="External"/><Relationship Id="rId5" Type="http://schemas.openxmlformats.org/officeDocument/2006/relationships/hyperlink" Target="https://www.prairiemoon.com/eco-grass-low-maintenance-lawn-alternative.html" TargetMode="External"/><Relationship Id="rId4" Type="http://schemas.openxmlformats.org/officeDocument/2006/relationships/hyperlink" Target="https://www.prairienursery.com/store/no-mow-law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16.svg"/><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nrcs.usda.gov/wps/cmis_proxy/https/ecm.nrcs.usda.gov%3A443/fncmis/resources/WEBP/ContentStream/idd_700A3A81-0000-CB1B-A84C-18124DFC1B6E/0/18_0+Fact+Sheets+nrcs142p2_022634.pdf" TargetMode="External"/><Relationship Id="rId4" Type="http://schemas.openxmlformats.org/officeDocument/2006/relationships/image" Target="../media/image68.emf"/></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2.xml"/><Relationship Id="rId4" Type="http://schemas.openxmlformats.org/officeDocument/2006/relationships/hyperlink" Target="https://extension.unh.edu/tags/wildflower-meadow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hyperlink" Target="http://www.dem.ri.gov/programs/bnatres/fishwild/pdf/deerdamg.pdf"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homeguides.sfgate.com/use-irish-spring-soap-repel-garden-pests-97701.html" TargetMode="External"/><Relationship Id="rId5" Type="http://schemas.openxmlformats.org/officeDocument/2006/relationships/image" Target="../media/image72.emf"/><Relationship Id="rId4" Type="http://schemas.openxmlformats.org/officeDocument/2006/relationships/image" Target="../media/image71.emf"/></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8.emf"/></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3.epa.gov/npdes/pubs/waterefficiency.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hyperlink" Target="https://ag.umass.edu/services/soil-plant-nutrient-testing-laboratory"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interestingengineering.com/how-exactly-does-drip-irrigation-work" TargetMode="External"/><Relationship Id="rId7" Type="http://schemas.openxmlformats.org/officeDocument/2006/relationships/image" Target="../media/image86.jpeg"/><Relationship Id="rId2" Type="http://schemas.openxmlformats.org/officeDocument/2006/relationships/hyperlink" Target="https://www.thisoldhouse.com/landscaping/21017113/how-to-install-a-water-saving-drip-irrigation-system"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10" Type="http://schemas.openxmlformats.org/officeDocument/2006/relationships/image" Target="../media/image87.png"/><Relationship Id="rId4" Type="http://schemas.openxmlformats.org/officeDocument/2006/relationships/image" Target="../media/image83.jpeg"/><Relationship Id="rId9"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0.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hyperlink" Target="https://www.burlington.org/210/Conservation" TargetMode="External"/><Relationship Id="rId5" Type="http://schemas.openxmlformats.org/officeDocument/2006/relationships/hyperlink" Target="http://stormwater.allianceforthebay.org/wp-content/uploads/dlm_uploads/2013/07/what-is-rainbarrel.pdf" TargetMode="External"/><Relationship Id="rId4" Type="http://schemas.openxmlformats.org/officeDocument/2006/relationships/hyperlink" Target="https://extension.psu.edu/rainwater-cisterns-design-construction-and-treatmen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hyperlink" Target="https://www.epa.gov/watersense/certification-and-inspec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6.jpeg"/><Relationship Id="rId7" Type="http://schemas.openxmlformats.org/officeDocument/2006/relationships/image" Target="../media/image26.png"/><Relationship Id="rId2" Type="http://schemas.openxmlformats.org/officeDocument/2006/relationships/hyperlink" Target="https://www.nsf.gov/discoveries/disc_summ.jsp?cntn_id=295987" TargetMode="Externa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hyperlink" Target="https://www.ecolandscaping.org/05/developing-healthy-landscapes/climate-change/proactive-weeding-of-our-gardens-of-the-future/" TargetMode="External"/><Relationship Id="rId4" Type="http://schemas.openxmlformats.org/officeDocument/2006/relationships/hyperlink" Target="https://www.massnrc.org/mipa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ecolandscaping.org/09/landscape-challenges/invasive-plants/goats-as-an-ecological-management-option-for-invasive-plants/" TargetMode="External"/><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9.jpe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hyperlink" Target="https://www.ecolandscaping.org/11/landscape-challenges/invasive-plants/glossy-buckthorn-an-exotic-invasive-plant-fact-sheet/" TargetMode="External"/><Relationship Id="rId5" Type="http://schemas.openxmlformats.org/officeDocument/2006/relationships/hyperlink" Target="https://extension.psu.edu/oriental-bittersweet#:~:text=Prescriptions%20for%20controlling%20invasive%20Oriental,made%20anytime%20the%20weather%20permits." TargetMode="External"/><Relationship Id="rId4" Type="http://schemas.openxmlformats.org/officeDocument/2006/relationships/image" Target="../media/image108.png"/><Relationship Id="rId9" Type="http://schemas.openxmlformats.org/officeDocument/2006/relationships/image" Target="../media/image111.jpeg"/></Relationships>
</file>

<file path=ppt/slides/_rels/slide4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hyperlink" Target="https://emswcd.org/on-your-land/weeds/weeds-to-know/garlic-mustard/" TargetMode="External"/><Relationship Id="rId7" Type="http://schemas.openxmlformats.org/officeDocument/2006/relationships/hyperlink" Target="https://www.ecolandscaping.org/09/landscape-challenges/invasive-plants/eco-answers-from-the-pros-managing-invasive-shrubs/" TargetMode="External"/><Relationship Id="rId12" Type="http://schemas.openxmlformats.org/officeDocument/2006/relationships/image" Target="../media/image119.png"/><Relationship Id="rId2" Type="http://schemas.openxmlformats.org/officeDocument/2006/relationships/hyperlink" Target="https://cisma-suasco.org/invasive/black-swallowwort/" TargetMode="Externa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13.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png"/></Relationships>
</file>

<file path=ppt/slides/_rels/slide45.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4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hyperlink" Target="https://www.nativeplanttrust.org/" TargetMode="External"/><Relationship Id="rId4" Type="http://schemas.openxmlformats.org/officeDocument/2006/relationships/image" Target="../media/image136.png"/><Relationship Id="rId9" Type="http://schemas.openxmlformats.org/officeDocument/2006/relationships/image" Target="../media/image141.png"/></Relationships>
</file>

<file path=ppt/slides/_rels/slide47.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hyperlink" Target="https://newp.com/" TargetMode="External"/><Relationship Id="rId7" Type="http://schemas.openxmlformats.org/officeDocument/2006/relationships/image" Target="../media/image142.jpeg"/><Relationship Id="rId2" Type="http://schemas.openxmlformats.org/officeDocument/2006/relationships/hyperlink" Target="https://ouroneacrefarm.com/2013/12/06/leave-seed-heads-wildlife/" TargetMode="External"/><Relationship Id="rId1" Type="http://schemas.openxmlformats.org/officeDocument/2006/relationships/slideLayout" Target="../slideLayouts/slideLayout2.xml"/><Relationship Id="rId6" Type="http://schemas.openxmlformats.org/officeDocument/2006/relationships/hyperlink" Target="https://gilmour.com/dividing-perennials" TargetMode="External"/><Relationship Id="rId5" Type="http://schemas.openxmlformats.org/officeDocument/2006/relationships/hyperlink" Target="https://wildseedproject.net/" TargetMode="External"/><Relationship Id="rId10" Type="http://schemas.openxmlformats.org/officeDocument/2006/relationships/image" Target="../media/image145.jpeg"/><Relationship Id="rId4" Type="http://schemas.openxmlformats.org/officeDocument/2006/relationships/hyperlink" Target="https://www.ernstseed.com/" TargetMode="External"/><Relationship Id="rId9" Type="http://schemas.openxmlformats.org/officeDocument/2006/relationships/image" Target="../media/image144.jpeg"/></Relationships>
</file>

<file path=ppt/slides/_rels/slide4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rive.google.com/file/d/0B4zDVSnrIBOnNVJyazJfZzViZ2M/view" TargetMode="External"/><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ecolandscaping.org/" TargetMode="External"/><Relationship Id="rId7" Type="http://schemas.openxmlformats.org/officeDocument/2006/relationships/hyperlink" Target="https://grownativemass.org/Great-Resources/landscape-professionals" TargetMode="External"/><Relationship Id="rId2" Type="http://schemas.openxmlformats.org/officeDocument/2006/relationships/hyperlink" Target="https://nebg.org/" TargetMode="External"/><Relationship Id="rId1" Type="http://schemas.openxmlformats.org/officeDocument/2006/relationships/slideLayout" Target="../slideLayouts/slideLayout2.xml"/><Relationship Id="rId6" Type="http://schemas.openxmlformats.org/officeDocument/2006/relationships/hyperlink" Target="http://bslanow.org/" TargetMode="External"/><Relationship Id="rId5" Type="http://schemas.openxmlformats.org/officeDocument/2006/relationships/hyperlink" Target="https://www.asla.org/" TargetMode="External"/><Relationship Id="rId4" Type="http://schemas.openxmlformats.org/officeDocument/2006/relationships/hyperlink" Target="https://www.masshort.org/" TargetMode="External"/><Relationship Id="rId9" Type="http://schemas.openxmlformats.org/officeDocument/2006/relationships/image" Target="../media/image7.emf"/></Relationships>
</file>

<file path=ppt/slides/_rels/slide50.xml.rels><?xml version="1.0" encoding="UTF-8" standalone="yes"?>
<Relationships xmlns="http://schemas.openxmlformats.org/package/2006/relationships"><Relationship Id="rId8" Type="http://schemas.openxmlformats.org/officeDocument/2006/relationships/hyperlink" Target="https://www.massaudubon.org/" TargetMode="External"/><Relationship Id="rId13" Type="http://schemas.openxmlformats.org/officeDocument/2006/relationships/hyperlink" Target="https://find.minlib.net/iii/encore/record/C__Rb3064269__Splanting:%20a%20new%20perspective__Orightresult__U__X4?lang=eng&amp;suite=cobalt" TargetMode="External"/><Relationship Id="rId18" Type="http://schemas.openxmlformats.org/officeDocument/2006/relationships/hyperlink" Target="https://grownativemass.org/Great-Resources/best-books" TargetMode="External"/><Relationship Id="rId26" Type="http://schemas.openxmlformats.org/officeDocument/2006/relationships/image" Target="../media/image148.tiff"/><Relationship Id="rId3" Type="http://schemas.openxmlformats.org/officeDocument/2006/relationships/hyperlink" Target="https://www.audubon.org/native-plants" TargetMode="External"/><Relationship Id="rId21" Type="http://schemas.openxmlformats.org/officeDocument/2006/relationships/hyperlink" Target="https://gobotany.nativeplanttrust.org/" TargetMode="External"/><Relationship Id="rId7" Type="http://schemas.openxmlformats.org/officeDocument/2006/relationships/hyperlink" Target="http://massmastergardeners.org/" TargetMode="External"/><Relationship Id="rId12" Type="http://schemas.openxmlformats.org/officeDocument/2006/relationships/hyperlink" Target="https://find.minlib.net/iii/encore/record/C__Rb1716977__Sdesign%20with%20nature__Orightresult__U__X7?lang=eng&amp;suite=cobalt" TargetMode="External"/><Relationship Id="rId17" Type="http://schemas.openxmlformats.org/officeDocument/2006/relationships/hyperlink" Target="http://edis.ifas.ufl.edu/pdffiles/MG/MG08600.pdf" TargetMode="External"/><Relationship Id="rId25" Type="http://schemas.openxmlformats.org/officeDocument/2006/relationships/hyperlink" Target="https://www.burlington.org/210/Conservation" TargetMode="External"/><Relationship Id="rId2" Type="http://schemas.openxmlformats.org/officeDocument/2006/relationships/hyperlink" Target="https://grownativemass.org/" TargetMode="External"/><Relationship Id="rId16" Type="http://schemas.openxmlformats.org/officeDocument/2006/relationships/hyperlink" Target="https://find.minlib.net/iii/encore/record/C__Rb3024367__Sdesigning%20the%20sustainable%20site__Orightresult__U__X7?lang=eng&amp;suite=cobalt" TargetMode="External"/><Relationship Id="rId20" Type="http://schemas.openxmlformats.org/officeDocument/2006/relationships/hyperlink" Target="https://www.nativeplanttrust.org/" TargetMode="External"/><Relationship Id="rId1" Type="http://schemas.openxmlformats.org/officeDocument/2006/relationships/slideLayout" Target="../slideLayouts/slideLayout7.xml"/><Relationship Id="rId6" Type="http://schemas.openxmlformats.org/officeDocument/2006/relationships/hyperlink" Target="http://plantnative.org/" TargetMode="External"/><Relationship Id="rId11" Type="http://schemas.openxmlformats.org/officeDocument/2006/relationships/hyperlink" Target="https://www.xerces.org/pollinator-conservation-resources/296" TargetMode="External"/><Relationship Id="rId24" Type="http://schemas.openxmlformats.org/officeDocument/2006/relationships/hyperlink" Target="http://www.concordma.gov/760/Invasive-Species-in-Concord" TargetMode="External"/><Relationship Id="rId5" Type="http://schemas.openxmlformats.org/officeDocument/2006/relationships/hyperlink" Target="https://newp.com/" TargetMode="External"/><Relationship Id="rId15" Type="http://schemas.openxmlformats.org/officeDocument/2006/relationships/hyperlink" Target="https://merri.ent.sirsi.net/client/en_US/burlington/search/detailnonmodal/ent:$002f$002fSD_ILS$002f0$002fSD_ILS:106465/one?qu=the+american+meadow+garden&amp;rt=false%7C%7C%7CTITLE%7C%7C%7CTitle" TargetMode="External"/><Relationship Id="rId23" Type="http://schemas.openxmlformats.org/officeDocument/2006/relationships/hyperlink" Target="https://www.burlington.org/1096/Sustainable-Landscaping" TargetMode="External"/><Relationship Id="rId10" Type="http://schemas.openxmlformats.org/officeDocument/2006/relationships/hyperlink" Target="https://www.northeastpollinator.com/" TargetMode="External"/><Relationship Id="rId19" Type="http://schemas.openxmlformats.org/officeDocument/2006/relationships/hyperlink" Target="https://www.regenerativedesigngroup.com/massachusetts-healthy-soils-action-plan/" TargetMode="External"/><Relationship Id="rId4" Type="http://schemas.openxmlformats.org/officeDocument/2006/relationships/hyperlink" Target="https://www.bigelownurseries.com/" TargetMode="External"/><Relationship Id="rId9" Type="http://schemas.openxmlformats.org/officeDocument/2006/relationships/hyperlink" Target="https://www.nrcs.usda.gov/sites/default/files/2022-12/nrcs141p2_001542.pdf" TargetMode="External"/><Relationship Id="rId14" Type="http://schemas.openxmlformats.org/officeDocument/2006/relationships/hyperlink" Target="https://merri.ent.sirsi.net/client/en_US/burlington/search/detailnonmodal/ent:$002f$002fSD_ILS$002f0$002fSD_ILS:141731/one?qu=planting%3A+a+new+perspective&amp;rt=false%7C%7C%7CTITLE%7C%7C%7CTitle" TargetMode="External"/><Relationship Id="rId22" Type="http://schemas.openxmlformats.org/officeDocument/2006/relationships/hyperlink" Target="http://www.concordma.gov/conservation" TargetMode="External"/><Relationship Id="rId27" Type="http://schemas.openxmlformats.org/officeDocument/2006/relationships/image" Target="../media/image149.tif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maps.massgis.digital.mass.gov/MassMapper/MassMapper.html" TargetMode="External"/><Relationship Id="rId7" Type="http://schemas.openxmlformats.org/officeDocument/2006/relationships/image" Target="../media/image12.sv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hyperlink" Target="https://burlingtonma.mapgeo.io/datasets/properties?abuttersDistance=300&amp;latlng=42.500422%2C-71.202516" TargetMode="External"/><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concordma.gov/760/Invasive-Species-in-Concord" TargetMode="External"/><Relationship Id="rId7" Type="http://schemas.openxmlformats.org/officeDocument/2006/relationships/image" Target="../media/image13.jpeg"/><Relationship Id="rId2" Type="http://schemas.openxmlformats.org/officeDocument/2006/relationships/hyperlink" Target="https://www.burlington.org/223/Permits" TargetMode="External"/><Relationship Id="rId1" Type="http://schemas.openxmlformats.org/officeDocument/2006/relationships/slideLayout" Target="../slideLayouts/slideLayout2.xml"/><Relationship Id="rId6" Type="http://schemas.openxmlformats.org/officeDocument/2006/relationships/hyperlink" Target="https://gobotany.nativeplanttrust.org/" TargetMode="External"/><Relationship Id="rId5" Type="http://schemas.openxmlformats.org/officeDocument/2006/relationships/hyperlink" Target="https://ag.umass.edu/services/soil-plant-nutrient-testing-laboratory" TargetMode="External"/><Relationship Id="rId4" Type="http://schemas.openxmlformats.org/officeDocument/2006/relationships/hyperlink" Target="https://gis.eea.mass.gov/portal/apps/webappviewer/index.html?id=e2b6c291e0294c3281488621aaa095bf&amp;find=Burlingt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garden&#10;&#10;Description automatically generated">
            <a:extLst>
              <a:ext uri="{FF2B5EF4-FFF2-40B4-BE49-F238E27FC236}">
                <a16:creationId xmlns:a16="http://schemas.microsoft.com/office/drawing/2014/main" id="{A8D8B165-F43C-4081-8FF5-07D74D4C2E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7772400" cy="8024647"/>
          </a:xfrm>
          <a:prstGeom prst="flowChartDocument">
            <a:avLst/>
          </a:prstGeom>
        </p:spPr>
      </p:pic>
      <p:sp>
        <p:nvSpPr>
          <p:cNvPr id="16" name="Rectangle 15"/>
          <p:cNvSpPr/>
          <p:nvPr/>
        </p:nvSpPr>
        <p:spPr>
          <a:xfrm>
            <a:off x="1" y="807839"/>
            <a:ext cx="4919714" cy="1185863"/>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730423"/>
            <a:ext cx="4824523" cy="1185863"/>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62853" y="907855"/>
            <a:ext cx="4314001" cy="830997"/>
          </a:xfrm>
          <a:prstGeom prst="rect">
            <a:avLst/>
          </a:prstGeom>
          <a:noFill/>
        </p:spPr>
        <p:txBody>
          <a:bodyPr wrap="none" rtlCol="0">
            <a:spAutoFit/>
          </a:bodyPr>
          <a:lstStyle/>
          <a:p>
            <a:r>
              <a:rPr lang="en-US" sz="2400" b="1" dirty="0">
                <a:solidFill>
                  <a:schemeClr val="bg1"/>
                </a:solidFill>
                <a:latin typeface="Lato" charset="0"/>
                <a:ea typeface="Lato" charset="0"/>
                <a:cs typeface="Lato" charset="0"/>
              </a:rPr>
              <a:t>SUSTAINABLE </a:t>
            </a:r>
            <a:r>
              <a:rPr lang="en-US" sz="2400" b="1" dirty="0" smtClean="0">
                <a:solidFill>
                  <a:schemeClr val="bg1"/>
                </a:solidFill>
                <a:latin typeface="Lato" charset="0"/>
                <a:ea typeface="Lato" charset="0"/>
                <a:cs typeface="Lato" charset="0"/>
              </a:rPr>
              <a:t>BURLINGTON</a:t>
            </a:r>
            <a:endParaRPr lang="en-US" sz="2400" b="1" dirty="0">
              <a:solidFill>
                <a:schemeClr val="bg1"/>
              </a:solidFill>
              <a:latin typeface="Lato" charset="0"/>
              <a:ea typeface="Lato" charset="0"/>
              <a:cs typeface="Lato" charset="0"/>
            </a:endParaRPr>
          </a:p>
          <a:p>
            <a:r>
              <a:rPr lang="en-US" sz="2400" dirty="0">
                <a:solidFill>
                  <a:schemeClr val="bg1"/>
                </a:solidFill>
                <a:latin typeface="Lato Light" charset="0"/>
                <a:ea typeface="Lato Light" charset="0"/>
                <a:cs typeface="Lato Light" charset="0"/>
              </a:rPr>
              <a:t>LANDSCAPE HANDBOOK</a:t>
            </a:r>
          </a:p>
        </p:txBody>
      </p:sp>
      <p:sp>
        <p:nvSpPr>
          <p:cNvPr id="7" name="Rectangle 6">
            <a:extLst>
              <a:ext uri="{FF2B5EF4-FFF2-40B4-BE49-F238E27FC236}">
                <a16:creationId xmlns:a16="http://schemas.microsoft.com/office/drawing/2014/main" id="{EED11F96-CF08-479E-8761-D1D519241F29}"/>
              </a:ext>
            </a:extLst>
          </p:cNvPr>
          <p:cNvSpPr/>
          <p:nvPr/>
        </p:nvSpPr>
        <p:spPr>
          <a:xfrm>
            <a:off x="0" y="9149393"/>
            <a:ext cx="7772400" cy="43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A7882BB1-8D6D-431D-83B7-A46FA8FC10FA}"/>
              </a:ext>
            </a:extLst>
          </p:cNvPr>
          <p:cNvSpPr txBox="1"/>
          <p:nvPr/>
        </p:nvSpPr>
        <p:spPr>
          <a:xfrm>
            <a:off x="562853" y="8783683"/>
            <a:ext cx="4021500" cy="584775"/>
          </a:xfrm>
          <a:prstGeom prst="rect">
            <a:avLst/>
          </a:prstGeom>
          <a:noFill/>
        </p:spPr>
        <p:txBody>
          <a:bodyPr wrap="square" rtlCol="0">
            <a:spAutoFit/>
          </a:bodyPr>
          <a:lstStyle/>
          <a:p>
            <a:r>
              <a:rPr lang="en-US" sz="1600" dirty="0">
                <a:latin typeface="Helvetica Light" charset="0"/>
                <a:ea typeface="Helvetica Light" charset="0"/>
                <a:cs typeface="Helvetica Light" charset="0"/>
              </a:rPr>
              <a:t>To design a space, construct the project, and maintain your sustainable landscape.</a:t>
            </a:r>
          </a:p>
        </p:txBody>
      </p:sp>
      <p:sp>
        <p:nvSpPr>
          <p:cNvPr id="3" name="Slide Number Placeholder 2"/>
          <p:cNvSpPr>
            <a:spLocks noGrp="1"/>
          </p:cNvSpPr>
          <p:nvPr>
            <p:ph type="sldNum" sz="quarter" idx="12"/>
          </p:nvPr>
        </p:nvSpPr>
        <p:spPr/>
        <p:txBody>
          <a:bodyPr/>
          <a:lstStyle/>
          <a:p>
            <a:fld id="{840F7C0E-6904-4B49-BF13-5996A5126569}" type="slidenum">
              <a:rPr lang="en-US" smtClean="0"/>
              <a:t>1</a:t>
            </a:fld>
            <a:endParaRPr lang="en-US" dirty="0"/>
          </a:p>
        </p:txBody>
      </p:sp>
      <p:sp>
        <p:nvSpPr>
          <p:cNvPr id="2" name="Rectangle 1"/>
          <p:cNvSpPr/>
          <p:nvPr/>
        </p:nvSpPr>
        <p:spPr>
          <a:xfrm>
            <a:off x="562853" y="8354076"/>
            <a:ext cx="3127075" cy="400110"/>
          </a:xfrm>
          <a:prstGeom prst="rect">
            <a:avLst/>
          </a:prstGeom>
        </p:spPr>
        <p:txBody>
          <a:bodyPr wrap="none">
            <a:spAutoFit/>
          </a:bodyPr>
          <a:lstStyle/>
          <a:p>
            <a:r>
              <a:rPr lang="en-US" sz="2000" b="1" dirty="0">
                <a:solidFill>
                  <a:srgbClr val="517820"/>
                </a:solidFill>
                <a:latin typeface="Helvetica Light" charset="0"/>
                <a:ea typeface="Helvetica Light" charset="0"/>
                <a:cs typeface="Helvetica Light" charset="0"/>
              </a:rPr>
              <a:t>THE TOOLS YOU NEED </a:t>
            </a:r>
            <a:endParaRPr lang="en-US" sz="2000" dirty="0"/>
          </a:p>
        </p:txBody>
      </p:sp>
      <p:sp>
        <p:nvSpPr>
          <p:cNvPr id="4" name="Rectangle 3"/>
          <p:cNvSpPr/>
          <p:nvPr/>
        </p:nvSpPr>
        <p:spPr>
          <a:xfrm>
            <a:off x="6898005" y="9368458"/>
            <a:ext cx="874395" cy="689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589" y="7520221"/>
            <a:ext cx="2638425" cy="2133600"/>
          </a:xfrm>
          <a:prstGeom prst="rect">
            <a:avLst/>
          </a:prstGeom>
        </p:spPr>
      </p:pic>
    </p:spTree>
    <p:extLst>
      <p:ext uri="{BB962C8B-B14F-4D97-AF65-F5344CB8AC3E}">
        <p14:creationId xmlns:p14="http://schemas.microsoft.com/office/powerpoint/2010/main" val="1522059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22285"/>
            <a:ext cx="7772400" cy="1945707"/>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house that has a clock at the top of a lush green field&#10;&#10;Description automatically generated">
            <a:extLst>
              <a:ext uri="{FF2B5EF4-FFF2-40B4-BE49-F238E27FC236}">
                <a16:creationId xmlns:a16="http://schemas.microsoft.com/office/drawing/2014/main" id="{C3C2F711-5901-46BD-B523-711922743D5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2367993"/>
            <a:ext cx="7772400" cy="3126037"/>
          </a:xfrm>
          <a:prstGeom prst="rect">
            <a:avLst/>
          </a:prstGeom>
        </p:spPr>
      </p:pic>
      <p:sp>
        <p:nvSpPr>
          <p:cNvPr id="7" name="TextBox 6">
            <a:extLst>
              <a:ext uri="{FF2B5EF4-FFF2-40B4-BE49-F238E27FC236}">
                <a16:creationId xmlns:a16="http://schemas.microsoft.com/office/drawing/2014/main" id="{4EE7E897-B12A-49D9-93C0-859CEDB15297}"/>
              </a:ext>
            </a:extLst>
          </p:cNvPr>
          <p:cNvSpPr txBox="1"/>
          <p:nvPr/>
        </p:nvSpPr>
        <p:spPr>
          <a:xfrm>
            <a:off x="0" y="5804935"/>
            <a:ext cx="7248782" cy="3816429"/>
          </a:xfrm>
          <a:prstGeom prst="rect">
            <a:avLst/>
          </a:prstGeom>
          <a:noFill/>
        </p:spPr>
        <p:txBody>
          <a:bodyPr wrap="square" rtlCol="0">
            <a:spAutoFit/>
          </a:bodyPr>
          <a:lstStyle/>
          <a:p>
            <a:pPr marL="463550" lvl="1">
              <a:buSzPct val="125000"/>
            </a:pPr>
            <a:r>
              <a:rPr lang="en-US" sz="1100" b="1" dirty="0">
                <a:solidFill>
                  <a:srgbClr val="07074E"/>
                </a:solidFill>
                <a:latin typeface="Helvetica Light" charset="0"/>
                <a:ea typeface="Helvetica Light" charset="0"/>
                <a:cs typeface="Helvetica Light" charset="0"/>
              </a:rPr>
              <a:t>REDUCE WATER USE – </a:t>
            </a:r>
            <a:r>
              <a:rPr lang="en-US" sz="1100" dirty="0">
                <a:latin typeface="Helvetica Light" charset="0"/>
                <a:ea typeface="Helvetica Light" charset="0"/>
                <a:cs typeface="Helvetica Light" charset="0"/>
              </a:rPr>
              <a:t>Is there a way to capture rainwater on your site and use it for your benefit? Think about converting lawn areas to planting beds that would require little to no water once the plants are established. If you have lawn areas, consider amending the soil with </a:t>
            </a:r>
            <a:r>
              <a:rPr lang="en-US" sz="1100" dirty="0" smtClean="0">
                <a:latin typeface="Helvetica Light" charset="0"/>
                <a:ea typeface="Helvetica Light" charset="0"/>
                <a:cs typeface="Helvetica Light" charset="0"/>
              </a:rPr>
              <a:t>organic matter. </a:t>
            </a:r>
            <a:r>
              <a:rPr lang="en-US" sz="1100" dirty="0">
                <a:latin typeface="Helvetica Light" charset="0"/>
                <a:ea typeface="Helvetica Light" charset="0"/>
                <a:cs typeface="Helvetica Light" charset="0"/>
              </a:rPr>
              <a:t>You will be surprised how little water a lawn needs if the soil is healthy. See Phase 3 on maintenance for more information on how to reduce your water use.</a:t>
            </a:r>
          </a:p>
          <a:p>
            <a:pPr marL="463550" lvl="1">
              <a:buSzPct val="125000"/>
            </a:pPr>
            <a:endParaRPr lang="en-US" sz="1100" dirty="0">
              <a:latin typeface="Helvetica Light" charset="0"/>
              <a:ea typeface="Helvetica Light" charset="0"/>
              <a:cs typeface="Helvetica Light" charset="0"/>
            </a:endParaRPr>
          </a:p>
          <a:p>
            <a:pPr marL="463550" lvl="1">
              <a:buSzPct val="125000"/>
            </a:pPr>
            <a:r>
              <a:rPr lang="en-US" sz="1100" b="1" dirty="0">
                <a:solidFill>
                  <a:srgbClr val="07074E"/>
                </a:solidFill>
                <a:latin typeface="Helvetica Light" charset="0"/>
                <a:ea typeface="Helvetica Light" charset="0"/>
                <a:cs typeface="Helvetica Light" charset="0"/>
              </a:rPr>
              <a:t>CAPTURE RAINWATER – </a:t>
            </a:r>
            <a:r>
              <a:rPr lang="en-US" sz="1100" dirty="0">
                <a:latin typeface="Helvetica Light" charset="0"/>
                <a:ea typeface="Helvetica Light" charset="0"/>
                <a:cs typeface="Helvetica Light" charset="0"/>
              </a:rPr>
              <a:t>Think beyond the rain barrel. There are rain devices, like tanks, that fit between your deck joists, or bags that can hide in crawl spaces. Small pumps allow you to water your garden with this type of rain storage.</a:t>
            </a:r>
          </a:p>
          <a:p>
            <a:pPr marL="463550" lvl="1">
              <a:buSzPct val="125000"/>
            </a:pPr>
            <a:endParaRPr lang="en-US" sz="1100" dirty="0">
              <a:latin typeface="Helvetica Light" charset="0"/>
              <a:ea typeface="Helvetica Light" charset="0"/>
              <a:cs typeface="Helvetica Light" charset="0"/>
            </a:endParaRPr>
          </a:p>
          <a:p>
            <a:pPr marL="463550" lvl="1">
              <a:buSzPct val="125000"/>
            </a:pPr>
            <a:r>
              <a:rPr lang="en-US" sz="1100" b="1" dirty="0">
                <a:solidFill>
                  <a:srgbClr val="07074E"/>
                </a:solidFill>
                <a:latin typeface="Helvetica Light" charset="0"/>
                <a:ea typeface="Helvetica Light" charset="0"/>
                <a:cs typeface="Helvetica Light" charset="0"/>
              </a:rPr>
              <a:t>IMPROVE SOIL WITH ORGANIC MATERIAL </a:t>
            </a:r>
            <a:r>
              <a:rPr lang="en-US" sz="1100" dirty="0">
                <a:solidFill>
                  <a:srgbClr val="07074E"/>
                </a:solidFill>
                <a:latin typeface="Helvetica Light" charset="0"/>
                <a:ea typeface="Helvetica Light" charset="0"/>
                <a:cs typeface="Helvetica Light" charset="0"/>
              </a:rPr>
              <a:t>– </a:t>
            </a:r>
            <a:r>
              <a:rPr lang="en-US" sz="1100" dirty="0">
                <a:latin typeface="Helvetica Light" charset="0"/>
                <a:ea typeface="Helvetica Light" charset="0"/>
                <a:cs typeface="Helvetica Light" charset="0"/>
              </a:rPr>
              <a:t>Consider mulching your leaves or adding compost. This is free food for your plants as the leaves begin to decompose. This is a great fall project. </a:t>
            </a:r>
          </a:p>
          <a:p>
            <a:pPr marL="463550" lvl="1">
              <a:buSzPct val="125000"/>
            </a:pPr>
            <a:endParaRPr lang="en-US" sz="1100" dirty="0">
              <a:latin typeface="Helvetica Light" charset="0"/>
              <a:ea typeface="Helvetica Light" charset="0"/>
              <a:cs typeface="Helvetica Light" charset="0"/>
            </a:endParaRPr>
          </a:p>
          <a:p>
            <a:pPr marL="463550" lvl="1">
              <a:buSzPct val="125000"/>
            </a:pPr>
            <a:r>
              <a:rPr lang="en-US" sz="1100" b="1" dirty="0">
                <a:solidFill>
                  <a:srgbClr val="07074E"/>
                </a:solidFill>
                <a:latin typeface="Helvetica Light" charset="0"/>
                <a:ea typeface="Helvetica Light" charset="0"/>
                <a:cs typeface="Helvetica Light" charset="0"/>
              </a:rPr>
              <a:t>REDUCE OR REMOVE IMPERVIOUS SURFACES </a:t>
            </a:r>
            <a:r>
              <a:rPr lang="en-US" sz="1100" dirty="0">
                <a:solidFill>
                  <a:srgbClr val="07074E"/>
                </a:solidFill>
                <a:latin typeface="Helvetica Light" charset="0"/>
                <a:ea typeface="Helvetica Light" charset="0"/>
                <a:cs typeface="Helvetica Light" charset="0"/>
              </a:rPr>
              <a:t>– </a:t>
            </a:r>
            <a:r>
              <a:rPr lang="en-US" sz="1100" dirty="0" smtClean="0">
                <a:latin typeface="Helvetica Light" charset="0"/>
                <a:ea typeface="Helvetica Light" charset="0"/>
                <a:cs typeface="Helvetica Light" charset="0"/>
              </a:rPr>
              <a:t>Burlington </a:t>
            </a:r>
            <a:r>
              <a:rPr lang="en-US" sz="1100" dirty="0">
                <a:latin typeface="Helvetica Light" charset="0"/>
                <a:ea typeface="Helvetica Light" charset="0"/>
                <a:cs typeface="Helvetica Light" charset="0"/>
              </a:rPr>
              <a:t>is facing </a:t>
            </a:r>
            <a:r>
              <a:rPr lang="en-US" sz="1100" dirty="0" smtClean="0">
                <a:latin typeface="Helvetica Light" charset="0"/>
                <a:ea typeface="Helvetica Light" charset="0"/>
                <a:cs typeface="Helvetica Light" charset="0"/>
              </a:rPr>
              <a:t>onerous </a:t>
            </a:r>
            <a:r>
              <a:rPr lang="en-US" sz="1100" dirty="0">
                <a:latin typeface="Helvetica Light" charset="0"/>
                <a:ea typeface="Helvetica Light" charset="0"/>
                <a:cs typeface="Helvetica Light" charset="0"/>
              </a:rPr>
              <a:t>federal requirements to reduce the amount of polluted stormwater runoff it discharges to waterways. </a:t>
            </a:r>
            <a:r>
              <a:rPr lang="en-US" sz="1100" dirty="0" smtClean="0">
                <a:latin typeface="Helvetica Light" charset="0"/>
                <a:ea typeface="Helvetica Light" charset="0"/>
                <a:cs typeface="Helvetica Light" charset="0"/>
              </a:rPr>
              <a:t>Reducing </a:t>
            </a:r>
            <a:r>
              <a:rPr lang="en-US" sz="1100" dirty="0">
                <a:latin typeface="Helvetica Light" charset="0"/>
                <a:ea typeface="Helvetica Light" charset="0"/>
                <a:cs typeface="Helvetica Light" charset="0"/>
              </a:rPr>
              <a:t>the amount of impervious cover—asphalt, concrete, etc.—on your property today </a:t>
            </a:r>
            <a:r>
              <a:rPr lang="en-US" sz="1100" dirty="0" smtClean="0">
                <a:latin typeface="Helvetica Light" charset="0"/>
                <a:ea typeface="Helvetica Light" charset="0"/>
                <a:cs typeface="Helvetica Light" charset="0"/>
              </a:rPr>
              <a:t>will help to reduce the amount of pollutants discharged to the </a:t>
            </a:r>
            <a:r>
              <a:rPr lang="en-US" sz="1100" dirty="0" err="1" smtClean="0">
                <a:latin typeface="Helvetica Light" charset="0"/>
                <a:ea typeface="Helvetica Light" charset="0"/>
                <a:cs typeface="Helvetica Light" charset="0"/>
              </a:rPr>
              <a:t>stormwater</a:t>
            </a:r>
            <a:r>
              <a:rPr lang="en-US" sz="1100" dirty="0" smtClean="0">
                <a:latin typeface="Helvetica Light" charset="0"/>
                <a:ea typeface="Helvetica Light" charset="0"/>
                <a:cs typeface="Helvetica Light" charset="0"/>
              </a:rPr>
              <a:t> system and could </a:t>
            </a:r>
            <a:r>
              <a:rPr lang="en-US" sz="1100" dirty="0">
                <a:latin typeface="Helvetica Light" charset="0"/>
                <a:ea typeface="Helvetica Light" charset="0"/>
                <a:cs typeface="Helvetica Light" charset="0"/>
              </a:rPr>
              <a:t>minimize the impact of </a:t>
            </a:r>
            <a:r>
              <a:rPr lang="en-US" sz="1100" dirty="0" smtClean="0">
                <a:latin typeface="Helvetica Light" charset="0"/>
                <a:ea typeface="Helvetica Light" charset="0"/>
                <a:cs typeface="Helvetica Light" charset="0"/>
              </a:rPr>
              <a:t>a </a:t>
            </a:r>
            <a:r>
              <a:rPr lang="en-US" sz="1100" dirty="0" err="1" smtClean="0">
                <a:latin typeface="Helvetica Light" charset="0"/>
                <a:ea typeface="Helvetica Light" charset="0"/>
                <a:cs typeface="Helvetica Light" charset="0"/>
              </a:rPr>
              <a:t>stormwater</a:t>
            </a:r>
            <a:r>
              <a:rPr lang="en-US" sz="1100" dirty="0" smtClean="0">
                <a:latin typeface="Helvetica Light" charset="0"/>
                <a:ea typeface="Helvetica Light" charset="0"/>
                <a:cs typeface="Helvetica Light" charset="0"/>
              </a:rPr>
              <a:t> utility, </a:t>
            </a:r>
            <a:r>
              <a:rPr lang="en-US" sz="1100" dirty="0">
                <a:latin typeface="Helvetica Light" charset="0"/>
                <a:ea typeface="Helvetica Light" charset="0"/>
                <a:cs typeface="Helvetica Light" charset="0"/>
              </a:rPr>
              <a:t>should </a:t>
            </a:r>
            <a:r>
              <a:rPr lang="en-US" sz="1100" dirty="0" smtClean="0">
                <a:latin typeface="Helvetica Light" charset="0"/>
                <a:ea typeface="Helvetica Light" charset="0"/>
                <a:cs typeface="Helvetica Light" charset="0"/>
              </a:rPr>
              <a:t>such a fee </a:t>
            </a:r>
            <a:r>
              <a:rPr lang="en-US" sz="1100" dirty="0">
                <a:latin typeface="Helvetica Light" charset="0"/>
                <a:ea typeface="Helvetica Light" charset="0"/>
                <a:cs typeface="Helvetica Light" charset="0"/>
              </a:rPr>
              <a:t>be adopted in </a:t>
            </a:r>
            <a:r>
              <a:rPr lang="en-US" sz="1100" dirty="0" smtClean="0">
                <a:latin typeface="Helvetica Light" charset="0"/>
                <a:ea typeface="Helvetica Light" charset="0"/>
                <a:cs typeface="Helvetica Light" charset="0"/>
              </a:rPr>
              <a:t>Burlington.</a:t>
            </a:r>
            <a:endParaRPr lang="en-US" sz="1100" dirty="0">
              <a:latin typeface="Helvetica Light" charset="0"/>
              <a:ea typeface="Helvetica Light" charset="0"/>
              <a:cs typeface="Helvetica Light" charset="0"/>
            </a:endParaRPr>
          </a:p>
          <a:p>
            <a:pPr marL="628650"/>
            <a:endParaRPr lang="en-US" sz="1100" dirty="0">
              <a:latin typeface="Helvetica Light" charset="0"/>
              <a:ea typeface="Helvetica Light" charset="0"/>
              <a:cs typeface="Helvetica Light" charset="0"/>
            </a:endParaRPr>
          </a:p>
          <a:p>
            <a:pPr marL="463550" lvl="1">
              <a:buSzPct val="125000"/>
            </a:pPr>
            <a:r>
              <a:rPr lang="en-US" sz="1100" b="1" dirty="0">
                <a:solidFill>
                  <a:srgbClr val="07074E"/>
                </a:solidFill>
                <a:latin typeface="Helvetica Light" charset="0"/>
                <a:ea typeface="Helvetica Light" charset="0"/>
                <a:cs typeface="Helvetica Light" charset="0"/>
              </a:rPr>
              <a:t>INCREASE POLLINATOR PLANTS </a:t>
            </a:r>
            <a:r>
              <a:rPr lang="en-US" sz="1100" dirty="0">
                <a:solidFill>
                  <a:srgbClr val="07074E"/>
                </a:solidFill>
                <a:latin typeface="Helvetica Light" charset="0"/>
                <a:ea typeface="Helvetica Light" charset="0"/>
                <a:cs typeface="Helvetica Light" charset="0"/>
              </a:rPr>
              <a:t>- </a:t>
            </a:r>
            <a:r>
              <a:rPr lang="en-US" sz="1100" dirty="0">
                <a:latin typeface="Helvetica Light" charset="0"/>
                <a:ea typeface="Helvetica Light" charset="0"/>
                <a:cs typeface="Helvetica Light" charset="0"/>
              </a:rPr>
              <a:t>It’s a fact that bee populations are declining. Why not help them out in your own backyard? You will begin to notice that </a:t>
            </a:r>
            <a:r>
              <a:rPr lang="en-US" sz="1100" dirty="0">
                <a:latin typeface="Helvetica Light" charset="0"/>
                <a:ea typeface="Helvetica Light" charset="0"/>
                <a:cs typeface="Helvetica Light" charset="0"/>
                <a:hlinkClick r:id="rId4"/>
              </a:rPr>
              <a:t>native pollinator plants </a:t>
            </a:r>
            <a:r>
              <a:rPr lang="en-US" sz="1100" dirty="0">
                <a:latin typeface="Helvetica Light" charset="0"/>
                <a:ea typeface="Helvetica Light" charset="0"/>
                <a:cs typeface="Helvetica Light" charset="0"/>
              </a:rPr>
              <a:t>not only help the bees but a wide range of animals!</a:t>
            </a:r>
          </a:p>
        </p:txBody>
      </p:sp>
      <p:sp>
        <p:nvSpPr>
          <p:cNvPr id="9" name="TextBox 8">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Assess Your Needs and Set Goals</a:t>
            </a:r>
          </a:p>
        </p:txBody>
      </p:sp>
      <p:grpSp>
        <p:nvGrpSpPr>
          <p:cNvPr id="10" name="Group 9"/>
          <p:cNvGrpSpPr/>
          <p:nvPr/>
        </p:nvGrpSpPr>
        <p:grpSpPr>
          <a:xfrm>
            <a:off x="0" y="0"/>
            <a:ext cx="7772400" cy="496666"/>
            <a:chOff x="0" y="0"/>
            <a:chExt cx="7772400" cy="496666"/>
          </a:xfrm>
        </p:grpSpPr>
        <p:sp>
          <p:nvSpPr>
            <p:cNvPr id="12" name="Rectangle 11"/>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sp>
        <p:nvSpPr>
          <p:cNvPr id="2" name="Rectangle 1"/>
          <p:cNvSpPr/>
          <p:nvPr/>
        </p:nvSpPr>
        <p:spPr>
          <a:xfrm>
            <a:off x="451145" y="1329807"/>
            <a:ext cx="6797637" cy="861774"/>
          </a:xfrm>
          <a:prstGeom prst="rect">
            <a:avLst/>
          </a:prstGeom>
        </p:spPr>
        <p:txBody>
          <a:bodyPr wrap="square" lIns="91440" tIns="91440" bIns="91440">
            <a:spAutoFit/>
          </a:bodyPr>
          <a:lstStyle/>
          <a:p>
            <a:pPr marL="6350">
              <a:buSzPct val="125000"/>
            </a:pPr>
            <a:r>
              <a:rPr lang="en-US" sz="1100" dirty="0">
                <a:latin typeface="Helvetica Light" charset="0"/>
                <a:ea typeface="Helvetica Light" charset="0"/>
                <a:cs typeface="Helvetica Light" charset="0"/>
              </a:rPr>
              <a:t>The final step of analyzing your property is to set sustainability goals and assess the needs you have in order to meet those goals. Start with small steps. If you have a goal (example: I want to create a raingarden in my backyard), break it down into steps of how you want to achieve that goal and assess if you will need help attaining that goal. Here are some ideas of sustainable landscaping goals you might consider.</a:t>
            </a:r>
          </a:p>
        </p:txBody>
      </p:sp>
      <p:sp>
        <p:nvSpPr>
          <p:cNvPr id="16" name="Rectangle 15"/>
          <p:cNvSpPr/>
          <p:nvPr/>
        </p:nvSpPr>
        <p:spPr>
          <a:xfrm>
            <a:off x="442926" y="753287"/>
            <a:ext cx="110171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4</a:t>
            </a:r>
          </a:p>
        </p:txBody>
      </p:sp>
      <p:sp>
        <p:nvSpPr>
          <p:cNvPr id="4" name="Slide Number Placeholder 3"/>
          <p:cNvSpPr>
            <a:spLocks noGrp="1"/>
          </p:cNvSpPr>
          <p:nvPr>
            <p:ph type="sldNum" sz="quarter" idx="12"/>
          </p:nvPr>
        </p:nvSpPr>
        <p:spPr/>
        <p:txBody>
          <a:bodyPr/>
          <a:lstStyle/>
          <a:p>
            <a:fld id="{840F7C0E-6904-4B49-BF13-5996A5126569}" type="slidenum">
              <a:rPr lang="en-US" smtClean="0"/>
              <a:t>10</a:t>
            </a:fld>
            <a:endParaRPr lang="en-US" dirty="0"/>
          </a:p>
        </p:txBody>
      </p:sp>
    </p:spTree>
    <p:extLst>
      <p:ext uri="{BB962C8B-B14F-4D97-AF65-F5344CB8AC3E}">
        <p14:creationId xmlns:p14="http://schemas.microsoft.com/office/powerpoint/2010/main" val="2595603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406526"/>
            <a:ext cx="7772400" cy="1389721"/>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211962" y="2318368"/>
            <a:ext cx="3560438" cy="171350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4204779" y="4961077"/>
            <a:ext cx="3567621" cy="196011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4211962" y="8181095"/>
            <a:ext cx="3560438" cy="12296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95CC740E-E1ED-4528-8C75-7BC328341C51}"/>
              </a:ext>
            </a:extLst>
          </p:cNvPr>
          <p:cNvGrpSpPr/>
          <p:nvPr/>
        </p:nvGrpSpPr>
        <p:grpSpPr>
          <a:xfrm>
            <a:off x="243591" y="2054996"/>
            <a:ext cx="3621898" cy="2334714"/>
            <a:chOff x="2053153" y="3183367"/>
            <a:chExt cx="4193239" cy="2934431"/>
          </a:xfrm>
        </p:grpSpPr>
        <p:pic>
          <p:nvPicPr>
            <p:cNvPr id="12" name="Picture 11">
              <a:extLst>
                <a:ext uri="{FF2B5EF4-FFF2-40B4-BE49-F238E27FC236}">
                  <a16:creationId xmlns:a16="http://schemas.microsoft.com/office/drawing/2014/main" id="{EA7933C1-CB32-408C-8189-D2103C20270A}"/>
                </a:ext>
              </a:extLst>
            </p:cNvPr>
            <p:cNvPicPr>
              <a:picLocks noChangeAspect="1"/>
            </p:cNvPicPr>
            <p:nvPr/>
          </p:nvPicPr>
          <p:blipFill rotWithShape="1">
            <a:blip r:embed="rId2"/>
            <a:srcRect t="34285" b="8808"/>
            <a:stretch/>
          </p:blipFill>
          <p:spPr>
            <a:xfrm>
              <a:off x="2053153" y="3330502"/>
              <a:ext cx="4193239" cy="2623873"/>
            </a:xfrm>
            <a:prstGeom prst="rect">
              <a:avLst/>
            </a:prstGeom>
          </p:spPr>
        </p:pic>
        <p:sp>
          <p:nvSpPr>
            <p:cNvPr id="13" name="Oval 12">
              <a:extLst>
                <a:ext uri="{FF2B5EF4-FFF2-40B4-BE49-F238E27FC236}">
                  <a16:creationId xmlns:a16="http://schemas.microsoft.com/office/drawing/2014/main" id="{D7196D36-595A-4D3C-9E4E-FBE8ABDEE0C0}"/>
                </a:ext>
              </a:extLst>
            </p:cNvPr>
            <p:cNvSpPr/>
            <p:nvPr/>
          </p:nvSpPr>
          <p:spPr>
            <a:xfrm>
              <a:off x="4312118" y="5034013"/>
              <a:ext cx="510139" cy="38501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6DD394F-C3F3-430B-A0EF-FAF91CED3685}"/>
                </a:ext>
              </a:extLst>
            </p:cNvPr>
            <p:cNvSpPr/>
            <p:nvPr/>
          </p:nvSpPr>
          <p:spPr>
            <a:xfrm>
              <a:off x="3193984" y="3862577"/>
              <a:ext cx="510139" cy="38501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78A7194-3E75-49D7-BC77-43180E096BAC}"/>
                </a:ext>
              </a:extLst>
            </p:cNvPr>
            <p:cNvSpPr/>
            <p:nvPr/>
          </p:nvSpPr>
          <p:spPr>
            <a:xfrm>
              <a:off x="4504622" y="3726759"/>
              <a:ext cx="510139" cy="38501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E0E6905-94ED-4B72-84F2-EC493D330AAC}"/>
                </a:ext>
              </a:extLst>
            </p:cNvPr>
            <p:cNvSpPr/>
            <p:nvPr/>
          </p:nvSpPr>
          <p:spPr>
            <a:xfrm>
              <a:off x="3816379" y="3720285"/>
              <a:ext cx="287115" cy="28458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E5FE1BE-E01E-41DA-BA51-91C7107E4E17}"/>
                </a:ext>
              </a:extLst>
            </p:cNvPr>
            <p:cNvSpPr/>
            <p:nvPr/>
          </p:nvSpPr>
          <p:spPr>
            <a:xfrm>
              <a:off x="4233640" y="3183367"/>
              <a:ext cx="630455" cy="491265"/>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6417115-EB4A-4219-9737-C5A94EE31860}"/>
                </a:ext>
              </a:extLst>
            </p:cNvPr>
            <p:cNvSpPr/>
            <p:nvPr/>
          </p:nvSpPr>
          <p:spPr>
            <a:xfrm>
              <a:off x="3193984" y="4860758"/>
              <a:ext cx="832545" cy="1257040"/>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AB50826-75BF-4C06-BF01-1A107D57F48A}"/>
                </a:ext>
              </a:extLst>
            </p:cNvPr>
            <p:cNvSpPr/>
            <p:nvPr/>
          </p:nvSpPr>
          <p:spPr>
            <a:xfrm>
              <a:off x="4042627" y="5401487"/>
              <a:ext cx="972134" cy="38501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31366E3-C4A0-4546-8887-FE24321ED592}"/>
                </a:ext>
              </a:extLst>
            </p:cNvPr>
            <p:cNvSpPr/>
            <p:nvPr/>
          </p:nvSpPr>
          <p:spPr>
            <a:xfrm>
              <a:off x="3127319" y="3374517"/>
              <a:ext cx="1153608" cy="38501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A03F68B-1E28-43C5-8404-1843D0F079C3}"/>
                </a:ext>
              </a:extLst>
            </p:cNvPr>
            <p:cNvSpPr txBox="1"/>
            <p:nvPr/>
          </p:nvSpPr>
          <p:spPr>
            <a:xfrm>
              <a:off x="3284323" y="3878255"/>
              <a:ext cx="197151" cy="369332"/>
            </a:xfrm>
            <a:prstGeom prst="rect">
              <a:avLst/>
            </a:prstGeom>
            <a:noFill/>
          </p:spPr>
          <p:txBody>
            <a:bodyPr wrap="square" rtlCol="0">
              <a:spAutoFit/>
            </a:bodyPr>
            <a:lstStyle/>
            <a:p>
              <a:endParaRPr lang="en-US" dirty="0"/>
            </a:p>
          </p:txBody>
        </p:sp>
        <p:sp>
          <p:nvSpPr>
            <p:cNvPr id="22" name="TextBox 21">
              <a:extLst>
                <a:ext uri="{FF2B5EF4-FFF2-40B4-BE49-F238E27FC236}">
                  <a16:creationId xmlns:a16="http://schemas.microsoft.com/office/drawing/2014/main" id="{97A1BB74-2A8A-4B0F-A696-0EFB3A5BFDB5}"/>
                </a:ext>
              </a:extLst>
            </p:cNvPr>
            <p:cNvSpPr txBox="1"/>
            <p:nvPr/>
          </p:nvSpPr>
          <p:spPr>
            <a:xfrm>
              <a:off x="4406046" y="5041852"/>
              <a:ext cx="197151" cy="369332"/>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525B2A9B-7177-4930-847B-FE15862FB3D4}"/>
                </a:ext>
              </a:extLst>
            </p:cNvPr>
            <p:cNvSpPr txBox="1"/>
            <p:nvPr/>
          </p:nvSpPr>
          <p:spPr>
            <a:xfrm>
              <a:off x="3441477" y="5304612"/>
              <a:ext cx="197151" cy="369332"/>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405C150A-3B4D-4230-9885-62507B963581}"/>
                </a:ext>
              </a:extLst>
            </p:cNvPr>
            <p:cNvSpPr txBox="1"/>
            <p:nvPr/>
          </p:nvSpPr>
          <p:spPr>
            <a:xfrm>
              <a:off x="4406045" y="5384397"/>
              <a:ext cx="197151" cy="369332"/>
            </a:xfrm>
            <a:prstGeom prst="rect">
              <a:avLst/>
            </a:prstGeom>
            <a:noFill/>
          </p:spPr>
          <p:txBody>
            <a:bodyPr wrap="square" rtlCol="0">
              <a:spAutoFit/>
            </a:bodyPr>
            <a:lstStyle/>
            <a:p>
              <a:endParaRPr lang="en-US" dirty="0"/>
            </a:p>
          </p:txBody>
        </p:sp>
      </p:grpSp>
      <p:pic>
        <p:nvPicPr>
          <p:cNvPr id="10" name="Picture 2" descr="Image result for rain garden diagram">
            <a:extLst>
              <a:ext uri="{FF2B5EF4-FFF2-40B4-BE49-F238E27FC236}">
                <a16:creationId xmlns:a16="http://schemas.microsoft.com/office/drawing/2014/main" id="{01CB5F3C-675B-497E-B569-123387AD5F5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6485" y="7520449"/>
            <a:ext cx="3736110" cy="2150339"/>
          </a:xfrm>
          <a:prstGeom prst="rect">
            <a:avLst/>
          </a:prstGeom>
          <a:solidFill>
            <a:srgbClr val="FFFFFF">
              <a:shade val="85000"/>
            </a:srgbClr>
          </a:solidFill>
          <a:ln w="190500" cap="rnd">
            <a:noFill/>
          </a:ln>
          <a:effectLst/>
        </p:spPr>
      </p:pic>
      <p:sp>
        <p:nvSpPr>
          <p:cNvPr id="25" name="TextBox 24">
            <a:extLst>
              <a:ext uri="{FF2B5EF4-FFF2-40B4-BE49-F238E27FC236}">
                <a16:creationId xmlns:a16="http://schemas.microsoft.com/office/drawing/2014/main" id="{5A8FEA01-C66D-47C9-9D67-14A714CDE8C2}"/>
              </a:ext>
            </a:extLst>
          </p:cNvPr>
          <p:cNvSpPr txBox="1"/>
          <p:nvPr/>
        </p:nvSpPr>
        <p:spPr>
          <a:xfrm>
            <a:off x="388620" y="1272311"/>
            <a:ext cx="6926579" cy="461665"/>
          </a:xfrm>
          <a:prstGeom prst="rect">
            <a:avLst/>
          </a:prstGeom>
          <a:noFill/>
        </p:spPr>
        <p:txBody>
          <a:bodyPr wrap="square" rtlCol="0">
            <a:spAutoFit/>
          </a:bodyPr>
          <a:lstStyle/>
          <a:p>
            <a:r>
              <a:rPr lang="en-US" sz="1200" dirty="0">
                <a:latin typeface="Helvetica Light" charset="0"/>
                <a:ea typeface="Helvetica Light" charset="0"/>
                <a:cs typeface="Helvetica Light" charset="0"/>
              </a:rPr>
              <a:t>Keeping your goals and needs in mind, start designating areas of your land for specific landscaping elements. </a:t>
            </a:r>
          </a:p>
        </p:txBody>
      </p:sp>
      <p:sp>
        <p:nvSpPr>
          <p:cNvPr id="38" name="TextBox 37">
            <a:extLst>
              <a:ext uri="{FF2B5EF4-FFF2-40B4-BE49-F238E27FC236}">
                <a16:creationId xmlns:a16="http://schemas.microsoft.com/office/drawing/2014/main" id="{ECAFD43D-AC38-4AA5-8D2C-E96A54802D7B}"/>
              </a:ext>
            </a:extLst>
          </p:cNvPr>
          <p:cNvSpPr txBox="1"/>
          <p:nvPr/>
        </p:nvSpPr>
        <p:spPr>
          <a:xfrm>
            <a:off x="1707450" y="745237"/>
            <a:ext cx="2910269"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Determine Space Layout</a:t>
            </a:r>
          </a:p>
        </p:txBody>
      </p:sp>
      <p:grpSp>
        <p:nvGrpSpPr>
          <p:cNvPr id="39" name="Group 38"/>
          <p:cNvGrpSpPr/>
          <p:nvPr/>
        </p:nvGrpSpPr>
        <p:grpSpPr>
          <a:xfrm>
            <a:off x="0" y="0"/>
            <a:ext cx="7772400" cy="496666"/>
            <a:chOff x="0" y="0"/>
            <a:chExt cx="7772400" cy="496666"/>
          </a:xfrm>
        </p:grpSpPr>
        <p:sp>
          <p:nvSpPr>
            <p:cNvPr id="40" name="Rectangle 39"/>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sp>
        <p:nvSpPr>
          <p:cNvPr id="33" name="TextBox 32">
            <a:extLst>
              <a:ext uri="{FF2B5EF4-FFF2-40B4-BE49-F238E27FC236}">
                <a16:creationId xmlns:a16="http://schemas.microsoft.com/office/drawing/2014/main" id="{F3B66121-82F0-4961-B2A5-508564CA1476}"/>
              </a:ext>
            </a:extLst>
          </p:cNvPr>
          <p:cNvSpPr txBox="1"/>
          <p:nvPr/>
        </p:nvSpPr>
        <p:spPr>
          <a:xfrm>
            <a:off x="4784467" y="2465524"/>
            <a:ext cx="2530732" cy="1446550"/>
          </a:xfrm>
          <a:prstGeom prst="rect">
            <a:avLst/>
          </a:prstGeom>
          <a:noFill/>
        </p:spPr>
        <p:txBody>
          <a:bodyPr wrap="square" rtlCol="0">
            <a:spAutoFit/>
          </a:bodyPr>
          <a:lstStyle/>
          <a:p>
            <a:r>
              <a:rPr lang="en-US" sz="1100" b="1" dirty="0">
                <a:latin typeface="Helvetica Light" charset="0"/>
                <a:ea typeface="Helvetica Light" charset="0"/>
                <a:cs typeface="Helvetica Light" charset="0"/>
              </a:rPr>
              <a:t>PRO TIP</a:t>
            </a:r>
          </a:p>
          <a:p>
            <a:r>
              <a:rPr lang="en-US" sz="1100" dirty="0">
                <a:latin typeface="Helvetica Light" charset="0"/>
                <a:ea typeface="Helvetica Light" charset="0"/>
                <a:cs typeface="Helvetica Light" charset="0"/>
              </a:rPr>
              <a:t>Make a rough </a:t>
            </a:r>
            <a:r>
              <a:rPr lang="en-US" sz="1100" dirty="0">
                <a:latin typeface="Helvetica Light" charset="0"/>
                <a:ea typeface="Helvetica Light" charset="0"/>
                <a:cs typeface="Helvetica Light" charset="0"/>
                <a:hlinkClick r:id="rId4" invalidUrl="https://www.sccgov.org/sites/slm/learn landscaping/design/initialdesign/pages/page2.aspx"/>
              </a:rPr>
              <a:t>bubble diagram </a:t>
            </a:r>
            <a:r>
              <a:rPr lang="en-US" sz="1100" dirty="0">
                <a:latin typeface="Helvetica Light" charset="0"/>
                <a:ea typeface="Helvetica Light" charset="0"/>
                <a:cs typeface="Helvetica Light" charset="0"/>
              </a:rPr>
              <a:t>to determine your space layout. A bubble diagram is a quick way to circle areas where potential upgrades could happen on your property. See the following page for what each bubble might represent.</a:t>
            </a:r>
          </a:p>
        </p:txBody>
      </p:sp>
      <p:sp>
        <p:nvSpPr>
          <p:cNvPr id="30" name="TextBox 29">
            <a:extLst>
              <a:ext uri="{FF2B5EF4-FFF2-40B4-BE49-F238E27FC236}">
                <a16:creationId xmlns:a16="http://schemas.microsoft.com/office/drawing/2014/main" id="{AD5BFC74-F3AE-4EF3-80A8-36002B528E85}"/>
              </a:ext>
            </a:extLst>
          </p:cNvPr>
          <p:cNvSpPr txBox="1"/>
          <p:nvPr/>
        </p:nvSpPr>
        <p:spPr>
          <a:xfrm>
            <a:off x="4799707" y="5140843"/>
            <a:ext cx="2643028" cy="1615827"/>
          </a:xfrm>
          <a:prstGeom prst="rect">
            <a:avLst/>
          </a:prstGeom>
          <a:noFill/>
        </p:spPr>
        <p:txBody>
          <a:bodyPr wrap="square" rtlCol="0">
            <a:spAutoFit/>
          </a:bodyPr>
          <a:lstStyle/>
          <a:p>
            <a:r>
              <a:rPr lang="en-US" sz="1100" b="1" dirty="0">
                <a:latin typeface="Helvetica Light" charset="0"/>
                <a:ea typeface="Helvetica Light" charset="0"/>
                <a:cs typeface="Helvetica Light" charset="0"/>
              </a:rPr>
              <a:t>PRO TIP</a:t>
            </a:r>
          </a:p>
          <a:p>
            <a:r>
              <a:rPr lang="en-US" sz="1100" dirty="0">
                <a:latin typeface="Helvetica Light" charset="0"/>
                <a:ea typeface="Helvetica Light" charset="0"/>
                <a:cs typeface="Helvetica Light" charset="0"/>
              </a:rPr>
              <a:t>As you are planning where your plants will go, take seasonal winds into account and experiment with ways to maximize pleasant aromas in frequently visited spaces of your landscape. Imagine stepping out your door every spring morning, down wind from a blooming tree or bush!</a:t>
            </a:r>
          </a:p>
        </p:txBody>
      </p:sp>
      <p:sp>
        <p:nvSpPr>
          <p:cNvPr id="36" name="TextBox 35">
            <a:extLst>
              <a:ext uri="{FF2B5EF4-FFF2-40B4-BE49-F238E27FC236}">
                <a16:creationId xmlns:a16="http://schemas.microsoft.com/office/drawing/2014/main" id="{EC50D447-BB0B-44C1-8C02-B9DDA64E2929}"/>
              </a:ext>
            </a:extLst>
          </p:cNvPr>
          <p:cNvSpPr txBox="1"/>
          <p:nvPr/>
        </p:nvSpPr>
        <p:spPr>
          <a:xfrm>
            <a:off x="4784466" y="8326545"/>
            <a:ext cx="2530733" cy="938719"/>
          </a:xfrm>
          <a:prstGeom prst="rect">
            <a:avLst/>
          </a:prstGeom>
          <a:noFill/>
        </p:spPr>
        <p:txBody>
          <a:bodyPr wrap="square" rtlCol="0">
            <a:spAutoFit/>
          </a:bodyPr>
          <a:lstStyle/>
          <a:p>
            <a:r>
              <a:rPr lang="en-US" sz="1100" b="1" dirty="0">
                <a:latin typeface="Helvetica Light" charset="0"/>
                <a:ea typeface="Helvetica Light" charset="0"/>
                <a:cs typeface="Helvetica Light" charset="0"/>
              </a:rPr>
              <a:t>PRO TIP</a:t>
            </a:r>
          </a:p>
          <a:p>
            <a:r>
              <a:rPr lang="en-US" sz="1100" dirty="0">
                <a:latin typeface="Helvetica Light" charset="0"/>
                <a:ea typeface="Helvetica Light" charset="0"/>
                <a:cs typeface="Helvetica Light" charset="0"/>
              </a:rPr>
              <a:t>Consider how you can use dense plantings to block wind or create a visual screen to increase privacy on your property.</a:t>
            </a:r>
          </a:p>
        </p:txBody>
      </p:sp>
      <p:sp>
        <p:nvSpPr>
          <p:cNvPr id="45" name="Rectangle 44"/>
          <p:cNvSpPr/>
          <p:nvPr/>
        </p:nvSpPr>
        <p:spPr>
          <a:xfrm>
            <a:off x="442926" y="753287"/>
            <a:ext cx="110171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5</a:t>
            </a:r>
          </a:p>
        </p:txBody>
      </p:sp>
      <p:cxnSp>
        <p:nvCxnSpPr>
          <p:cNvPr id="46" name="Straight Connector 45"/>
          <p:cNvCxnSpPr/>
          <p:nvPr/>
        </p:nvCxnSpPr>
        <p:spPr>
          <a:xfrm>
            <a:off x="457200" y="4631657"/>
            <a:ext cx="68580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57200" y="7309045"/>
            <a:ext cx="68580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840F7C0E-6904-4B49-BF13-5996A5126569}" type="slidenum">
              <a:rPr lang="en-US" smtClean="0"/>
              <a:t>11</a:t>
            </a:fld>
            <a:endParaRPr lang="en-US" dirty="0"/>
          </a:p>
        </p:txBody>
      </p:sp>
      <p:pic>
        <p:nvPicPr>
          <p:cNvPr id="35"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77310" y="2885469"/>
            <a:ext cx="573568" cy="573467"/>
          </a:xfrm>
          <a:prstGeom prst="rect">
            <a:avLst/>
          </a:prstGeom>
        </p:spPr>
      </p:pic>
      <p:pic>
        <p:nvPicPr>
          <p:cNvPr id="48"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77310" y="5711129"/>
            <a:ext cx="573568" cy="573467"/>
          </a:xfrm>
          <a:prstGeom prst="rect">
            <a:avLst/>
          </a:prstGeom>
        </p:spPr>
      </p:pic>
      <p:pic>
        <p:nvPicPr>
          <p:cNvPr id="49"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77310" y="8453713"/>
            <a:ext cx="573568" cy="573467"/>
          </a:xfrm>
          <a:prstGeom prst="rect">
            <a:avLst/>
          </a:prstGeom>
        </p:spPr>
      </p:pic>
      <p:pic>
        <p:nvPicPr>
          <p:cNvPr id="1026" name="Picture 2" descr="Image result for shrubs in bloom new england">
            <a:extLst>
              <a:ext uri="{FF2B5EF4-FFF2-40B4-BE49-F238E27FC236}">
                <a16:creationId xmlns:a16="http://schemas.microsoft.com/office/drawing/2014/main" id="{CCE870C7-ACE8-410F-B7B0-B5C235DE2A2C}"/>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353607" y="4731487"/>
            <a:ext cx="3281841" cy="243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776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843" y="7777441"/>
            <a:ext cx="7802244" cy="2290251"/>
            <a:chOff x="717727" y="7681672"/>
            <a:chExt cx="6911899" cy="2028901"/>
          </a:xfrm>
        </p:grpSpPr>
        <p:pic>
          <p:nvPicPr>
            <p:cNvPr id="50" name="Picture 49">
              <a:extLst>
                <a:ext uri="{FF2B5EF4-FFF2-40B4-BE49-F238E27FC236}">
                  <a16:creationId xmlns:a16="http://schemas.microsoft.com/office/drawing/2014/main" id="{8F537DEE-41A6-42FB-9461-FADE0F4E1C7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17727" y="7681672"/>
              <a:ext cx="2574997" cy="2028901"/>
            </a:xfrm>
            <a:prstGeom prst="rect">
              <a:avLst/>
            </a:prstGeom>
            <a:ln>
              <a:noFill/>
            </a:ln>
            <a:effectLst/>
          </p:spPr>
        </p:pic>
        <p:pic>
          <p:nvPicPr>
            <p:cNvPr id="49" name="Picture 48">
              <a:extLst>
                <a:ext uri="{FF2B5EF4-FFF2-40B4-BE49-F238E27FC236}">
                  <a16:creationId xmlns:a16="http://schemas.microsoft.com/office/drawing/2014/main" id="{32A64782-5597-413F-AA0E-FBCEDCD1413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346456" y="7681672"/>
              <a:ext cx="4283170" cy="2028900"/>
            </a:xfrm>
            <a:prstGeom prst="rect">
              <a:avLst/>
            </a:prstGeom>
            <a:ln>
              <a:noFill/>
            </a:ln>
            <a:effectLst/>
          </p:spPr>
        </p:pic>
      </p:grpSp>
      <p:sp>
        <p:nvSpPr>
          <p:cNvPr id="65" name="Rectangle 64"/>
          <p:cNvSpPr/>
          <p:nvPr/>
        </p:nvSpPr>
        <p:spPr>
          <a:xfrm>
            <a:off x="0" y="406525"/>
            <a:ext cx="7772400" cy="1732929"/>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3B879BF-9BD7-40E8-928F-9B1BBA71EA7C}"/>
              </a:ext>
            </a:extLst>
          </p:cNvPr>
          <p:cNvGrpSpPr/>
          <p:nvPr/>
        </p:nvGrpSpPr>
        <p:grpSpPr>
          <a:xfrm>
            <a:off x="621450" y="2357804"/>
            <a:ext cx="3167510" cy="3117893"/>
            <a:chOff x="327846" y="1700799"/>
            <a:chExt cx="4193231" cy="4610862"/>
          </a:xfrm>
        </p:grpSpPr>
        <p:pic>
          <p:nvPicPr>
            <p:cNvPr id="9" name="Picture 8">
              <a:extLst>
                <a:ext uri="{FF2B5EF4-FFF2-40B4-BE49-F238E27FC236}">
                  <a16:creationId xmlns:a16="http://schemas.microsoft.com/office/drawing/2014/main" id="{1083570E-D19A-46FC-B220-9E856D7353F5}"/>
                </a:ext>
              </a:extLst>
            </p:cNvPr>
            <p:cNvPicPr>
              <a:picLocks noChangeAspect="1"/>
            </p:cNvPicPr>
            <p:nvPr/>
          </p:nvPicPr>
          <p:blipFill>
            <a:blip r:embed="rId4"/>
            <a:stretch>
              <a:fillRect/>
            </a:stretch>
          </p:blipFill>
          <p:spPr>
            <a:xfrm>
              <a:off x="327846" y="1700799"/>
              <a:ext cx="4193231" cy="4610862"/>
            </a:xfrm>
            <a:prstGeom prst="rect">
              <a:avLst/>
            </a:prstGeom>
            <a:ln>
              <a:solidFill>
                <a:schemeClr val="tx1">
                  <a:lumMod val="95000"/>
                  <a:lumOff val="5000"/>
                </a:schemeClr>
              </a:solidFill>
            </a:ln>
          </p:spPr>
        </p:pic>
        <p:sp>
          <p:nvSpPr>
            <p:cNvPr id="10" name="Oval 9">
              <a:extLst>
                <a:ext uri="{FF2B5EF4-FFF2-40B4-BE49-F238E27FC236}">
                  <a16:creationId xmlns:a16="http://schemas.microsoft.com/office/drawing/2014/main" id="{DCEBE680-008E-4645-87B8-ADA616B35BEB}"/>
                </a:ext>
              </a:extLst>
            </p:cNvPr>
            <p:cNvSpPr/>
            <p:nvPr/>
          </p:nvSpPr>
          <p:spPr>
            <a:xfrm>
              <a:off x="2732346" y="5368709"/>
              <a:ext cx="510138" cy="38501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2A720E4-5D97-4D40-9E10-588728A6B3B3}"/>
                </a:ext>
              </a:extLst>
            </p:cNvPr>
            <p:cNvSpPr/>
            <p:nvPr/>
          </p:nvSpPr>
          <p:spPr>
            <a:xfrm>
              <a:off x="1296314" y="4198787"/>
              <a:ext cx="380152" cy="922078"/>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63C43C6-BF78-467C-AFB4-65C1321449B4}"/>
                </a:ext>
              </a:extLst>
            </p:cNvPr>
            <p:cNvSpPr/>
            <p:nvPr/>
          </p:nvSpPr>
          <p:spPr>
            <a:xfrm>
              <a:off x="2779311" y="3726752"/>
              <a:ext cx="510138" cy="38501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E1FB79D-1CC6-48A2-B7ED-F5906AC9CE78}"/>
                </a:ext>
              </a:extLst>
            </p:cNvPr>
            <p:cNvSpPr/>
            <p:nvPr/>
          </p:nvSpPr>
          <p:spPr>
            <a:xfrm>
              <a:off x="2091069" y="3720277"/>
              <a:ext cx="287115" cy="28458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F1FF745-4E39-4F3D-B378-9D4D84A82C00}"/>
                </a:ext>
              </a:extLst>
            </p:cNvPr>
            <p:cNvSpPr/>
            <p:nvPr/>
          </p:nvSpPr>
          <p:spPr>
            <a:xfrm>
              <a:off x="1420657" y="3740621"/>
              <a:ext cx="469849" cy="437208"/>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DE7DB4D-0F07-4BF0-BF6A-BA89934A3941}"/>
                </a:ext>
              </a:extLst>
            </p:cNvPr>
            <p:cNvSpPr/>
            <p:nvPr/>
          </p:nvSpPr>
          <p:spPr>
            <a:xfrm>
              <a:off x="1468674" y="4860748"/>
              <a:ext cx="832544" cy="1257038"/>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1E829CF-AAF1-4974-98AA-2A2779A14423}"/>
                </a:ext>
              </a:extLst>
            </p:cNvPr>
            <p:cNvSpPr/>
            <p:nvPr/>
          </p:nvSpPr>
          <p:spPr>
            <a:xfrm>
              <a:off x="1402010" y="3374510"/>
              <a:ext cx="1153606" cy="38501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94DB975-6405-49C5-B695-332ABD9B1C9F}"/>
                </a:ext>
              </a:extLst>
            </p:cNvPr>
            <p:cNvSpPr txBox="1"/>
            <p:nvPr/>
          </p:nvSpPr>
          <p:spPr>
            <a:xfrm>
              <a:off x="1331599" y="4430742"/>
              <a:ext cx="197151" cy="369332"/>
            </a:xfrm>
            <a:prstGeom prst="rect">
              <a:avLst/>
            </a:prstGeom>
            <a:noFill/>
          </p:spPr>
          <p:txBody>
            <a:bodyPr wrap="square" rtlCol="0">
              <a:spAutoFit/>
            </a:bodyPr>
            <a:lstStyle/>
            <a:p>
              <a:r>
                <a:rPr lang="en-US" dirty="0"/>
                <a:t>1</a:t>
              </a:r>
            </a:p>
          </p:txBody>
        </p:sp>
        <p:sp>
          <p:nvSpPr>
            <p:cNvPr id="18" name="TextBox 17">
              <a:extLst>
                <a:ext uri="{FF2B5EF4-FFF2-40B4-BE49-F238E27FC236}">
                  <a16:creationId xmlns:a16="http://schemas.microsoft.com/office/drawing/2014/main" id="{23233E1D-412B-40B0-8A32-A0A40E072C31}"/>
                </a:ext>
              </a:extLst>
            </p:cNvPr>
            <p:cNvSpPr txBox="1"/>
            <p:nvPr/>
          </p:nvSpPr>
          <p:spPr>
            <a:xfrm>
              <a:off x="2806099" y="5275128"/>
              <a:ext cx="197151" cy="369333"/>
            </a:xfrm>
            <a:prstGeom prst="rect">
              <a:avLst/>
            </a:prstGeom>
            <a:noFill/>
          </p:spPr>
          <p:txBody>
            <a:bodyPr wrap="square" rtlCol="0">
              <a:spAutoFit/>
            </a:bodyPr>
            <a:lstStyle/>
            <a:p>
              <a:r>
                <a:rPr lang="en-US" dirty="0"/>
                <a:t>1</a:t>
              </a:r>
            </a:p>
          </p:txBody>
        </p:sp>
        <p:sp>
          <p:nvSpPr>
            <p:cNvPr id="19" name="TextBox 18">
              <a:extLst>
                <a:ext uri="{FF2B5EF4-FFF2-40B4-BE49-F238E27FC236}">
                  <a16:creationId xmlns:a16="http://schemas.microsoft.com/office/drawing/2014/main" id="{AFE220CE-3A61-4AA9-AB0A-D2A9A0F4ED8A}"/>
                </a:ext>
              </a:extLst>
            </p:cNvPr>
            <p:cNvSpPr txBox="1"/>
            <p:nvPr/>
          </p:nvSpPr>
          <p:spPr>
            <a:xfrm>
              <a:off x="2870090" y="3640081"/>
              <a:ext cx="197151" cy="369333"/>
            </a:xfrm>
            <a:prstGeom prst="rect">
              <a:avLst/>
            </a:prstGeom>
            <a:noFill/>
          </p:spPr>
          <p:txBody>
            <a:bodyPr wrap="square" rtlCol="0">
              <a:spAutoFit/>
            </a:bodyPr>
            <a:lstStyle/>
            <a:p>
              <a:r>
                <a:rPr lang="en-US" dirty="0"/>
                <a:t>2</a:t>
              </a:r>
            </a:p>
          </p:txBody>
        </p:sp>
        <p:sp>
          <p:nvSpPr>
            <p:cNvPr id="20" name="TextBox 19">
              <a:extLst>
                <a:ext uri="{FF2B5EF4-FFF2-40B4-BE49-F238E27FC236}">
                  <a16:creationId xmlns:a16="http://schemas.microsoft.com/office/drawing/2014/main" id="{CBD4A11B-0A69-4F8F-993C-5EF956D9D717}"/>
                </a:ext>
              </a:extLst>
            </p:cNvPr>
            <p:cNvSpPr txBox="1"/>
            <p:nvPr/>
          </p:nvSpPr>
          <p:spPr>
            <a:xfrm>
              <a:off x="2078428" y="3618130"/>
              <a:ext cx="197151" cy="369333"/>
            </a:xfrm>
            <a:prstGeom prst="rect">
              <a:avLst/>
            </a:prstGeom>
            <a:noFill/>
          </p:spPr>
          <p:txBody>
            <a:bodyPr wrap="square" rtlCol="0">
              <a:spAutoFit/>
            </a:bodyPr>
            <a:lstStyle/>
            <a:p>
              <a:r>
                <a:rPr lang="en-US" dirty="0"/>
                <a:t>3</a:t>
              </a:r>
            </a:p>
          </p:txBody>
        </p:sp>
        <p:sp>
          <p:nvSpPr>
            <p:cNvPr id="21" name="TextBox 20">
              <a:extLst>
                <a:ext uri="{FF2B5EF4-FFF2-40B4-BE49-F238E27FC236}">
                  <a16:creationId xmlns:a16="http://schemas.microsoft.com/office/drawing/2014/main" id="{B0D42F06-379B-4A6C-87D3-C3113E5E0B8B}"/>
                </a:ext>
              </a:extLst>
            </p:cNvPr>
            <p:cNvSpPr txBox="1"/>
            <p:nvPr/>
          </p:nvSpPr>
          <p:spPr>
            <a:xfrm>
              <a:off x="1716167" y="5304602"/>
              <a:ext cx="197151" cy="369332"/>
            </a:xfrm>
            <a:prstGeom prst="rect">
              <a:avLst/>
            </a:prstGeom>
            <a:noFill/>
          </p:spPr>
          <p:txBody>
            <a:bodyPr wrap="square" rtlCol="0">
              <a:spAutoFit/>
            </a:bodyPr>
            <a:lstStyle/>
            <a:p>
              <a:r>
                <a:rPr lang="en-US" dirty="0"/>
                <a:t>4</a:t>
              </a:r>
            </a:p>
          </p:txBody>
        </p:sp>
        <p:sp>
          <p:nvSpPr>
            <p:cNvPr id="22" name="TextBox 21">
              <a:extLst>
                <a:ext uri="{FF2B5EF4-FFF2-40B4-BE49-F238E27FC236}">
                  <a16:creationId xmlns:a16="http://schemas.microsoft.com/office/drawing/2014/main" id="{8A2AA178-E4D0-442A-9BBD-B82F0B4E4EA8}"/>
                </a:ext>
              </a:extLst>
            </p:cNvPr>
            <p:cNvSpPr txBox="1"/>
            <p:nvPr/>
          </p:nvSpPr>
          <p:spPr>
            <a:xfrm>
              <a:off x="1488182" y="3718588"/>
              <a:ext cx="197151" cy="369333"/>
            </a:xfrm>
            <a:prstGeom prst="rect">
              <a:avLst/>
            </a:prstGeom>
            <a:noFill/>
          </p:spPr>
          <p:txBody>
            <a:bodyPr wrap="square" rtlCol="0">
              <a:spAutoFit/>
            </a:bodyPr>
            <a:lstStyle/>
            <a:p>
              <a:r>
                <a:rPr lang="en-US" dirty="0"/>
                <a:t>5</a:t>
              </a:r>
            </a:p>
          </p:txBody>
        </p:sp>
        <p:sp>
          <p:nvSpPr>
            <p:cNvPr id="23" name="TextBox 22">
              <a:extLst>
                <a:ext uri="{FF2B5EF4-FFF2-40B4-BE49-F238E27FC236}">
                  <a16:creationId xmlns:a16="http://schemas.microsoft.com/office/drawing/2014/main" id="{0BEED721-D5A6-4F25-B9D6-69D698F825FC}"/>
                </a:ext>
              </a:extLst>
            </p:cNvPr>
            <p:cNvSpPr txBox="1"/>
            <p:nvPr/>
          </p:nvSpPr>
          <p:spPr>
            <a:xfrm>
              <a:off x="2680733" y="5384387"/>
              <a:ext cx="197151" cy="369332"/>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3400162A-C96A-4617-AB43-8A497BAB4E2A}"/>
                </a:ext>
              </a:extLst>
            </p:cNvPr>
            <p:cNvSpPr txBox="1"/>
            <p:nvPr/>
          </p:nvSpPr>
          <p:spPr>
            <a:xfrm>
              <a:off x="1782365" y="3300038"/>
              <a:ext cx="197151" cy="369333"/>
            </a:xfrm>
            <a:prstGeom prst="rect">
              <a:avLst/>
            </a:prstGeom>
            <a:noFill/>
          </p:spPr>
          <p:txBody>
            <a:bodyPr wrap="square" rtlCol="0">
              <a:spAutoFit/>
            </a:bodyPr>
            <a:lstStyle/>
            <a:p>
              <a:r>
                <a:rPr lang="en-US" dirty="0"/>
                <a:t>6</a:t>
              </a:r>
            </a:p>
          </p:txBody>
        </p:sp>
        <p:sp>
          <p:nvSpPr>
            <p:cNvPr id="25" name="TextBox 24">
              <a:extLst>
                <a:ext uri="{FF2B5EF4-FFF2-40B4-BE49-F238E27FC236}">
                  <a16:creationId xmlns:a16="http://schemas.microsoft.com/office/drawing/2014/main" id="{3B935D58-5D5E-4EA2-AF87-D0BC6C3E06B7}"/>
                </a:ext>
              </a:extLst>
            </p:cNvPr>
            <p:cNvSpPr txBox="1"/>
            <p:nvPr/>
          </p:nvSpPr>
          <p:spPr>
            <a:xfrm>
              <a:off x="327846" y="1700799"/>
              <a:ext cx="3125748" cy="367923"/>
            </a:xfrm>
            <a:prstGeom prst="rect">
              <a:avLst/>
            </a:prstGeom>
            <a:noFill/>
          </p:spPr>
          <p:txBody>
            <a:bodyPr wrap="square" rtlCol="0">
              <a:spAutoFit/>
            </a:bodyPr>
            <a:lstStyle/>
            <a:p>
              <a:r>
                <a:rPr lang="en-US" sz="1600" dirty="0">
                  <a:solidFill>
                    <a:srgbClr val="07074E"/>
                  </a:solidFill>
                  <a:latin typeface="Abadi" panose="020B0604020104020204" pitchFamily="34" charset="0"/>
                </a:rPr>
                <a:t>Option 1</a:t>
              </a:r>
            </a:p>
          </p:txBody>
        </p:sp>
        <p:sp>
          <p:nvSpPr>
            <p:cNvPr id="26" name="Oval 25">
              <a:extLst>
                <a:ext uri="{FF2B5EF4-FFF2-40B4-BE49-F238E27FC236}">
                  <a16:creationId xmlns:a16="http://schemas.microsoft.com/office/drawing/2014/main" id="{07752EBF-8CE2-46AD-8A7F-C787AD80F222}"/>
                </a:ext>
              </a:extLst>
            </p:cNvPr>
            <p:cNvSpPr/>
            <p:nvPr/>
          </p:nvSpPr>
          <p:spPr>
            <a:xfrm>
              <a:off x="2159638" y="5201137"/>
              <a:ext cx="510138" cy="38501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1FE440C-DC8C-4DF7-85AC-390531B02638}"/>
                </a:ext>
              </a:extLst>
            </p:cNvPr>
            <p:cNvSpPr txBox="1"/>
            <p:nvPr/>
          </p:nvSpPr>
          <p:spPr>
            <a:xfrm>
              <a:off x="2253571" y="5130100"/>
              <a:ext cx="197151" cy="369333"/>
            </a:xfrm>
            <a:prstGeom prst="rect">
              <a:avLst/>
            </a:prstGeom>
            <a:noFill/>
          </p:spPr>
          <p:txBody>
            <a:bodyPr wrap="square" rtlCol="0">
              <a:spAutoFit/>
            </a:bodyPr>
            <a:lstStyle/>
            <a:p>
              <a:r>
                <a:rPr lang="en-US" dirty="0"/>
                <a:t>1</a:t>
              </a:r>
            </a:p>
          </p:txBody>
        </p:sp>
      </p:grpSp>
      <p:grpSp>
        <p:nvGrpSpPr>
          <p:cNvPr id="28" name="Group 27">
            <a:extLst>
              <a:ext uri="{FF2B5EF4-FFF2-40B4-BE49-F238E27FC236}">
                <a16:creationId xmlns:a16="http://schemas.microsoft.com/office/drawing/2014/main" id="{444BDD64-D7C6-4684-A399-B667CCB1D506}"/>
              </a:ext>
            </a:extLst>
          </p:cNvPr>
          <p:cNvGrpSpPr/>
          <p:nvPr/>
        </p:nvGrpSpPr>
        <p:grpSpPr>
          <a:xfrm>
            <a:off x="3932268" y="2359098"/>
            <a:ext cx="3377400" cy="3126927"/>
            <a:chOff x="4879489" y="1722082"/>
            <a:chExt cx="4193238" cy="4610868"/>
          </a:xfrm>
        </p:grpSpPr>
        <p:pic>
          <p:nvPicPr>
            <p:cNvPr id="29" name="Picture 28">
              <a:extLst>
                <a:ext uri="{FF2B5EF4-FFF2-40B4-BE49-F238E27FC236}">
                  <a16:creationId xmlns:a16="http://schemas.microsoft.com/office/drawing/2014/main" id="{3FB10C98-496F-4D87-8443-580F6783A5DC}"/>
                </a:ext>
              </a:extLst>
            </p:cNvPr>
            <p:cNvPicPr>
              <a:picLocks noChangeAspect="1"/>
            </p:cNvPicPr>
            <p:nvPr/>
          </p:nvPicPr>
          <p:blipFill>
            <a:blip r:embed="rId4"/>
            <a:stretch>
              <a:fillRect/>
            </a:stretch>
          </p:blipFill>
          <p:spPr>
            <a:xfrm>
              <a:off x="4879489" y="1722082"/>
              <a:ext cx="4193238" cy="4610868"/>
            </a:xfrm>
            <a:prstGeom prst="rect">
              <a:avLst/>
            </a:prstGeom>
            <a:ln>
              <a:solidFill>
                <a:schemeClr val="tx1"/>
              </a:solidFill>
            </a:ln>
          </p:spPr>
        </p:pic>
        <p:sp>
          <p:nvSpPr>
            <p:cNvPr id="30" name="Oval 29">
              <a:extLst>
                <a:ext uri="{FF2B5EF4-FFF2-40B4-BE49-F238E27FC236}">
                  <a16:creationId xmlns:a16="http://schemas.microsoft.com/office/drawing/2014/main" id="{B6BC30F7-CF1A-4FA8-AE58-2CE166E8F0FE}"/>
                </a:ext>
              </a:extLst>
            </p:cNvPr>
            <p:cNvSpPr/>
            <p:nvPr/>
          </p:nvSpPr>
          <p:spPr>
            <a:xfrm>
              <a:off x="7155563" y="5054353"/>
              <a:ext cx="510139" cy="38501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DBAD9C90-D382-42FA-A098-AA3E0B8A3D75}"/>
                </a:ext>
              </a:extLst>
            </p:cNvPr>
            <p:cNvSpPr/>
            <p:nvPr/>
          </p:nvSpPr>
          <p:spPr>
            <a:xfrm>
              <a:off x="6037430" y="3882917"/>
              <a:ext cx="510139" cy="385010"/>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734351C-A675-4E16-818D-CCFEA1482D30}"/>
                </a:ext>
              </a:extLst>
            </p:cNvPr>
            <p:cNvSpPr/>
            <p:nvPr/>
          </p:nvSpPr>
          <p:spPr>
            <a:xfrm>
              <a:off x="5932832" y="5019742"/>
              <a:ext cx="261439" cy="83203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2F9A67AF-0325-412A-8D18-D285619EE618}"/>
                </a:ext>
              </a:extLst>
            </p:cNvPr>
            <p:cNvSpPr/>
            <p:nvPr/>
          </p:nvSpPr>
          <p:spPr>
            <a:xfrm>
              <a:off x="7508470" y="3959047"/>
              <a:ext cx="287115" cy="28458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A4125EA9-5EC7-4A16-A189-E943FF967276}"/>
                </a:ext>
              </a:extLst>
            </p:cNvPr>
            <p:cNvSpPr/>
            <p:nvPr/>
          </p:nvSpPr>
          <p:spPr>
            <a:xfrm>
              <a:off x="7035717" y="3569813"/>
              <a:ext cx="630455" cy="491265"/>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E703120B-080E-4795-B764-97B2556328BB}"/>
                </a:ext>
              </a:extLst>
            </p:cNvPr>
            <p:cNvSpPr/>
            <p:nvPr/>
          </p:nvSpPr>
          <p:spPr>
            <a:xfrm>
              <a:off x="6580340" y="5014092"/>
              <a:ext cx="677522" cy="324787"/>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D34DAD46-5920-45A0-90CB-B945CF511202}"/>
                </a:ext>
              </a:extLst>
            </p:cNvPr>
            <p:cNvSpPr/>
            <p:nvPr/>
          </p:nvSpPr>
          <p:spPr>
            <a:xfrm>
              <a:off x="6886073" y="5466772"/>
              <a:ext cx="972134" cy="38501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78C6ECB0-A5D6-4F21-8AF8-5BC69E25FFB3}"/>
                </a:ext>
              </a:extLst>
            </p:cNvPr>
            <p:cNvSpPr/>
            <p:nvPr/>
          </p:nvSpPr>
          <p:spPr>
            <a:xfrm>
              <a:off x="5970764" y="3462275"/>
              <a:ext cx="1153609" cy="38501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A6B11042-B617-4F71-A784-386E43294ACC}"/>
                </a:ext>
              </a:extLst>
            </p:cNvPr>
            <p:cNvSpPr txBox="1"/>
            <p:nvPr/>
          </p:nvSpPr>
          <p:spPr>
            <a:xfrm>
              <a:off x="6118308" y="3808707"/>
              <a:ext cx="197149" cy="369332"/>
            </a:xfrm>
            <a:prstGeom prst="rect">
              <a:avLst/>
            </a:prstGeom>
            <a:noFill/>
          </p:spPr>
          <p:txBody>
            <a:bodyPr wrap="square" rtlCol="0">
              <a:spAutoFit/>
            </a:bodyPr>
            <a:lstStyle/>
            <a:p>
              <a:r>
                <a:rPr lang="en-US" dirty="0"/>
                <a:t>1</a:t>
              </a:r>
            </a:p>
          </p:txBody>
        </p:sp>
        <p:sp>
          <p:nvSpPr>
            <p:cNvPr id="39" name="TextBox 38">
              <a:extLst>
                <a:ext uri="{FF2B5EF4-FFF2-40B4-BE49-F238E27FC236}">
                  <a16:creationId xmlns:a16="http://schemas.microsoft.com/office/drawing/2014/main" id="{643203A2-B771-43D5-AC1F-1BEF38A7B7A9}"/>
                </a:ext>
              </a:extLst>
            </p:cNvPr>
            <p:cNvSpPr txBox="1"/>
            <p:nvPr/>
          </p:nvSpPr>
          <p:spPr>
            <a:xfrm>
              <a:off x="7240031" y="4972304"/>
              <a:ext cx="19714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CF1FA24-B138-4883-A4C1-1A140A7726D2}"/>
                </a:ext>
              </a:extLst>
            </p:cNvPr>
            <p:cNvSpPr txBox="1"/>
            <p:nvPr/>
          </p:nvSpPr>
          <p:spPr>
            <a:xfrm>
              <a:off x="5898848" y="5193460"/>
              <a:ext cx="197150" cy="369332"/>
            </a:xfrm>
            <a:prstGeom prst="rect">
              <a:avLst/>
            </a:prstGeom>
            <a:noFill/>
          </p:spPr>
          <p:txBody>
            <a:bodyPr wrap="square" rtlCol="0">
              <a:spAutoFit/>
            </a:bodyPr>
            <a:lstStyle/>
            <a:p>
              <a:r>
                <a:rPr lang="en-US" dirty="0"/>
                <a:t>2</a:t>
              </a:r>
            </a:p>
          </p:txBody>
        </p:sp>
        <p:sp>
          <p:nvSpPr>
            <p:cNvPr id="41" name="TextBox 40">
              <a:extLst>
                <a:ext uri="{FF2B5EF4-FFF2-40B4-BE49-F238E27FC236}">
                  <a16:creationId xmlns:a16="http://schemas.microsoft.com/office/drawing/2014/main" id="{A77318F4-86CB-4DDB-B075-57E06FAB8497}"/>
                </a:ext>
              </a:extLst>
            </p:cNvPr>
            <p:cNvSpPr txBox="1"/>
            <p:nvPr/>
          </p:nvSpPr>
          <p:spPr>
            <a:xfrm>
              <a:off x="7485741" y="3834621"/>
              <a:ext cx="197149" cy="369332"/>
            </a:xfrm>
            <a:prstGeom prst="rect">
              <a:avLst/>
            </a:prstGeom>
            <a:noFill/>
          </p:spPr>
          <p:txBody>
            <a:bodyPr wrap="square" rtlCol="0">
              <a:spAutoFit/>
            </a:bodyPr>
            <a:lstStyle/>
            <a:p>
              <a:r>
                <a:rPr lang="en-US" dirty="0"/>
                <a:t>3</a:t>
              </a:r>
            </a:p>
          </p:txBody>
        </p:sp>
        <p:sp>
          <p:nvSpPr>
            <p:cNvPr id="42" name="TextBox 41">
              <a:extLst>
                <a:ext uri="{FF2B5EF4-FFF2-40B4-BE49-F238E27FC236}">
                  <a16:creationId xmlns:a16="http://schemas.microsoft.com/office/drawing/2014/main" id="{DA044EBA-A038-4A37-97DD-57766904D3CE}"/>
                </a:ext>
              </a:extLst>
            </p:cNvPr>
            <p:cNvSpPr txBox="1"/>
            <p:nvPr/>
          </p:nvSpPr>
          <p:spPr>
            <a:xfrm>
              <a:off x="6756448" y="4900587"/>
              <a:ext cx="197149" cy="369332"/>
            </a:xfrm>
            <a:prstGeom prst="rect">
              <a:avLst/>
            </a:prstGeom>
            <a:noFill/>
          </p:spPr>
          <p:txBody>
            <a:bodyPr wrap="square" rtlCol="0">
              <a:spAutoFit/>
            </a:bodyPr>
            <a:lstStyle/>
            <a:p>
              <a:r>
                <a:rPr lang="en-US" dirty="0"/>
                <a:t>4</a:t>
              </a:r>
            </a:p>
          </p:txBody>
        </p:sp>
        <p:sp>
          <p:nvSpPr>
            <p:cNvPr id="43" name="TextBox 42">
              <a:extLst>
                <a:ext uri="{FF2B5EF4-FFF2-40B4-BE49-F238E27FC236}">
                  <a16:creationId xmlns:a16="http://schemas.microsoft.com/office/drawing/2014/main" id="{226DBDBF-EEE2-4836-A051-35C018E0C9D7}"/>
                </a:ext>
              </a:extLst>
            </p:cNvPr>
            <p:cNvSpPr txBox="1"/>
            <p:nvPr/>
          </p:nvSpPr>
          <p:spPr>
            <a:xfrm>
              <a:off x="7187466" y="3574597"/>
              <a:ext cx="197149" cy="369332"/>
            </a:xfrm>
            <a:prstGeom prst="rect">
              <a:avLst/>
            </a:prstGeom>
            <a:noFill/>
          </p:spPr>
          <p:txBody>
            <a:bodyPr wrap="square" rtlCol="0">
              <a:spAutoFit/>
            </a:bodyPr>
            <a:lstStyle/>
            <a:p>
              <a:r>
                <a:rPr lang="en-US" dirty="0"/>
                <a:t>5</a:t>
              </a:r>
            </a:p>
          </p:txBody>
        </p:sp>
        <p:sp>
          <p:nvSpPr>
            <p:cNvPr id="44" name="TextBox 43">
              <a:extLst>
                <a:ext uri="{FF2B5EF4-FFF2-40B4-BE49-F238E27FC236}">
                  <a16:creationId xmlns:a16="http://schemas.microsoft.com/office/drawing/2014/main" id="{152F4FA9-567F-4B27-B9A5-F917C21F4884}"/>
                </a:ext>
              </a:extLst>
            </p:cNvPr>
            <p:cNvSpPr txBox="1"/>
            <p:nvPr/>
          </p:nvSpPr>
          <p:spPr>
            <a:xfrm>
              <a:off x="7249490" y="5404737"/>
              <a:ext cx="197150" cy="369332"/>
            </a:xfrm>
            <a:prstGeom prst="rect">
              <a:avLst/>
            </a:prstGeom>
            <a:noFill/>
          </p:spPr>
          <p:txBody>
            <a:bodyPr wrap="square" rtlCol="0">
              <a:spAutoFit/>
            </a:bodyPr>
            <a:lstStyle/>
            <a:p>
              <a:r>
                <a:rPr lang="en-US" dirty="0"/>
                <a:t>6</a:t>
              </a:r>
            </a:p>
          </p:txBody>
        </p:sp>
        <p:sp>
          <p:nvSpPr>
            <p:cNvPr id="45" name="TextBox 44">
              <a:extLst>
                <a:ext uri="{FF2B5EF4-FFF2-40B4-BE49-F238E27FC236}">
                  <a16:creationId xmlns:a16="http://schemas.microsoft.com/office/drawing/2014/main" id="{A9480854-1A10-46CB-B42C-22C57622CE7A}"/>
                </a:ext>
              </a:extLst>
            </p:cNvPr>
            <p:cNvSpPr txBox="1"/>
            <p:nvPr/>
          </p:nvSpPr>
          <p:spPr>
            <a:xfrm>
              <a:off x="6361208" y="3410535"/>
              <a:ext cx="197150" cy="369332"/>
            </a:xfrm>
            <a:prstGeom prst="rect">
              <a:avLst/>
            </a:prstGeom>
            <a:noFill/>
          </p:spPr>
          <p:txBody>
            <a:bodyPr wrap="square" rtlCol="0">
              <a:spAutoFit/>
            </a:bodyPr>
            <a:lstStyle/>
            <a:p>
              <a:r>
                <a:rPr lang="en-US" dirty="0"/>
                <a:t>6</a:t>
              </a:r>
            </a:p>
          </p:txBody>
        </p:sp>
        <p:sp>
          <p:nvSpPr>
            <p:cNvPr id="46" name="TextBox 45">
              <a:extLst>
                <a:ext uri="{FF2B5EF4-FFF2-40B4-BE49-F238E27FC236}">
                  <a16:creationId xmlns:a16="http://schemas.microsoft.com/office/drawing/2014/main" id="{B40E0911-498B-41EE-87F5-9846F7BA92E7}"/>
                </a:ext>
              </a:extLst>
            </p:cNvPr>
            <p:cNvSpPr txBox="1"/>
            <p:nvPr/>
          </p:nvSpPr>
          <p:spPr>
            <a:xfrm>
              <a:off x="4879490" y="1722083"/>
              <a:ext cx="3125753" cy="356186"/>
            </a:xfrm>
            <a:prstGeom prst="rect">
              <a:avLst/>
            </a:prstGeom>
            <a:noFill/>
          </p:spPr>
          <p:txBody>
            <a:bodyPr wrap="square" rtlCol="0">
              <a:spAutoFit/>
            </a:bodyPr>
            <a:lstStyle/>
            <a:p>
              <a:r>
                <a:rPr lang="en-US" sz="1600" dirty="0">
                  <a:solidFill>
                    <a:srgbClr val="07074E"/>
                  </a:solidFill>
                  <a:latin typeface="Abadi" panose="020B0604020104020204" pitchFamily="34" charset="0"/>
                </a:rPr>
                <a:t>Option 2</a:t>
              </a:r>
            </a:p>
          </p:txBody>
        </p:sp>
      </p:grpSp>
      <p:sp>
        <p:nvSpPr>
          <p:cNvPr id="3" name="Rectangle 2">
            <a:extLst>
              <a:ext uri="{FF2B5EF4-FFF2-40B4-BE49-F238E27FC236}">
                <a16:creationId xmlns:a16="http://schemas.microsoft.com/office/drawing/2014/main" id="{77F0F9DE-7EF5-4757-9DC7-CF62B7087945}"/>
              </a:ext>
            </a:extLst>
          </p:cNvPr>
          <p:cNvSpPr/>
          <p:nvPr/>
        </p:nvSpPr>
        <p:spPr>
          <a:xfrm>
            <a:off x="462732" y="1323983"/>
            <a:ext cx="6846936" cy="646331"/>
          </a:xfrm>
          <a:prstGeom prst="rect">
            <a:avLst/>
          </a:prstGeom>
        </p:spPr>
        <p:txBody>
          <a:bodyPr wrap="square">
            <a:spAutoFit/>
          </a:bodyPr>
          <a:lstStyle/>
          <a:p>
            <a:r>
              <a:rPr lang="en-US" sz="1200" dirty="0">
                <a:latin typeface="Helvetica Light" charset="0"/>
                <a:ea typeface="Helvetica Light" charset="0"/>
                <a:cs typeface="Helvetica Light" charset="0"/>
              </a:rPr>
              <a:t>Once you have made general land use designations, brainstorm alternative layouts. Consider what areas people travel through and how the space will be used. Try different combinations in relation to rooms of the house, surrounding areas, and potential views. </a:t>
            </a:r>
          </a:p>
        </p:txBody>
      </p:sp>
      <p:sp>
        <p:nvSpPr>
          <p:cNvPr id="55" name="TextBox 54">
            <a:extLst>
              <a:ext uri="{FF2B5EF4-FFF2-40B4-BE49-F238E27FC236}">
                <a16:creationId xmlns:a16="http://schemas.microsoft.com/office/drawing/2014/main" id="{4B3297FC-06EF-4F9C-98AF-6ADAF83D77F9}"/>
              </a:ext>
            </a:extLst>
          </p:cNvPr>
          <p:cNvSpPr txBox="1"/>
          <p:nvPr/>
        </p:nvSpPr>
        <p:spPr>
          <a:xfrm>
            <a:off x="3675437" y="5678908"/>
            <a:ext cx="3590239" cy="830997"/>
          </a:xfrm>
          <a:prstGeom prst="rect">
            <a:avLst/>
          </a:prstGeom>
          <a:noFill/>
        </p:spPr>
        <p:txBody>
          <a:bodyPr wrap="square" rtlCol="0">
            <a:spAutoFit/>
          </a:bodyPr>
          <a:lstStyle/>
          <a:p>
            <a:r>
              <a:rPr lang="en-US" sz="1200" dirty="0">
                <a:latin typeface="Helvetica Light" charset="0"/>
                <a:ea typeface="Helvetica Light" charset="0"/>
                <a:cs typeface="Helvetica Light" charset="0"/>
              </a:rPr>
              <a:t>Combine the best elements of your layouts to create your final design. Capitalize on how things work together and be mindful of plants that do not tolerate each other.</a:t>
            </a:r>
          </a:p>
        </p:txBody>
      </p:sp>
      <p:sp>
        <p:nvSpPr>
          <p:cNvPr id="59" name="TextBox 58">
            <a:extLst>
              <a:ext uri="{FF2B5EF4-FFF2-40B4-BE49-F238E27FC236}">
                <a16:creationId xmlns:a16="http://schemas.microsoft.com/office/drawing/2014/main" id="{7E0E4DDF-8045-433E-B409-FF69E7227C0E}"/>
              </a:ext>
            </a:extLst>
          </p:cNvPr>
          <p:cNvSpPr txBox="1"/>
          <p:nvPr/>
        </p:nvSpPr>
        <p:spPr>
          <a:xfrm>
            <a:off x="527275" y="5678908"/>
            <a:ext cx="2832950" cy="1815882"/>
          </a:xfrm>
          <a:prstGeom prst="rect">
            <a:avLst/>
          </a:prstGeom>
          <a:solidFill>
            <a:schemeClr val="bg1">
              <a:alpha val="30000"/>
            </a:schemeClr>
          </a:solidFill>
        </p:spPr>
        <p:txBody>
          <a:bodyPr wrap="square" rtlCol="0">
            <a:spAutoFit/>
          </a:bodyPr>
          <a:lstStyle/>
          <a:p>
            <a:r>
              <a:rPr lang="en-US" sz="1400" b="1" dirty="0">
                <a:solidFill>
                  <a:srgbClr val="07074E"/>
                </a:solidFill>
                <a:latin typeface="Helvetica Light" charset="0"/>
                <a:ea typeface="Helvetica Light" charset="0"/>
                <a:cs typeface="Helvetica Light" charset="0"/>
              </a:rPr>
              <a:t>EXAMPLE COMPONENTS </a:t>
            </a:r>
          </a:p>
          <a:p>
            <a:r>
              <a:rPr lang="en-US" sz="1400" b="1" dirty="0">
                <a:solidFill>
                  <a:srgbClr val="07074E"/>
                </a:solidFill>
                <a:latin typeface="Helvetica Light" charset="0"/>
                <a:ea typeface="Helvetica Light" charset="0"/>
                <a:cs typeface="Helvetica Light" charset="0"/>
              </a:rPr>
              <a:t>TO CONSIDER</a:t>
            </a:r>
          </a:p>
          <a:p>
            <a:endParaRPr lang="en-US" sz="1200" dirty="0">
              <a:latin typeface="Helvetica Light" charset="0"/>
              <a:ea typeface="Helvetica Light" charset="0"/>
              <a:cs typeface="Helvetica Light" charset="0"/>
            </a:endParaRPr>
          </a:p>
          <a:p>
            <a:pPr marL="342900" indent="-342900">
              <a:buFont typeface="+mj-lt"/>
              <a:buAutoNum type="arabicPeriod"/>
            </a:pPr>
            <a:r>
              <a:rPr lang="en-US" sz="1200" dirty="0">
                <a:latin typeface="Helvetica Light" charset="0"/>
                <a:ea typeface="Helvetica Light" charset="0"/>
                <a:cs typeface="Helvetica Light" charset="0"/>
              </a:rPr>
              <a:t>Pollinator Plantings</a:t>
            </a:r>
          </a:p>
          <a:p>
            <a:pPr marL="342900" indent="-342900">
              <a:buFont typeface="+mj-lt"/>
              <a:buAutoNum type="arabicPeriod"/>
            </a:pPr>
            <a:r>
              <a:rPr lang="en-US" sz="1200" dirty="0">
                <a:latin typeface="Helvetica Light" charset="0"/>
                <a:ea typeface="Helvetica Light" charset="0"/>
                <a:cs typeface="Helvetica Light" charset="0"/>
              </a:rPr>
              <a:t>Rain Garden</a:t>
            </a:r>
          </a:p>
          <a:p>
            <a:pPr marL="342900" indent="-342900">
              <a:buFont typeface="+mj-lt"/>
              <a:buAutoNum type="arabicPeriod"/>
            </a:pPr>
            <a:r>
              <a:rPr lang="en-US" sz="1200" dirty="0">
                <a:latin typeface="Helvetica Light" charset="0"/>
                <a:ea typeface="Helvetica Light" charset="0"/>
                <a:cs typeface="Helvetica Light" charset="0"/>
              </a:rPr>
              <a:t>Rainwater Capture</a:t>
            </a:r>
          </a:p>
          <a:p>
            <a:pPr marL="342900" indent="-342900">
              <a:buFont typeface="+mj-lt"/>
              <a:buAutoNum type="arabicPeriod"/>
            </a:pPr>
            <a:r>
              <a:rPr lang="en-US" sz="1200" dirty="0">
                <a:latin typeface="Helvetica Light" charset="0"/>
                <a:ea typeface="Helvetica Light" charset="0"/>
                <a:cs typeface="Helvetica Light" charset="0"/>
              </a:rPr>
              <a:t>Pervious Paving</a:t>
            </a:r>
          </a:p>
          <a:p>
            <a:pPr marL="342900" indent="-342900">
              <a:buFont typeface="+mj-lt"/>
              <a:buAutoNum type="arabicPeriod"/>
            </a:pPr>
            <a:r>
              <a:rPr lang="en-US" sz="1200" dirty="0">
                <a:latin typeface="Helvetica Light" charset="0"/>
                <a:ea typeface="Helvetica Light" charset="0"/>
                <a:cs typeface="Helvetica Light" charset="0"/>
              </a:rPr>
              <a:t>Outdoor Patio</a:t>
            </a:r>
          </a:p>
          <a:p>
            <a:pPr marL="342900" indent="-342900">
              <a:buFont typeface="+mj-lt"/>
              <a:buAutoNum type="arabicPeriod"/>
            </a:pPr>
            <a:r>
              <a:rPr lang="en-US" sz="1200" dirty="0">
                <a:latin typeface="Helvetica Light" charset="0"/>
                <a:ea typeface="Helvetica Light" charset="0"/>
                <a:cs typeface="Helvetica Light" charset="0"/>
              </a:rPr>
              <a:t>Lawn Alternatives and Reduction</a:t>
            </a:r>
          </a:p>
        </p:txBody>
      </p:sp>
      <p:sp>
        <p:nvSpPr>
          <p:cNvPr id="64" name="Rectangle 63"/>
          <p:cNvSpPr/>
          <p:nvPr/>
        </p:nvSpPr>
        <p:spPr>
          <a:xfrm>
            <a:off x="3754416" y="6591796"/>
            <a:ext cx="4017983" cy="102110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CDECF469-DBB0-4158-936D-CE23BC21ABA5}"/>
              </a:ext>
            </a:extLst>
          </p:cNvPr>
          <p:cNvSpPr txBox="1"/>
          <p:nvPr/>
        </p:nvSpPr>
        <p:spPr>
          <a:xfrm>
            <a:off x="4433555" y="6711934"/>
            <a:ext cx="2832121" cy="784830"/>
          </a:xfrm>
          <a:prstGeom prst="rect">
            <a:avLst/>
          </a:prstGeom>
          <a:noFill/>
        </p:spPr>
        <p:txBody>
          <a:bodyPr wrap="square" rtlCol="0">
            <a:spAutoFit/>
          </a:bodyPr>
          <a:lstStyle/>
          <a:p>
            <a:r>
              <a:rPr lang="en-US" sz="1200" b="1" dirty="0">
                <a:latin typeface="Helvetica Light" charset="0"/>
                <a:ea typeface="Helvetica Light" charset="0"/>
                <a:cs typeface="Helvetica Light" charset="0"/>
              </a:rPr>
              <a:t>PRO TIP</a:t>
            </a:r>
          </a:p>
          <a:p>
            <a:r>
              <a:rPr lang="en-US" sz="1100" dirty="0">
                <a:latin typeface="Helvetica Light" charset="0"/>
                <a:ea typeface="Helvetica Light" charset="0"/>
                <a:cs typeface="Helvetica Light" charset="0"/>
              </a:rPr>
              <a:t>Not all plants work for every space. </a:t>
            </a:r>
            <a:r>
              <a:rPr lang="en-US" sz="1100" dirty="0">
                <a:latin typeface="Helvetica Light" charset="0"/>
                <a:ea typeface="Helvetica Light" charset="0"/>
                <a:cs typeface="Helvetica Light" charset="0"/>
                <a:hlinkClick r:id="rId5"/>
              </a:rPr>
              <a:t>Research your plants </a:t>
            </a:r>
            <a:r>
              <a:rPr lang="en-US" sz="1100" dirty="0">
                <a:latin typeface="Helvetica Light" charset="0"/>
                <a:ea typeface="Helvetica Light" charset="0"/>
                <a:cs typeface="Helvetica Light" charset="0"/>
              </a:rPr>
              <a:t>to make sure they meet the requirements of your space.</a:t>
            </a:r>
          </a:p>
        </p:txBody>
      </p:sp>
      <p:sp>
        <p:nvSpPr>
          <p:cNvPr id="66" name="TextBox 65">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Create Your Design</a:t>
            </a:r>
          </a:p>
        </p:txBody>
      </p:sp>
      <p:grpSp>
        <p:nvGrpSpPr>
          <p:cNvPr id="67" name="Group 66"/>
          <p:cNvGrpSpPr/>
          <p:nvPr/>
        </p:nvGrpSpPr>
        <p:grpSpPr>
          <a:xfrm>
            <a:off x="0" y="0"/>
            <a:ext cx="7772400" cy="496666"/>
            <a:chOff x="0" y="0"/>
            <a:chExt cx="7772400" cy="496666"/>
          </a:xfrm>
        </p:grpSpPr>
        <p:sp>
          <p:nvSpPr>
            <p:cNvPr id="68" name="Rectangle 67"/>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sp>
        <p:nvSpPr>
          <p:cNvPr id="60" name="Rectangle 59"/>
          <p:cNvSpPr/>
          <p:nvPr/>
        </p:nvSpPr>
        <p:spPr>
          <a:xfrm>
            <a:off x="442926" y="753287"/>
            <a:ext cx="110171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6</a:t>
            </a:r>
          </a:p>
        </p:txBody>
      </p:sp>
      <p:sp>
        <p:nvSpPr>
          <p:cNvPr id="61" name="Rectangle 60"/>
          <p:cNvSpPr/>
          <p:nvPr/>
        </p:nvSpPr>
        <p:spPr>
          <a:xfrm>
            <a:off x="621449" y="2339310"/>
            <a:ext cx="1125873" cy="372697"/>
          </a:xfrm>
          <a:prstGeom prst="rect">
            <a:avLst/>
          </a:prstGeom>
          <a:solidFill>
            <a:srgbClr val="07074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OPTION 1</a:t>
            </a:r>
          </a:p>
        </p:txBody>
      </p:sp>
      <p:sp>
        <p:nvSpPr>
          <p:cNvPr id="62" name="Rectangle 61"/>
          <p:cNvSpPr/>
          <p:nvPr/>
        </p:nvSpPr>
        <p:spPr>
          <a:xfrm>
            <a:off x="3925857" y="2335198"/>
            <a:ext cx="1125873" cy="372697"/>
          </a:xfrm>
          <a:prstGeom prst="rect">
            <a:avLst/>
          </a:prstGeom>
          <a:solidFill>
            <a:srgbClr val="07074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OPTION 2</a:t>
            </a:r>
          </a:p>
        </p:txBody>
      </p:sp>
      <p:sp>
        <p:nvSpPr>
          <p:cNvPr id="4" name="Slide Number Placeholder 3"/>
          <p:cNvSpPr>
            <a:spLocks noGrp="1"/>
          </p:cNvSpPr>
          <p:nvPr>
            <p:ph type="sldNum" sz="quarter" idx="12"/>
          </p:nvPr>
        </p:nvSpPr>
        <p:spPr/>
        <p:txBody>
          <a:bodyPr/>
          <a:lstStyle/>
          <a:p>
            <a:fld id="{840F7C0E-6904-4B49-BF13-5996A5126569}" type="slidenum">
              <a:rPr lang="en-US" smtClean="0"/>
              <a:t>12</a:t>
            </a:fld>
            <a:endParaRPr lang="en-US" dirty="0"/>
          </a:p>
        </p:txBody>
      </p:sp>
      <p:pic>
        <p:nvPicPr>
          <p:cNvPr id="72"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866948" y="6810769"/>
            <a:ext cx="573568" cy="573467"/>
          </a:xfrm>
          <a:prstGeom prst="rect">
            <a:avLst/>
          </a:prstGeom>
        </p:spPr>
      </p:pic>
      <p:sp>
        <p:nvSpPr>
          <p:cNvPr id="63" name="Rectangle 62"/>
          <p:cNvSpPr/>
          <p:nvPr/>
        </p:nvSpPr>
        <p:spPr>
          <a:xfrm>
            <a:off x="-29844" y="9701022"/>
            <a:ext cx="1125873" cy="372697"/>
          </a:xfrm>
          <a:prstGeom prst="rect">
            <a:avLst/>
          </a:prstGeom>
          <a:solidFill>
            <a:srgbClr val="07074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BEFORE</a:t>
            </a:r>
          </a:p>
        </p:txBody>
      </p:sp>
      <p:sp>
        <p:nvSpPr>
          <p:cNvPr id="70" name="Rectangle 69"/>
          <p:cNvSpPr/>
          <p:nvPr/>
        </p:nvSpPr>
        <p:spPr>
          <a:xfrm>
            <a:off x="2950554" y="9694605"/>
            <a:ext cx="1125873" cy="372697"/>
          </a:xfrm>
          <a:prstGeom prst="rect">
            <a:avLst/>
          </a:prstGeom>
          <a:solidFill>
            <a:srgbClr val="07074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AFTER</a:t>
            </a:r>
          </a:p>
        </p:txBody>
      </p:sp>
    </p:spTree>
    <p:extLst>
      <p:ext uri="{BB962C8B-B14F-4D97-AF65-F5344CB8AC3E}">
        <p14:creationId xmlns:p14="http://schemas.microsoft.com/office/powerpoint/2010/main" val="74108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06526"/>
            <a:ext cx="7772400" cy="1752734"/>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FB4D2193-C6A3-4FB6-A08F-48D1A7BCC695}"/>
              </a:ext>
            </a:extLst>
          </p:cNvPr>
          <p:cNvPicPr>
            <a:picLocks noChangeAspect="1"/>
          </p:cNvPicPr>
          <p:nvPr/>
        </p:nvPicPr>
        <p:blipFill>
          <a:blip r:embed="rId2"/>
          <a:stretch>
            <a:fillRect/>
          </a:stretch>
        </p:blipFill>
        <p:spPr>
          <a:xfrm>
            <a:off x="3962968" y="2919062"/>
            <a:ext cx="3282917" cy="1856779"/>
          </a:xfrm>
          <a:prstGeom prst="rect">
            <a:avLst/>
          </a:prstGeom>
        </p:spPr>
      </p:pic>
      <p:sp>
        <p:nvSpPr>
          <p:cNvPr id="55" name="TextBox 54">
            <a:extLst>
              <a:ext uri="{FF2B5EF4-FFF2-40B4-BE49-F238E27FC236}">
                <a16:creationId xmlns:a16="http://schemas.microsoft.com/office/drawing/2014/main" id="{4F02096B-A815-4557-8E51-EC0BB57F151F}"/>
              </a:ext>
            </a:extLst>
          </p:cNvPr>
          <p:cNvSpPr txBox="1"/>
          <p:nvPr/>
        </p:nvSpPr>
        <p:spPr>
          <a:xfrm>
            <a:off x="4122737" y="2381973"/>
            <a:ext cx="2787366" cy="247366"/>
          </a:xfrm>
          <a:prstGeom prst="rect">
            <a:avLst/>
          </a:prstGeom>
          <a:noFill/>
        </p:spPr>
        <p:txBody>
          <a:bodyPr wrap="square" rtlCol="0">
            <a:spAutoFit/>
          </a:bodyPr>
          <a:lstStyle/>
          <a:p>
            <a:r>
              <a:rPr lang="en-US" sz="1100" b="1" dirty="0">
                <a:solidFill>
                  <a:srgbClr val="A9A7A7"/>
                </a:solidFill>
                <a:latin typeface="Lato" charset="0"/>
                <a:ea typeface="Lato" charset="0"/>
                <a:cs typeface="Lato" charset="0"/>
              </a:rPr>
              <a:t>PROPORTION IN LANDSCAPE DESIGN.</a:t>
            </a:r>
          </a:p>
        </p:txBody>
      </p:sp>
      <p:sp>
        <p:nvSpPr>
          <p:cNvPr id="7" name="TextBox 6">
            <a:extLst>
              <a:ext uri="{FF2B5EF4-FFF2-40B4-BE49-F238E27FC236}">
                <a16:creationId xmlns:a16="http://schemas.microsoft.com/office/drawing/2014/main" id="{A613DC91-FA28-45B3-B04F-BC1E98D4A0C7}"/>
              </a:ext>
            </a:extLst>
          </p:cNvPr>
          <p:cNvSpPr txBox="1"/>
          <p:nvPr/>
        </p:nvSpPr>
        <p:spPr>
          <a:xfrm>
            <a:off x="360130" y="1323900"/>
            <a:ext cx="6854021" cy="646331"/>
          </a:xfrm>
          <a:prstGeom prst="rect">
            <a:avLst/>
          </a:prstGeom>
          <a:noFill/>
        </p:spPr>
        <p:txBody>
          <a:bodyPr wrap="square" rtlCol="0">
            <a:spAutoFit/>
          </a:bodyPr>
          <a:lstStyle/>
          <a:p>
            <a:r>
              <a:rPr lang="en-US" sz="1200" dirty="0">
                <a:latin typeface="Helvetica Light" charset="0"/>
                <a:ea typeface="Helvetica Light" charset="0"/>
                <a:cs typeface="Helvetica Light" charset="0"/>
              </a:rPr>
              <a:t>There are no hard and fast rules, but these guidelines, modified from the University of Florida’s </a:t>
            </a:r>
            <a:r>
              <a:rPr lang="en-US" sz="1200" dirty="0">
                <a:latin typeface="Helvetica Light" charset="0"/>
                <a:ea typeface="Helvetica Light" charset="0"/>
                <a:cs typeface="Helvetica Light" charset="0"/>
                <a:hlinkClick r:id="rId3"/>
              </a:rPr>
              <a:t>Basic Principals of Landscape Design</a:t>
            </a:r>
            <a:r>
              <a:rPr lang="en-US" sz="1200" dirty="0">
                <a:latin typeface="Helvetica Light" charset="0"/>
                <a:ea typeface="Helvetica Light" charset="0"/>
                <a:cs typeface="Helvetica Light" charset="0"/>
              </a:rPr>
              <a:t>, will help you create an aesthetically pleasing and sustainable landscape:</a:t>
            </a:r>
          </a:p>
        </p:txBody>
      </p:sp>
      <p:sp>
        <p:nvSpPr>
          <p:cNvPr id="53" name="Rectangle 52">
            <a:extLst>
              <a:ext uri="{FF2B5EF4-FFF2-40B4-BE49-F238E27FC236}">
                <a16:creationId xmlns:a16="http://schemas.microsoft.com/office/drawing/2014/main" id="{6CACF3D9-3382-454A-A8B1-04BCFC9DD1D9}"/>
              </a:ext>
            </a:extLst>
          </p:cNvPr>
          <p:cNvSpPr/>
          <p:nvPr/>
        </p:nvSpPr>
        <p:spPr>
          <a:xfrm>
            <a:off x="4122737" y="4982617"/>
            <a:ext cx="3003265" cy="3477875"/>
          </a:xfrm>
          <a:prstGeom prst="rect">
            <a:avLst/>
          </a:prstGeom>
        </p:spPr>
        <p:txBody>
          <a:bodyPr wrap="square">
            <a:spAutoFit/>
          </a:bodyPr>
          <a:lstStyle/>
          <a:p>
            <a:r>
              <a:rPr lang="en-US" sz="1100" b="1" dirty="0">
                <a:solidFill>
                  <a:srgbClr val="07074E"/>
                </a:solidFill>
                <a:latin typeface="Helvetica Light" charset="0"/>
                <a:ea typeface="Helvetica Light" charset="0"/>
                <a:cs typeface="Helvetica Light" charset="0"/>
              </a:rPr>
              <a:t>PROPORTION: </a:t>
            </a:r>
            <a:r>
              <a:rPr lang="en-US" sz="1100" dirty="0">
                <a:latin typeface="Helvetica Light" charset="0"/>
                <a:ea typeface="Helvetica Light" charset="0"/>
                <a:cs typeface="Helvetica Light" charset="0"/>
              </a:rPr>
              <a:t>When plants, structures, and people are in proportion, it creates a balanced and harmonious composition. Also consider proportion of open space—people tend to feel more secure in smaller open areas, such as patios and terraces.</a:t>
            </a:r>
          </a:p>
          <a:p>
            <a:endParaRPr lang="en-US" sz="1100" dirty="0">
              <a:latin typeface="Helvetica Light" charset="0"/>
              <a:ea typeface="Helvetica Light" charset="0"/>
              <a:cs typeface="Helvetica Light" charset="0"/>
            </a:endParaRPr>
          </a:p>
          <a:p>
            <a:r>
              <a:rPr lang="en-US" sz="1100" b="1" dirty="0">
                <a:solidFill>
                  <a:srgbClr val="07074E"/>
                </a:solidFill>
                <a:latin typeface="Helvetica Light" charset="0"/>
                <a:ea typeface="Helvetica Light" charset="0"/>
                <a:cs typeface="Helvetica Light" charset="0"/>
              </a:rPr>
              <a:t>REPETITION: </a:t>
            </a:r>
            <a:r>
              <a:rPr lang="en-US" sz="1100" dirty="0">
                <a:latin typeface="Helvetica Light" charset="0"/>
                <a:ea typeface="Helvetica Light" charset="0"/>
                <a:cs typeface="Helvetica Light" charset="0"/>
              </a:rPr>
              <a:t>Use repetition with care—too much can create monotony, while too little can create confusion. Consider alternation or patterns to make simple repetition more interesting. Groups of three or other odd numbers are often most visually appealing.</a:t>
            </a:r>
          </a:p>
          <a:p>
            <a:endParaRPr lang="en-US" sz="1100" dirty="0">
              <a:latin typeface="Helvetica Light" charset="0"/>
              <a:ea typeface="Helvetica Light" charset="0"/>
              <a:cs typeface="Helvetica Light" charset="0"/>
            </a:endParaRPr>
          </a:p>
          <a:p>
            <a:r>
              <a:rPr lang="en-US" sz="1100" b="1" dirty="0">
                <a:solidFill>
                  <a:srgbClr val="07074E"/>
                </a:solidFill>
                <a:latin typeface="Helvetica Light" charset="0"/>
                <a:ea typeface="Helvetica Light" charset="0"/>
                <a:cs typeface="Helvetica Light" charset="0"/>
              </a:rPr>
              <a:t>UNITY: </a:t>
            </a:r>
            <a:r>
              <a:rPr lang="en-US" sz="1100" dirty="0">
                <a:latin typeface="Helvetica Light" charset="0"/>
                <a:ea typeface="Helvetica Light" charset="0"/>
                <a:cs typeface="Helvetica Light" charset="0"/>
              </a:rPr>
              <a:t>Unity refers to the perceived sense that everything is connected and works together to create the whole. Employing a design theme or style will help you achieve unity in your yard. Consider how to make your colors, plants, and layout create a unified style.</a:t>
            </a:r>
          </a:p>
        </p:txBody>
      </p:sp>
      <p:pic>
        <p:nvPicPr>
          <p:cNvPr id="3" name="Picture 2">
            <a:extLst>
              <a:ext uri="{FF2B5EF4-FFF2-40B4-BE49-F238E27FC236}">
                <a16:creationId xmlns:a16="http://schemas.microsoft.com/office/drawing/2014/main" id="{6FCE9D31-A2FE-4FD2-9B61-E68E4073E21A}"/>
              </a:ext>
            </a:extLst>
          </p:cNvPr>
          <p:cNvPicPr>
            <a:picLocks noChangeAspect="1"/>
          </p:cNvPicPr>
          <p:nvPr/>
        </p:nvPicPr>
        <p:blipFill>
          <a:blip r:embed="rId4"/>
          <a:stretch>
            <a:fillRect/>
          </a:stretch>
        </p:blipFill>
        <p:spPr>
          <a:xfrm>
            <a:off x="703989" y="2662056"/>
            <a:ext cx="2751354" cy="2113785"/>
          </a:xfrm>
          <a:prstGeom prst="rect">
            <a:avLst/>
          </a:prstGeom>
        </p:spPr>
      </p:pic>
      <p:sp>
        <p:nvSpPr>
          <p:cNvPr id="54" name="TextBox 53">
            <a:extLst>
              <a:ext uri="{FF2B5EF4-FFF2-40B4-BE49-F238E27FC236}">
                <a16:creationId xmlns:a16="http://schemas.microsoft.com/office/drawing/2014/main" id="{50F0DCE5-1A12-4692-BC9F-3C85EF75D558}"/>
              </a:ext>
            </a:extLst>
          </p:cNvPr>
          <p:cNvSpPr txBox="1"/>
          <p:nvPr/>
        </p:nvSpPr>
        <p:spPr>
          <a:xfrm>
            <a:off x="698752" y="2381973"/>
            <a:ext cx="2326856" cy="245187"/>
          </a:xfrm>
          <a:prstGeom prst="rect">
            <a:avLst/>
          </a:prstGeom>
          <a:noFill/>
        </p:spPr>
        <p:txBody>
          <a:bodyPr wrap="square" rtlCol="0">
            <a:spAutoFit/>
          </a:bodyPr>
          <a:lstStyle/>
          <a:p>
            <a:r>
              <a:rPr lang="en-US" sz="1100" b="1" dirty="0">
                <a:solidFill>
                  <a:srgbClr val="A9A7A7"/>
                </a:solidFill>
                <a:latin typeface="Lato" charset="0"/>
                <a:ea typeface="Lato" charset="0"/>
                <a:cs typeface="Lato" charset="0"/>
              </a:rPr>
              <a:t>LINES IN LANDSCAPE DESIGN.</a:t>
            </a:r>
          </a:p>
        </p:txBody>
      </p:sp>
      <p:sp>
        <p:nvSpPr>
          <p:cNvPr id="17" name="TextBox 16">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Create Your Design</a:t>
            </a:r>
          </a:p>
        </p:txBody>
      </p:sp>
      <p:grpSp>
        <p:nvGrpSpPr>
          <p:cNvPr id="18" name="Group 17"/>
          <p:cNvGrpSpPr/>
          <p:nvPr/>
        </p:nvGrpSpPr>
        <p:grpSpPr>
          <a:xfrm>
            <a:off x="0" y="0"/>
            <a:ext cx="7772400" cy="496666"/>
            <a:chOff x="0" y="0"/>
            <a:chExt cx="7772400" cy="496666"/>
          </a:xfrm>
        </p:grpSpPr>
        <p:sp>
          <p:nvSpPr>
            <p:cNvPr id="19" name="Rectangle 18"/>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sp>
        <p:nvSpPr>
          <p:cNvPr id="21" name="Rectangle 20"/>
          <p:cNvSpPr/>
          <p:nvPr/>
        </p:nvSpPr>
        <p:spPr>
          <a:xfrm>
            <a:off x="0" y="8812351"/>
            <a:ext cx="3506546" cy="10440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114964" y="8932735"/>
            <a:ext cx="3308502" cy="769441"/>
            <a:chOff x="3919782" y="8772584"/>
            <a:chExt cx="3308502" cy="769441"/>
          </a:xfrm>
        </p:grpSpPr>
        <p:sp>
          <p:nvSpPr>
            <p:cNvPr id="59" name="TextBox 58">
              <a:extLst>
                <a:ext uri="{FF2B5EF4-FFF2-40B4-BE49-F238E27FC236}">
                  <a16:creationId xmlns:a16="http://schemas.microsoft.com/office/drawing/2014/main" id="{FE393CE8-B79A-4338-8AB5-4C407727B20A}"/>
                </a:ext>
              </a:extLst>
            </p:cNvPr>
            <p:cNvSpPr txBox="1"/>
            <p:nvPr/>
          </p:nvSpPr>
          <p:spPr>
            <a:xfrm>
              <a:off x="4544553" y="8772584"/>
              <a:ext cx="2683731" cy="769441"/>
            </a:xfrm>
            <a:prstGeom prst="rect">
              <a:avLst/>
            </a:prstGeom>
            <a:noFill/>
          </p:spPr>
          <p:txBody>
            <a:bodyPr wrap="square" rtlCol="0">
              <a:spAutoFit/>
            </a:bodyPr>
            <a:lstStyle/>
            <a:p>
              <a:r>
                <a:rPr lang="en-US" sz="1100" b="1" dirty="0">
                  <a:latin typeface="Helvetica Light" charset="0"/>
                  <a:ea typeface="Helvetica Light" charset="0"/>
                  <a:cs typeface="Helvetica Light" charset="0"/>
                </a:rPr>
                <a:t>PRO TIP</a:t>
              </a:r>
            </a:p>
            <a:p>
              <a:r>
                <a:rPr lang="en-US" sz="1100" dirty="0">
                  <a:latin typeface="Helvetica Light" charset="0"/>
                  <a:ea typeface="Helvetica Light" charset="0"/>
                  <a:cs typeface="Helvetica Light" charset="0"/>
                </a:rPr>
                <a:t>Designers see space as “outdoor rooms.” Think of creative ways to make your space feel more comfortable. </a:t>
              </a:r>
            </a:p>
          </p:txBody>
        </p:sp>
        <p:pic>
          <p:nvPicPr>
            <p:cNvPr id="58"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19782" y="8883633"/>
              <a:ext cx="573568" cy="573467"/>
            </a:xfrm>
            <a:prstGeom prst="rect">
              <a:avLst/>
            </a:prstGeom>
          </p:spPr>
        </p:pic>
      </p:grpSp>
      <p:sp>
        <p:nvSpPr>
          <p:cNvPr id="10" name="Rectangle 9"/>
          <p:cNvSpPr/>
          <p:nvPr/>
        </p:nvSpPr>
        <p:spPr>
          <a:xfrm>
            <a:off x="4137446" y="8776635"/>
            <a:ext cx="3175765" cy="769441"/>
          </a:xfrm>
          <a:prstGeom prst="rect">
            <a:avLst/>
          </a:prstGeom>
        </p:spPr>
        <p:txBody>
          <a:bodyPr wrap="square">
            <a:spAutoFit/>
          </a:bodyPr>
          <a:lstStyle/>
          <a:p>
            <a:r>
              <a:rPr lang="en-US" sz="1100" dirty="0">
                <a:latin typeface="Helvetica Light" charset="0"/>
                <a:ea typeface="Helvetica Light" charset="0"/>
                <a:cs typeface="Helvetica Light" charset="0"/>
              </a:rPr>
              <a:t>Other properties to consider include, color, texture, and form. The University of Florida’s </a:t>
            </a:r>
            <a:r>
              <a:rPr lang="en-US" sz="1100" dirty="0">
                <a:latin typeface="Helvetica Light" charset="0"/>
                <a:ea typeface="Helvetica Light" charset="0"/>
                <a:cs typeface="Helvetica Light" charset="0"/>
                <a:hlinkClick r:id="rId3"/>
              </a:rPr>
              <a:t>Basic Principals of Landscape Design</a:t>
            </a:r>
            <a:r>
              <a:rPr lang="en-US" sz="1100" dirty="0">
                <a:latin typeface="Helvetica Light" charset="0"/>
                <a:ea typeface="Helvetica Light" charset="0"/>
                <a:cs typeface="Helvetica Light" charset="0"/>
              </a:rPr>
              <a:t> has more information on design principals.</a:t>
            </a:r>
          </a:p>
        </p:txBody>
      </p:sp>
      <p:sp>
        <p:nvSpPr>
          <p:cNvPr id="4" name="TextBox 3"/>
          <p:cNvSpPr txBox="1"/>
          <p:nvPr/>
        </p:nvSpPr>
        <p:spPr>
          <a:xfrm>
            <a:off x="703989" y="4982617"/>
            <a:ext cx="2953611" cy="3647152"/>
          </a:xfrm>
          <a:prstGeom prst="rect">
            <a:avLst/>
          </a:prstGeom>
          <a:noFill/>
        </p:spPr>
        <p:txBody>
          <a:bodyPr wrap="square" rtlCol="0">
            <a:spAutoFit/>
          </a:bodyPr>
          <a:lstStyle/>
          <a:p>
            <a:r>
              <a:rPr lang="en-US" sz="1100" b="1" dirty="0">
                <a:solidFill>
                  <a:srgbClr val="07074E"/>
                </a:solidFill>
                <a:latin typeface="Helvetica Light" charset="0"/>
                <a:ea typeface="Helvetica Light" charset="0"/>
                <a:cs typeface="Helvetica Light" charset="0"/>
              </a:rPr>
              <a:t>LINE: </a:t>
            </a:r>
            <a:r>
              <a:rPr lang="en-US" sz="1100" dirty="0">
                <a:latin typeface="Helvetica Light" charset="0"/>
                <a:ea typeface="Helvetica Light" charset="0"/>
                <a:cs typeface="Helvetica Light" charset="0"/>
              </a:rPr>
              <a:t>Line in the landscape is created by the edge of two materials. Lines control the    movement of the eye and are therefore a powerful tool for a designer. Use different types of line to create a visually varied landscape:</a:t>
            </a:r>
          </a:p>
          <a:p>
            <a:endParaRPr lang="en-US" sz="1100" dirty="0">
              <a:latin typeface="Helvetica Light" charset="0"/>
              <a:ea typeface="Helvetica Light" charset="0"/>
              <a:cs typeface="Helvetica Light" charset="0"/>
            </a:endParaRPr>
          </a:p>
          <a:p>
            <a:pPr marL="171450" indent="-171450">
              <a:buFont typeface="Arial" charset="0"/>
              <a:buChar char="•"/>
            </a:pPr>
            <a:r>
              <a:rPr lang="en-US" sz="1100" dirty="0">
                <a:latin typeface="Helvetica Light" charset="0"/>
                <a:ea typeface="Helvetica Light" charset="0"/>
                <a:cs typeface="Helvetica Light" charset="0"/>
              </a:rPr>
              <a:t>Straight: Structural, forceful, and lead the eye to a focal point</a:t>
            </a:r>
          </a:p>
          <a:p>
            <a:pPr marL="171450" indent="-171450">
              <a:buFont typeface="Arial" charset="0"/>
              <a:buChar char="•"/>
            </a:pPr>
            <a:r>
              <a:rPr lang="en-US" sz="1100" dirty="0">
                <a:latin typeface="Helvetica Light" charset="0"/>
                <a:ea typeface="Helvetica Light" charset="0"/>
                <a:cs typeface="Helvetica Light" charset="0"/>
              </a:rPr>
              <a:t>Curved: Informal, natural, relaxed, move the eye more slowly, and add mystery by creating hidden views</a:t>
            </a:r>
          </a:p>
          <a:p>
            <a:pPr marL="171450" indent="-171450">
              <a:buFont typeface="Arial" charset="0"/>
              <a:buChar char="•"/>
            </a:pPr>
            <a:r>
              <a:rPr lang="en-US" sz="1100" dirty="0">
                <a:latin typeface="Helvetica Light" charset="0"/>
                <a:ea typeface="Helvetica Light" charset="0"/>
                <a:cs typeface="Helvetica Light" charset="0"/>
              </a:rPr>
              <a:t>Vertical: Move the eye up, making the space feel larger</a:t>
            </a:r>
          </a:p>
          <a:p>
            <a:pPr marL="171450" indent="-171450">
              <a:buFont typeface="Arial" charset="0"/>
              <a:buChar char="•"/>
            </a:pPr>
            <a:r>
              <a:rPr lang="en-US" sz="1100" dirty="0">
                <a:latin typeface="Helvetica Light" charset="0"/>
                <a:ea typeface="Helvetica Light" charset="0"/>
                <a:cs typeface="Helvetica Light" charset="0"/>
              </a:rPr>
              <a:t>Horizontal: Move the eye along the ground plane</a:t>
            </a:r>
          </a:p>
          <a:p>
            <a:pPr marL="171450" indent="-171450">
              <a:buFont typeface="Arial" charset="0"/>
              <a:buChar char="•"/>
            </a:pPr>
            <a:r>
              <a:rPr lang="en-US" sz="1100" dirty="0">
                <a:latin typeface="Helvetica Light" charset="0"/>
                <a:ea typeface="Helvetica Light" charset="0"/>
                <a:cs typeface="Helvetica Light" charset="0"/>
              </a:rPr>
              <a:t>Mimicry: Complement the lines of your house and other structures with plantings</a:t>
            </a:r>
          </a:p>
          <a:p>
            <a:endParaRPr lang="en-US" sz="1100" dirty="0">
              <a:latin typeface="Helvetica Light" charset="0"/>
              <a:ea typeface="Helvetica Light" charset="0"/>
              <a:cs typeface="Helvetica Light" charset="0"/>
            </a:endParaRPr>
          </a:p>
          <a:p>
            <a:r>
              <a:rPr lang="en-US" sz="1100" b="1" dirty="0">
                <a:solidFill>
                  <a:srgbClr val="07074E"/>
                </a:solidFill>
                <a:latin typeface="Helvetica Light" charset="0"/>
                <a:ea typeface="Helvetica Light" charset="0"/>
                <a:cs typeface="Helvetica Light" charset="0"/>
              </a:rPr>
              <a:t>SIMPLICITY: </a:t>
            </a:r>
            <a:r>
              <a:rPr lang="en-US" sz="1100" dirty="0">
                <a:latin typeface="Helvetica Light" charset="0"/>
                <a:ea typeface="Helvetica Light" charset="0"/>
                <a:cs typeface="Helvetica Light" charset="0"/>
              </a:rPr>
              <a:t>The best designs are rarely the most complex. Keep it simple.</a:t>
            </a:r>
          </a:p>
        </p:txBody>
      </p:sp>
      <p:sp>
        <p:nvSpPr>
          <p:cNvPr id="24" name="Rectangle 23"/>
          <p:cNvSpPr/>
          <p:nvPr/>
        </p:nvSpPr>
        <p:spPr>
          <a:xfrm>
            <a:off x="442926" y="753287"/>
            <a:ext cx="110171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6</a:t>
            </a:r>
          </a:p>
        </p:txBody>
      </p:sp>
      <p:sp>
        <p:nvSpPr>
          <p:cNvPr id="5" name="Slide Number Placeholder 4"/>
          <p:cNvSpPr>
            <a:spLocks noGrp="1"/>
          </p:cNvSpPr>
          <p:nvPr>
            <p:ph type="sldNum" sz="quarter" idx="12"/>
          </p:nvPr>
        </p:nvSpPr>
        <p:spPr/>
        <p:txBody>
          <a:bodyPr/>
          <a:lstStyle/>
          <a:p>
            <a:fld id="{840F7C0E-6904-4B49-BF13-5996A5126569}" type="slidenum">
              <a:rPr lang="en-US" smtClean="0"/>
              <a:t>13</a:t>
            </a:fld>
            <a:endParaRPr lang="en-US" dirty="0"/>
          </a:p>
        </p:txBody>
      </p:sp>
    </p:spTree>
    <p:extLst>
      <p:ext uri="{BB962C8B-B14F-4D97-AF65-F5344CB8AC3E}">
        <p14:creationId xmlns:p14="http://schemas.microsoft.com/office/powerpoint/2010/main" val="3743000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8102" y="0"/>
            <a:ext cx="7810502" cy="10058400"/>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B3297FC-06EF-4F9C-98AF-6ADAF83D77F9}"/>
              </a:ext>
            </a:extLst>
          </p:cNvPr>
          <p:cNvSpPr txBox="1"/>
          <p:nvPr/>
        </p:nvSpPr>
        <p:spPr>
          <a:xfrm>
            <a:off x="514583" y="968477"/>
            <a:ext cx="4292329" cy="307777"/>
          </a:xfrm>
          <a:prstGeom prst="rect">
            <a:avLst/>
          </a:prstGeom>
          <a:noFill/>
        </p:spPr>
        <p:txBody>
          <a:bodyPr wrap="square" rtlCol="0">
            <a:spAutoFit/>
          </a:bodyPr>
          <a:lstStyle/>
          <a:p>
            <a:r>
              <a:rPr lang="en-US" sz="1400" b="1" dirty="0">
                <a:solidFill>
                  <a:schemeClr val="bg1"/>
                </a:solidFill>
                <a:latin typeface="Helvetica Light" charset="0"/>
                <a:ea typeface="Helvetica Light" charset="0"/>
                <a:cs typeface="Helvetica Light" charset="0"/>
              </a:rPr>
              <a:t>THIS IS THE FUN PART!</a:t>
            </a:r>
          </a:p>
        </p:txBody>
      </p:sp>
      <p:sp>
        <p:nvSpPr>
          <p:cNvPr id="14" name="TextBox 13">
            <a:extLst>
              <a:ext uri="{FF2B5EF4-FFF2-40B4-BE49-F238E27FC236}">
                <a16:creationId xmlns:a16="http://schemas.microsoft.com/office/drawing/2014/main" id="{ECAFD43D-AC38-4AA5-8D2C-E96A54802D7B}"/>
              </a:ext>
            </a:extLst>
          </p:cNvPr>
          <p:cNvSpPr txBox="1"/>
          <p:nvPr/>
        </p:nvSpPr>
        <p:spPr>
          <a:xfrm>
            <a:off x="514583" y="506812"/>
            <a:ext cx="3638455" cy="461665"/>
          </a:xfrm>
          <a:prstGeom prst="rect">
            <a:avLst/>
          </a:prstGeom>
          <a:noFill/>
        </p:spPr>
        <p:txBody>
          <a:bodyPr wrap="square" rtlCol="0">
            <a:spAutoFit/>
          </a:bodyPr>
          <a:lstStyle/>
          <a:p>
            <a:r>
              <a:rPr lang="en-US" sz="2400" dirty="0">
                <a:solidFill>
                  <a:schemeClr val="bg1"/>
                </a:solidFill>
                <a:latin typeface="Helvetica Light" charset="0"/>
                <a:ea typeface="Helvetica Light" charset="0"/>
                <a:cs typeface="Helvetica Light" charset="0"/>
              </a:rPr>
              <a:t>Get to Know Your Style</a:t>
            </a:r>
          </a:p>
        </p:txBody>
      </p:sp>
      <p:pic>
        <p:nvPicPr>
          <p:cNvPr id="4" name="Picture 2" descr="Related image">
            <a:extLst>
              <a:ext uri="{FF2B5EF4-FFF2-40B4-BE49-F238E27FC236}">
                <a16:creationId xmlns:a16="http://schemas.microsoft.com/office/drawing/2014/main" id="{DB7799AD-020F-407E-A75C-D25FE2741F4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86624" y="2097116"/>
            <a:ext cx="3271146" cy="2453360"/>
          </a:xfrm>
          <a:prstGeom prst="rect">
            <a:avLst/>
          </a:prstGeom>
          <a:solidFill>
            <a:srgbClr val="FFFFFF">
              <a:shade val="85000"/>
            </a:srgbClr>
          </a:solidFill>
          <a:ln w="889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6" descr="Related image">
            <a:extLst>
              <a:ext uri="{FF2B5EF4-FFF2-40B4-BE49-F238E27FC236}">
                <a16:creationId xmlns:a16="http://schemas.microsoft.com/office/drawing/2014/main" id="{CC3FB5B8-AC13-4D33-BB7C-9CE9ED5D1FD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204411" y="5026145"/>
            <a:ext cx="2453360" cy="3271146"/>
          </a:xfrm>
          <a:prstGeom prst="rect">
            <a:avLst/>
          </a:prstGeom>
          <a:solidFill>
            <a:srgbClr val="FFFFFF">
              <a:shade val="85000"/>
            </a:srgbClr>
          </a:solidFill>
          <a:ln w="889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10" descr="Image result for new england wildflower garden">
            <a:extLst>
              <a:ext uri="{FF2B5EF4-FFF2-40B4-BE49-F238E27FC236}">
                <a16:creationId xmlns:a16="http://schemas.microsoft.com/office/drawing/2014/main" id="{C9FFA7A1-1D46-4FF6-9A4C-6E8422126F06}"/>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114631" y="5026145"/>
            <a:ext cx="3271146" cy="2453360"/>
          </a:xfrm>
          <a:prstGeom prst="rect">
            <a:avLst/>
          </a:prstGeom>
          <a:solidFill>
            <a:srgbClr val="FFFFFF">
              <a:shade val="85000"/>
            </a:srgbClr>
          </a:solidFill>
          <a:ln w="889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8BC50B84-9C7E-40C2-9A3F-B35E446654C8}"/>
              </a:ext>
            </a:extLst>
          </p:cNvPr>
          <p:cNvSpPr txBox="1"/>
          <p:nvPr/>
        </p:nvSpPr>
        <p:spPr>
          <a:xfrm>
            <a:off x="510005" y="3787022"/>
            <a:ext cx="2126242" cy="627587"/>
          </a:xfrm>
          <a:prstGeom prst="rect">
            <a:avLst/>
          </a:prstGeom>
          <a:noFill/>
          <a:effectLst>
            <a:outerShdw blurRad="50800" dist="76200" dir="2700000" algn="tl" rotWithShape="0">
              <a:prstClr val="black">
                <a:alpha val="40000"/>
              </a:prstClr>
            </a:outerShdw>
          </a:effectLst>
        </p:spPr>
        <p:txBody>
          <a:bodyPr wrap="square" rtlCol="0">
            <a:spAutoFit/>
          </a:bodyPr>
          <a:lstStyle/>
          <a:p>
            <a:r>
              <a:rPr lang="en-US" sz="1600" b="1" dirty="0">
                <a:solidFill>
                  <a:schemeClr val="bg1"/>
                </a:solidFill>
                <a:latin typeface="Helvetica Light" charset="0"/>
                <a:ea typeface="Helvetica Light" charset="0"/>
                <a:cs typeface="Helvetica Light" charset="0"/>
              </a:rPr>
              <a:t>Mix of grasses and perennials</a:t>
            </a:r>
          </a:p>
        </p:txBody>
      </p:sp>
      <p:sp>
        <p:nvSpPr>
          <p:cNvPr id="10" name="TextBox 9">
            <a:extLst>
              <a:ext uri="{FF2B5EF4-FFF2-40B4-BE49-F238E27FC236}">
                <a16:creationId xmlns:a16="http://schemas.microsoft.com/office/drawing/2014/main" id="{795D3ABB-8A0B-428C-9DBF-D5B2E6C430EB}"/>
              </a:ext>
            </a:extLst>
          </p:cNvPr>
          <p:cNvSpPr txBox="1"/>
          <p:nvPr/>
        </p:nvSpPr>
        <p:spPr>
          <a:xfrm>
            <a:off x="4267883" y="6774361"/>
            <a:ext cx="2126242" cy="627587"/>
          </a:xfrm>
          <a:prstGeom prst="rect">
            <a:avLst/>
          </a:prstGeom>
          <a:noFill/>
          <a:effectLst>
            <a:outerShdw blurRad="50800" dist="76200" dir="2700000" algn="tl" rotWithShape="0">
              <a:prstClr val="black">
                <a:alpha val="40000"/>
              </a:prstClr>
            </a:outerShdw>
          </a:effectLst>
        </p:spPr>
        <p:txBody>
          <a:bodyPr wrap="square" rtlCol="0">
            <a:spAutoFit/>
          </a:bodyPr>
          <a:lstStyle/>
          <a:p>
            <a:r>
              <a:rPr lang="en-US" sz="1600" b="1" dirty="0">
                <a:solidFill>
                  <a:schemeClr val="bg1"/>
                </a:solidFill>
                <a:latin typeface="Helvetica Light" charset="0"/>
                <a:ea typeface="Helvetica Light" charset="0"/>
                <a:cs typeface="Helvetica Light" charset="0"/>
              </a:rPr>
              <a:t>New England wildflower garden</a:t>
            </a:r>
          </a:p>
        </p:txBody>
      </p:sp>
      <p:sp>
        <p:nvSpPr>
          <p:cNvPr id="11" name="TextBox 10">
            <a:extLst>
              <a:ext uri="{FF2B5EF4-FFF2-40B4-BE49-F238E27FC236}">
                <a16:creationId xmlns:a16="http://schemas.microsoft.com/office/drawing/2014/main" id="{F5A09F21-C122-4ADF-B68A-B2DEF87778FA}"/>
              </a:ext>
            </a:extLst>
          </p:cNvPr>
          <p:cNvSpPr txBox="1"/>
          <p:nvPr/>
        </p:nvSpPr>
        <p:spPr>
          <a:xfrm>
            <a:off x="1280624" y="7813508"/>
            <a:ext cx="1616207" cy="363340"/>
          </a:xfrm>
          <a:prstGeom prst="rect">
            <a:avLst/>
          </a:prstGeom>
          <a:noFill/>
          <a:effectLst>
            <a:outerShdw blurRad="50800" dist="76200" dir="2700000" algn="tl" rotWithShape="0">
              <a:prstClr val="black">
                <a:alpha val="40000"/>
              </a:prstClr>
            </a:outerShdw>
          </a:effectLst>
        </p:spPr>
        <p:txBody>
          <a:bodyPr wrap="square" rtlCol="0">
            <a:spAutoFit/>
          </a:bodyPr>
          <a:lstStyle/>
          <a:p>
            <a:r>
              <a:rPr lang="en-US" sz="1600" b="1" dirty="0">
                <a:solidFill>
                  <a:schemeClr val="bg1"/>
                </a:solidFill>
                <a:latin typeface="Helvetica Light" charset="0"/>
                <a:ea typeface="Helvetica Light" charset="0"/>
                <a:cs typeface="Helvetica Light" charset="0"/>
              </a:rPr>
              <a:t>Rock Garden</a:t>
            </a:r>
          </a:p>
        </p:txBody>
      </p:sp>
      <p:pic>
        <p:nvPicPr>
          <p:cNvPr id="6" name="Picture 14" descr="Image result for edible garden">
            <a:extLst>
              <a:ext uri="{FF2B5EF4-FFF2-40B4-BE49-F238E27FC236}">
                <a16:creationId xmlns:a16="http://schemas.microsoft.com/office/drawing/2014/main" id="{84416E08-8D76-41FA-9201-803ACA07BCA8}"/>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114631" y="1276254"/>
            <a:ext cx="2453360" cy="3271146"/>
          </a:xfrm>
          <a:prstGeom prst="rect">
            <a:avLst/>
          </a:prstGeom>
          <a:solidFill>
            <a:srgbClr val="FFFFFF">
              <a:shade val="85000"/>
            </a:srgbClr>
          </a:solidFill>
          <a:ln w="889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EAE23159-A42E-4317-8AED-E1A3543E55AD}"/>
              </a:ext>
            </a:extLst>
          </p:cNvPr>
          <p:cNvSpPr txBox="1"/>
          <p:nvPr/>
        </p:nvSpPr>
        <p:spPr>
          <a:xfrm>
            <a:off x="4267883" y="3787022"/>
            <a:ext cx="1583922" cy="627587"/>
          </a:xfrm>
          <a:prstGeom prst="rect">
            <a:avLst/>
          </a:prstGeom>
          <a:noFill/>
          <a:effectLst>
            <a:outerShdw blurRad="50800" dist="76200" dir="2700000" algn="tl" rotWithShape="0">
              <a:prstClr val="black">
                <a:alpha val="40000"/>
              </a:prstClr>
            </a:outerShdw>
          </a:effectLst>
        </p:spPr>
        <p:txBody>
          <a:bodyPr wrap="square" rtlCol="0">
            <a:spAutoFit/>
          </a:bodyPr>
          <a:lstStyle/>
          <a:p>
            <a:r>
              <a:rPr lang="en-US" sz="1600" b="1" dirty="0">
                <a:solidFill>
                  <a:schemeClr val="bg1"/>
                </a:solidFill>
                <a:latin typeface="Helvetica Light" charset="0"/>
                <a:ea typeface="Helvetica Light" charset="0"/>
                <a:cs typeface="Helvetica Light" charset="0"/>
              </a:rPr>
              <a:t>Edible landscapes</a:t>
            </a:r>
          </a:p>
        </p:txBody>
      </p:sp>
      <p:sp>
        <p:nvSpPr>
          <p:cNvPr id="12" name="Slide Number Placeholder 11"/>
          <p:cNvSpPr>
            <a:spLocks noGrp="1"/>
          </p:cNvSpPr>
          <p:nvPr>
            <p:ph type="sldNum" sz="quarter" idx="12"/>
          </p:nvPr>
        </p:nvSpPr>
        <p:spPr/>
        <p:txBody>
          <a:bodyPr/>
          <a:lstStyle/>
          <a:p>
            <a:fld id="{840F7C0E-6904-4B49-BF13-5996A5126569}" type="slidenum">
              <a:rPr lang="en-US" smtClean="0"/>
              <a:t>14</a:t>
            </a:fld>
            <a:endParaRPr lang="en-US" dirty="0"/>
          </a:p>
        </p:txBody>
      </p:sp>
      <p:pic>
        <p:nvPicPr>
          <p:cNvPr id="3" name="Picture 2"/>
          <p:cNvPicPr>
            <a:picLocks noChangeAspect="1"/>
          </p:cNvPicPr>
          <p:nvPr/>
        </p:nvPicPr>
        <p:blipFill>
          <a:blip r:embed="rId7"/>
          <a:stretch>
            <a:fillRect/>
          </a:stretch>
        </p:blipFill>
        <p:spPr>
          <a:xfrm>
            <a:off x="5190940" y="765337"/>
            <a:ext cx="636231" cy="636231"/>
          </a:xfrm>
          <a:prstGeom prst="rect">
            <a:avLst/>
          </a:prstGeom>
        </p:spPr>
      </p:pic>
      <p:pic>
        <p:nvPicPr>
          <p:cNvPr id="16" name="Picture 15"/>
          <p:cNvPicPr>
            <a:picLocks noChangeAspect="1"/>
          </p:cNvPicPr>
          <p:nvPr/>
        </p:nvPicPr>
        <p:blipFill>
          <a:blip r:embed="rId7"/>
          <a:stretch>
            <a:fillRect/>
          </a:stretch>
        </p:blipFill>
        <p:spPr>
          <a:xfrm>
            <a:off x="5533689" y="4547400"/>
            <a:ext cx="636231" cy="636231"/>
          </a:xfrm>
          <a:prstGeom prst="rect">
            <a:avLst/>
          </a:prstGeom>
        </p:spPr>
      </p:pic>
      <p:pic>
        <p:nvPicPr>
          <p:cNvPr id="18" name="Picture 17"/>
          <p:cNvPicPr>
            <a:picLocks noChangeAspect="1"/>
          </p:cNvPicPr>
          <p:nvPr/>
        </p:nvPicPr>
        <p:blipFill>
          <a:blip r:embed="rId7"/>
          <a:stretch>
            <a:fillRect/>
          </a:stretch>
        </p:blipFill>
        <p:spPr>
          <a:xfrm>
            <a:off x="1678376" y="1623532"/>
            <a:ext cx="636231" cy="636231"/>
          </a:xfrm>
          <a:prstGeom prst="rect">
            <a:avLst/>
          </a:prstGeom>
        </p:spPr>
      </p:pic>
      <p:pic>
        <p:nvPicPr>
          <p:cNvPr id="20" name="Picture 19"/>
          <p:cNvPicPr>
            <a:picLocks noChangeAspect="1"/>
          </p:cNvPicPr>
          <p:nvPr/>
        </p:nvPicPr>
        <p:blipFill>
          <a:blip r:embed="rId7"/>
          <a:stretch>
            <a:fillRect/>
          </a:stretch>
        </p:blipFill>
        <p:spPr>
          <a:xfrm>
            <a:off x="2194035" y="4609139"/>
            <a:ext cx="636231" cy="636231"/>
          </a:xfrm>
          <a:prstGeom prst="rect">
            <a:avLst/>
          </a:prstGeom>
        </p:spPr>
      </p:pic>
    </p:spTree>
    <p:extLst>
      <p:ext uri="{BB962C8B-B14F-4D97-AF65-F5344CB8AC3E}">
        <p14:creationId xmlns:p14="http://schemas.microsoft.com/office/powerpoint/2010/main" val="76343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366105" y="7142672"/>
            <a:ext cx="4406295" cy="2915728"/>
          </a:xfrm>
          <a:prstGeom prst="rect">
            <a:avLst/>
          </a:prstGeom>
        </p:spPr>
      </p:pic>
      <p:pic>
        <p:nvPicPr>
          <p:cNvPr id="2" name="Picture 1">
            <a:extLst>
              <a:ext uri="{FF2B5EF4-FFF2-40B4-BE49-F238E27FC236}">
                <a16:creationId xmlns:a16="http://schemas.microsoft.com/office/drawing/2014/main" id="{096D5BE2-0D66-4C8E-9B52-A8CC002E5A00}"/>
              </a:ext>
            </a:extLst>
          </p:cNvPr>
          <p:cNvPicPr>
            <a:picLocks noChangeAspect="1"/>
          </p:cNvPicPr>
          <p:nvPr/>
        </p:nvPicPr>
        <p:blipFill rotWithShape="1">
          <a:blip r:embed="rId3"/>
          <a:srcRect l="338" t="9493" r="-338" b="28834"/>
          <a:stretch/>
        </p:blipFill>
        <p:spPr>
          <a:xfrm>
            <a:off x="0" y="107459"/>
            <a:ext cx="7772400" cy="3598978"/>
          </a:xfrm>
          <a:prstGeom prst="rect">
            <a:avLst/>
          </a:prstGeom>
        </p:spPr>
      </p:pic>
      <p:sp>
        <p:nvSpPr>
          <p:cNvPr id="3" name="TextBox 2">
            <a:extLst>
              <a:ext uri="{FF2B5EF4-FFF2-40B4-BE49-F238E27FC236}">
                <a16:creationId xmlns:a16="http://schemas.microsoft.com/office/drawing/2014/main" id="{50BF3644-F976-4054-9512-0FB0F4C95CF4}"/>
              </a:ext>
            </a:extLst>
          </p:cNvPr>
          <p:cNvSpPr txBox="1"/>
          <p:nvPr/>
        </p:nvSpPr>
        <p:spPr>
          <a:xfrm>
            <a:off x="4112083" y="4142334"/>
            <a:ext cx="3080287" cy="3677834"/>
          </a:xfrm>
          <a:prstGeom prst="rect">
            <a:avLst/>
          </a:prstGeom>
          <a:noFill/>
        </p:spPr>
        <p:txBody>
          <a:bodyPr wrap="square" rtlCol="0">
            <a:noAutofit/>
          </a:bodyPr>
          <a:lstStyle/>
          <a:p>
            <a:r>
              <a:rPr lang="en-US" sz="1400" b="1" i="1" dirty="0">
                <a:solidFill>
                  <a:srgbClr val="66242C"/>
                </a:solidFill>
                <a:latin typeface="Helvetica Light Oblique" charset="0"/>
                <a:ea typeface="Helvetica Light Oblique" charset="0"/>
                <a:cs typeface="Helvetica Light Oblique" charset="0"/>
              </a:rPr>
              <a:t>Sustainable Landscape Construction</a:t>
            </a:r>
            <a:endParaRPr lang="en-US" sz="1400" i="1" dirty="0">
              <a:latin typeface="Helvetica Light Oblique" charset="0"/>
              <a:ea typeface="Helvetica Light Oblique" charset="0"/>
              <a:cs typeface="Helvetica Light Oblique" charset="0"/>
            </a:endParaRPr>
          </a:p>
          <a:p>
            <a:r>
              <a:rPr lang="en-US" sz="1200" dirty="0">
                <a:latin typeface="Helvetica Light" charset="0"/>
                <a:ea typeface="Helvetica Light" charset="0"/>
                <a:cs typeface="Helvetica Light" charset="0"/>
              </a:rPr>
              <a:t>by Kim Sorvig and J. William Thompson</a:t>
            </a:r>
          </a:p>
          <a:p>
            <a:endParaRPr lang="en-US" sz="1200" dirty="0">
              <a:latin typeface="Helvetica Light" charset="0"/>
              <a:ea typeface="Helvetica Light" charset="0"/>
              <a:cs typeface="Helvetica Light" charset="0"/>
            </a:endParaRPr>
          </a:p>
          <a:p>
            <a:r>
              <a:rPr lang="en-US" sz="1200" dirty="0">
                <a:latin typeface="Helvetica Light" charset="0"/>
                <a:ea typeface="Helvetica Light" charset="0"/>
                <a:cs typeface="Helvetica Light" charset="0"/>
              </a:rPr>
              <a:t>This book provides a thorough reference on how to build landscapes that work with—rather than against—nature. The book highlights 10 core principals:</a:t>
            </a:r>
          </a:p>
          <a:p>
            <a:endParaRPr lang="en-US" sz="1200" dirty="0">
              <a:latin typeface="Helvetica Light" charset="0"/>
              <a:ea typeface="Helvetica Light" charset="0"/>
              <a:cs typeface="Helvetica Light" charset="0"/>
            </a:endParaRPr>
          </a:p>
          <a:p>
            <a:pPr marL="228600" indent="-228600">
              <a:buClr>
                <a:srgbClr val="66242C"/>
              </a:buClr>
              <a:buFont typeface="+mj-lt"/>
              <a:buAutoNum type="arabicPeriod"/>
            </a:pPr>
            <a:r>
              <a:rPr lang="en-US" sz="1200" b="1" dirty="0">
                <a:latin typeface="Helvetica Light" charset="0"/>
                <a:ea typeface="Helvetica Light" charset="0"/>
                <a:cs typeface="Helvetica Light" charset="0"/>
              </a:rPr>
              <a:t>Keep healthy sites healthy</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Heal injured sites</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Favor living, flexible materials</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Respect the waters of life</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Pave less</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Consider origin and fate of materials</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Know the costs of energy over time</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Celebrate light; respect darkness</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Quietly defend silence</a:t>
            </a:r>
          </a:p>
          <a:p>
            <a:pPr marL="228600" indent="-228600">
              <a:buClr>
                <a:srgbClr val="66242C"/>
              </a:buClr>
              <a:buFont typeface="+mj-lt"/>
              <a:buAutoNum type="arabicPeriod"/>
            </a:pPr>
            <a:r>
              <a:rPr lang="en-US" sz="1200" b="1" dirty="0">
                <a:latin typeface="Helvetica Light" charset="0"/>
                <a:ea typeface="Helvetica Light" charset="0"/>
                <a:cs typeface="Helvetica Light" charset="0"/>
              </a:rPr>
              <a:t>Maintain to sustain</a:t>
            </a:r>
          </a:p>
          <a:p>
            <a:endParaRPr lang="en-US" sz="1200" dirty="0">
              <a:latin typeface="Helvetica Light" charset="0"/>
              <a:ea typeface="Helvetica Light" charset="0"/>
              <a:cs typeface="Helvetica Light" charset="0"/>
            </a:endParaRPr>
          </a:p>
        </p:txBody>
      </p:sp>
      <p:sp>
        <p:nvSpPr>
          <p:cNvPr id="11" name="Rectangle 10">
            <a:extLst>
              <a:ext uri="{FF2B5EF4-FFF2-40B4-BE49-F238E27FC236}">
                <a16:creationId xmlns:a16="http://schemas.microsoft.com/office/drawing/2014/main" id="{4DEA4110-7003-4713-8C66-5CDFF935C16A}"/>
              </a:ext>
            </a:extLst>
          </p:cNvPr>
          <p:cNvSpPr/>
          <p:nvPr/>
        </p:nvSpPr>
        <p:spPr>
          <a:xfrm>
            <a:off x="0" y="0"/>
            <a:ext cx="7772400" cy="978568"/>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FE32A65-4D55-454D-8059-2820D528BD6A}"/>
              </a:ext>
            </a:extLst>
          </p:cNvPr>
          <p:cNvSpPr txBox="1"/>
          <p:nvPr/>
        </p:nvSpPr>
        <p:spPr>
          <a:xfrm>
            <a:off x="352344" y="244433"/>
            <a:ext cx="6622613" cy="461665"/>
          </a:xfrm>
          <a:prstGeom prst="rect">
            <a:avLst/>
          </a:prstGeom>
          <a:noFill/>
        </p:spPr>
        <p:txBody>
          <a:bodyPr wrap="square" rtlCol="0">
            <a:spAutoFit/>
          </a:bodyPr>
          <a:lstStyle/>
          <a:p>
            <a:r>
              <a:rPr lang="en-US" sz="2400" b="1" dirty="0">
                <a:solidFill>
                  <a:schemeClr val="bg1"/>
                </a:solidFill>
                <a:latin typeface="Lato" charset="0"/>
                <a:ea typeface="Lato" charset="0"/>
                <a:cs typeface="Lato" charset="0"/>
              </a:rPr>
              <a:t>PHASE 2: </a:t>
            </a:r>
            <a:r>
              <a:rPr lang="en-US" sz="2400" dirty="0">
                <a:solidFill>
                  <a:schemeClr val="bg1"/>
                </a:solidFill>
                <a:latin typeface="Lato" charset="0"/>
                <a:ea typeface="Lato" charset="0"/>
                <a:cs typeface="Lato" charset="0"/>
              </a:rPr>
              <a:t>Construction and Installation</a:t>
            </a:r>
          </a:p>
        </p:txBody>
      </p:sp>
      <p:pic>
        <p:nvPicPr>
          <p:cNvPr id="13" name="Picture 12" descr="A close up of a sign&#10;&#10;Description automatically generated">
            <a:extLst>
              <a:ext uri="{FF2B5EF4-FFF2-40B4-BE49-F238E27FC236}">
                <a16:creationId xmlns:a16="http://schemas.microsoft.com/office/drawing/2014/main" id="{100C79C5-F4D1-4D54-8137-AC29E0B8A0E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08483" y="195764"/>
            <a:ext cx="1521017" cy="1521017"/>
          </a:xfrm>
          <a:prstGeom prst="rect">
            <a:avLst/>
          </a:prstGeom>
        </p:spPr>
      </p:pic>
      <p:grpSp>
        <p:nvGrpSpPr>
          <p:cNvPr id="4" name="Group 3"/>
          <p:cNvGrpSpPr/>
          <p:nvPr/>
        </p:nvGrpSpPr>
        <p:grpSpPr>
          <a:xfrm>
            <a:off x="592437" y="4142334"/>
            <a:ext cx="3123429" cy="4209143"/>
            <a:chOff x="713207" y="5494625"/>
            <a:chExt cx="3123429" cy="4209143"/>
          </a:xfrm>
        </p:grpSpPr>
        <p:sp>
          <p:nvSpPr>
            <p:cNvPr id="14" name="Rectangle 13"/>
            <p:cNvSpPr/>
            <p:nvPr/>
          </p:nvSpPr>
          <p:spPr>
            <a:xfrm>
              <a:off x="713207" y="5494625"/>
              <a:ext cx="3123429" cy="4209143"/>
            </a:xfrm>
            <a:prstGeom prst="rect">
              <a:avLst/>
            </a:prstGeom>
            <a:solidFill>
              <a:schemeClr val="accent4">
                <a:lumMod val="40000"/>
                <a:lumOff val="60000"/>
              </a:schemeClr>
            </a:solidFill>
            <a:ln>
              <a:noFill/>
            </a:ln>
            <a:effectLst>
              <a:outerShdw blurRad="50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0F7C04A-685A-488F-804F-E8C861BEEA50}"/>
                </a:ext>
              </a:extLst>
            </p:cNvPr>
            <p:cNvSpPr txBox="1"/>
            <p:nvPr/>
          </p:nvSpPr>
          <p:spPr>
            <a:xfrm>
              <a:off x="904212" y="6201318"/>
              <a:ext cx="2664307" cy="3231654"/>
            </a:xfrm>
            <a:prstGeom prst="rect">
              <a:avLst/>
            </a:prstGeom>
            <a:noFill/>
            <a:ln>
              <a:noFill/>
            </a:ln>
          </p:spPr>
          <p:txBody>
            <a:bodyPr wrap="square" rtlCol="0">
              <a:spAutoFit/>
            </a:bodyPr>
            <a:lstStyle/>
            <a:p>
              <a:pPr marL="285750" indent="-285750">
                <a:buFont typeface="Wingdings" charset="2"/>
                <a:buChar char="q"/>
              </a:pPr>
              <a:r>
                <a:rPr lang="en-US" sz="1200" dirty="0">
                  <a:latin typeface="Helvetica Light" charset="0"/>
                  <a:ea typeface="Helvetica Light" charset="0"/>
                  <a:cs typeface="Helvetica Light" charset="0"/>
                </a:rPr>
                <a:t>Provides a focal point or view</a:t>
              </a:r>
            </a:p>
            <a:p>
              <a:pPr marL="285750" indent="-285750">
                <a:buFont typeface="Wingdings" charset="2"/>
                <a:buChar char="q"/>
              </a:pPr>
              <a:r>
                <a:rPr lang="en-US" sz="1200" dirty="0">
                  <a:latin typeface="Helvetica Light" charset="0"/>
                  <a:ea typeface="Helvetica Light" charset="0"/>
                  <a:cs typeface="Helvetica Light" charset="0"/>
                </a:rPr>
                <a:t>Includes low maintenance materials</a:t>
              </a:r>
            </a:p>
            <a:p>
              <a:pPr marL="285750" indent="-285750">
                <a:buFont typeface="Wingdings" charset="2"/>
                <a:buChar char="q"/>
              </a:pPr>
              <a:r>
                <a:rPr lang="en-US" sz="1200" dirty="0">
                  <a:latin typeface="Helvetica Light" charset="0"/>
                  <a:ea typeface="Helvetica Light" charset="0"/>
                  <a:cs typeface="Helvetica Light" charset="0"/>
                </a:rPr>
                <a:t>Includes lawns and plants that do not require irrigation</a:t>
              </a:r>
            </a:p>
            <a:p>
              <a:pPr marL="285750" indent="-285750">
                <a:buFont typeface="Wingdings" charset="2"/>
                <a:buChar char="q"/>
              </a:pPr>
              <a:r>
                <a:rPr lang="en-US" sz="1200" dirty="0">
                  <a:latin typeface="Helvetica Light" charset="0"/>
                  <a:ea typeface="Helvetica Light" charset="0"/>
                  <a:cs typeface="Helvetica Light" charset="0"/>
                </a:rPr>
                <a:t>Creates “outdoor rooms” for larger yards (see page 13)</a:t>
              </a:r>
            </a:p>
            <a:p>
              <a:pPr marL="285750" indent="-285750">
                <a:buFont typeface="Wingdings" charset="2"/>
                <a:buChar char="q"/>
              </a:pPr>
              <a:r>
                <a:rPr lang="en-US" sz="1200" dirty="0">
                  <a:latin typeface="Helvetica Light" charset="0"/>
                  <a:ea typeface="Helvetica Light" charset="0"/>
                  <a:cs typeface="Helvetica Light" charset="0"/>
                </a:rPr>
                <a:t>Provides space that feels like an extension of the house</a:t>
              </a:r>
            </a:p>
            <a:p>
              <a:pPr marL="285750" indent="-285750">
                <a:buFont typeface="Wingdings" charset="2"/>
                <a:buChar char="q"/>
              </a:pPr>
              <a:r>
                <a:rPr lang="en-US" sz="1200" dirty="0">
                  <a:latin typeface="Helvetica Light" charset="0"/>
                  <a:ea typeface="Helvetica Light" charset="0"/>
                  <a:cs typeface="Helvetica Light" charset="0"/>
                </a:rPr>
                <a:t>Offers smooth transitions from one space to the next</a:t>
              </a:r>
            </a:p>
            <a:p>
              <a:pPr marL="285750" indent="-285750">
                <a:buFont typeface="Wingdings" charset="2"/>
                <a:buChar char="q"/>
              </a:pPr>
              <a:r>
                <a:rPr lang="en-US" sz="1200" dirty="0">
                  <a:latin typeface="Helvetica Light" charset="0"/>
                  <a:ea typeface="Helvetica Light" charset="0"/>
                  <a:cs typeface="Helvetica Light" charset="0"/>
                </a:rPr>
                <a:t>Provides year-round interest </a:t>
              </a:r>
            </a:p>
            <a:p>
              <a:pPr marL="285750" indent="-285750">
                <a:buFont typeface="Wingdings" charset="2"/>
                <a:buChar char="q"/>
              </a:pPr>
              <a:r>
                <a:rPr lang="en-US" sz="1200" dirty="0">
                  <a:latin typeface="Helvetica Light" charset="0"/>
                  <a:ea typeface="Helvetica Light" charset="0"/>
                  <a:cs typeface="Helvetica Light" charset="0"/>
                </a:rPr>
                <a:t>Maximizes native plantings</a:t>
              </a:r>
            </a:p>
            <a:p>
              <a:pPr marL="285750" indent="-285750">
                <a:buFont typeface="Wingdings" charset="2"/>
                <a:buChar char="q"/>
              </a:pPr>
              <a:r>
                <a:rPr lang="en-US" sz="1200" dirty="0">
                  <a:latin typeface="Helvetica Light" charset="0"/>
                  <a:ea typeface="Helvetica Light" charset="0"/>
                  <a:cs typeface="Helvetica Light" charset="0"/>
                </a:rPr>
                <a:t>Provides wildlife habitat</a:t>
              </a:r>
            </a:p>
            <a:p>
              <a:pPr marL="285750" indent="-285750">
                <a:buFont typeface="Wingdings" charset="2"/>
                <a:buChar char="q"/>
              </a:pPr>
              <a:r>
                <a:rPr lang="en-US" sz="1200" dirty="0">
                  <a:latin typeface="Helvetica Light" charset="0"/>
                  <a:ea typeface="Helvetica Light" charset="0"/>
                  <a:cs typeface="Helvetica Light" charset="0"/>
                </a:rPr>
                <a:t>Incorporates on-site stormwater management</a:t>
              </a:r>
            </a:p>
            <a:p>
              <a:pPr marL="285750" indent="-285750">
                <a:buFont typeface="Wingdings" charset="2"/>
                <a:buChar char="q"/>
              </a:pPr>
              <a:r>
                <a:rPr lang="en-US" sz="1200" dirty="0">
                  <a:latin typeface="Helvetica Light" charset="0"/>
                  <a:ea typeface="Helvetica Light" charset="0"/>
                  <a:cs typeface="Helvetica Light" charset="0"/>
                </a:rPr>
                <a:t>Mitigates erosion</a:t>
              </a:r>
            </a:p>
          </p:txBody>
        </p:sp>
        <p:sp>
          <p:nvSpPr>
            <p:cNvPr id="17" name="TextBox 16">
              <a:extLst>
                <a:ext uri="{FF2B5EF4-FFF2-40B4-BE49-F238E27FC236}">
                  <a16:creationId xmlns:a16="http://schemas.microsoft.com/office/drawing/2014/main" id="{ECAFD43D-AC38-4AA5-8D2C-E96A54802D7B}"/>
                </a:ext>
              </a:extLst>
            </p:cNvPr>
            <p:cNvSpPr txBox="1"/>
            <p:nvPr/>
          </p:nvSpPr>
          <p:spPr>
            <a:xfrm>
              <a:off x="904212" y="5694306"/>
              <a:ext cx="2912772" cy="383430"/>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Metrics of Success</a:t>
              </a:r>
            </a:p>
          </p:txBody>
        </p:sp>
      </p:grpSp>
      <p:sp>
        <p:nvSpPr>
          <p:cNvPr id="7" name="Slide Number Placeholder 6"/>
          <p:cNvSpPr>
            <a:spLocks noGrp="1"/>
          </p:cNvSpPr>
          <p:nvPr>
            <p:ph type="sldNum" sz="quarter" idx="12"/>
          </p:nvPr>
        </p:nvSpPr>
        <p:spPr/>
        <p:txBody>
          <a:bodyPr/>
          <a:lstStyle/>
          <a:p>
            <a:fld id="{840F7C0E-6904-4B49-BF13-5996A5126569}" type="slidenum">
              <a:rPr lang="en-US" smtClean="0"/>
              <a:t>15</a:t>
            </a:fld>
            <a:endParaRPr lang="en-US" dirty="0"/>
          </a:p>
        </p:txBody>
      </p:sp>
      <p:sp>
        <p:nvSpPr>
          <p:cNvPr id="9" name="TextBox 8"/>
          <p:cNvSpPr txBox="1"/>
          <p:nvPr/>
        </p:nvSpPr>
        <p:spPr>
          <a:xfrm>
            <a:off x="-1121434" y="1708030"/>
            <a:ext cx="184731" cy="369332"/>
          </a:xfrm>
          <a:prstGeom prst="rect">
            <a:avLst/>
          </a:prstGeom>
          <a:noFill/>
        </p:spPr>
        <p:txBody>
          <a:bodyPr wrap="none" rtlCol="0">
            <a:spAutoFit/>
          </a:bodyPr>
          <a:lstStyle/>
          <a:p>
            <a:endParaRPr lang="en-US" dirty="0"/>
          </a:p>
        </p:txBody>
      </p:sp>
      <p:pic>
        <p:nvPicPr>
          <p:cNvPr id="20" name="Picture 19"/>
          <p:cNvPicPr>
            <a:picLocks noChangeAspect="1"/>
          </p:cNvPicPr>
          <p:nvPr/>
        </p:nvPicPr>
        <p:blipFill rotWithShape="1">
          <a:blip r:embed="rId2"/>
          <a:srcRect r="49351"/>
          <a:stretch/>
        </p:blipFill>
        <p:spPr>
          <a:xfrm flipH="1">
            <a:off x="-4930" y="7142672"/>
            <a:ext cx="3520459" cy="2915728"/>
          </a:xfrm>
          <a:prstGeom prst="rect">
            <a:avLst/>
          </a:prstGeom>
        </p:spPr>
      </p:pic>
    </p:spTree>
    <p:extLst>
      <p:ext uri="{BB962C8B-B14F-4D97-AF65-F5344CB8AC3E}">
        <p14:creationId xmlns:p14="http://schemas.microsoft.com/office/powerpoint/2010/main" val="248812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487232"/>
            <a:ext cx="7782146" cy="5035651"/>
          </a:xfrm>
          <a:prstGeom prst="rect">
            <a:avLst/>
          </a:prstGeom>
          <a:solidFill>
            <a:srgbClr val="F2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746" y="445135"/>
            <a:ext cx="7782146" cy="1613061"/>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F408EEE-EEC7-4E00-8E32-ADE444E39855}"/>
              </a:ext>
            </a:extLst>
          </p:cNvPr>
          <p:cNvSpPr/>
          <p:nvPr/>
        </p:nvSpPr>
        <p:spPr>
          <a:xfrm>
            <a:off x="3066623" y="2280965"/>
            <a:ext cx="4053918" cy="2123658"/>
          </a:xfrm>
          <a:prstGeom prst="rect">
            <a:avLst/>
          </a:prstGeom>
        </p:spPr>
        <p:txBody>
          <a:bodyPr wrap="square">
            <a:spAutoFit/>
          </a:bodyPr>
          <a:lstStyle/>
          <a:p>
            <a:r>
              <a:rPr lang="en-US" sz="1100" b="1" dirty="0">
                <a:solidFill>
                  <a:srgbClr val="66242C"/>
                </a:solidFill>
                <a:latin typeface="Helvetica Light" charset="0"/>
                <a:ea typeface="Helvetica Light" charset="0"/>
                <a:cs typeface="Helvetica Light" charset="0"/>
              </a:rPr>
              <a:t>FIND OUT WHERE UNDERGROUND</a:t>
            </a:r>
          </a:p>
          <a:p>
            <a:r>
              <a:rPr lang="en-US" sz="1100" b="1" dirty="0">
                <a:solidFill>
                  <a:srgbClr val="66242C"/>
                </a:solidFill>
                <a:latin typeface="Helvetica Light" charset="0"/>
                <a:ea typeface="Helvetica Light" charset="0"/>
                <a:cs typeface="Helvetica Light" charset="0"/>
              </a:rPr>
              <a:t>UTILITIES ARE LOCATED</a:t>
            </a:r>
          </a:p>
          <a:p>
            <a:r>
              <a:rPr lang="en-US" sz="1100" dirty="0">
                <a:latin typeface="Helvetica Light" charset="0"/>
                <a:ea typeface="Helvetica Light" charset="0"/>
                <a:cs typeface="Helvetica Light" charset="0"/>
              </a:rPr>
              <a:t>Call DIGSAFE (811) before you dig. It’s the law!</a:t>
            </a:r>
          </a:p>
          <a:p>
            <a:endParaRPr lang="en-US" sz="1100" dirty="0">
              <a:latin typeface="Helvetica Light" charset="0"/>
              <a:ea typeface="Helvetica Light" charset="0"/>
              <a:cs typeface="Helvetica Light" charset="0"/>
            </a:endParaRPr>
          </a:p>
          <a:p>
            <a:endParaRPr lang="en-US" sz="1100" dirty="0">
              <a:latin typeface="Helvetica Light" charset="0"/>
              <a:ea typeface="Helvetica Light" charset="0"/>
              <a:cs typeface="Helvetica Light" charset="0"/>
            </a:endParaRPr>
          </a:p>
          <a:p>
            <a:r>
              <a:rPr lang="en-US" sz="1100" b="1" dirty="0">
                <a:solidFill>
                  <a:srgbClr val="66242C"/>
                </a:solidFill>
                <a:latin typeface="Helvetica Light" charset="0"/>
                <a:ea typeface="Helvetica Light" charset="0"/>
                <a:cs typeface="Helvetica Light" charset="0"/>
              </a:rPr>
              <a:t>ARE YOU IN A WETLAND AREA?</a:t>
            </a:r>
          </a:p>
          <a:p>
            <a:r>
              <a:rPr lang="en-US" sz="1100" dirty="0">
                <a:solidFill>
                  <a:srgbClr val="1B2733"/>
                </a:solidFill>
                <a:latin typeface="Helvetica Light" charset="0"/>
                <a:ea typeface="Helvetica Light" charset="0"/>
                <a:cs typeface="Helvetica Light" charset="0"/>
              </a:rPr>
              <a:t>If your project falls within 100 feet of wetland resource areas, including Certified Vernal Pools, or 200 feet of perennial </a:t>
            </a:r>
            <a:r>
              <a:rPr lang="en-US" sz="1100" dirty="0" smtClean="0">
                <a:solidFill>
                  <a:srgbClr val="1B2733"/>
                </a:solidFill>
                <a:latin typeface="Helvetica Light" charset="0"/>
                <a:ea typeface="Helvetica Light" charset="0"/>
                <a:cs typeface="Helvetica Light" charset="0"/>
              </a:rPr>
              <a:t>streams or of streams identified in the </a:t>
            </a:r>
            <a:r>
              <a:rPr lang="en-US" sz="1100" dirty="0" smtClean="0">
                <a:solidFill>
                  <a:srgbClr val="1B2733"/>
                </a:solidFill>
                <a:latin typeface="Helvetica Light" charset="0"/>
                <a:ea typeface="Helvetica Light" charset="0"/>
                <a:cs typeface="Helvetica Light" charset="0"/>
                <a:hlinkClick r:id="rId2"/>
              </a:rPr>
              <a:t>Burlington Wetlands Regulations</a:t>
            </a:r>
            <a:r>
              <a:rPr lang="en-US" sz="1100" dirty="0" smtClean="0">
                <a:solidFill>
                  <a:srgbClr val="1B2733"/>
                </a:solidFill>
                <a:latin typeface="Helvetica Light" charset="0"/>
                <a:ea typeface="Helvetica Light" charset="0"/>
                <a:cs typeface="Helvetica Light" charset="0"/>
              </a:rPr>
              <a:t>, </a:t>
            </a:r>
            <a:r>
              <a:rPr lang="en-US" sz="1100" dirty="0">
                <a:solidFill>
                  <a:srgbClr val="1B2733"/>
                </a:solidFill>
                <a:latin typeface="Helvetica Light" charset="0"/>
                <a:ea typeface="Helvetica Light" charset="0"/>
                <a:cs typeface="Helvetica Light" charset="0"/>
              </a:rPr>
              <a:t>review from the Natural Resources Commission may be required. Please contact </a:t>
            </a:r>
            <a:r>
              <a:rPr lang="en-US" sz="1100" dirty="0" smtClean="0">
                <a:solidFill>
                  <a:srgbClr val="1B2733"/>
                </a:solidFill>
                <a:latin typeface="Helvetica Light" charset="0"/>
                <a:ea typeface="Helvetica Light" charset="0"/>
                <a:cs typeface="Helvetica Light" charset="0"/>
              </a:rPr>
              <a:t>the </a:t>
            </a:r>
            <a:r>
              <a:rPr lang="en-US" sz="1100" dirty="0" smtClean="0">
                <a:solidFill>
                  <a:srgbClr val="1B2733"/>
                </a:solidFill>
                <a:latin typeface="Helvetica Light" charset="0"/>
                <a:ea typeface="Helvetica Light" charset="0"/>
                <a:cs typeface="Helvetica Light" charset="0"/>
                <a:hlinkClick r:id="rId3"/>
              </a:rPr>
              <a:t>Conservation Department </a:t>
            </a:r>
            <a:r>
              <a:rPr lang="en-US" sz="1100" dirty="0" smtClean="0">
                <a:solidFill>
                  <a:srgbClr val="1B2733"/>
                </a:solidFill>
                <a:latin typeface="Helvetica Light" charset="0"/>
                <a:ea typeface="Helvetica Light" charset="0"/>
                <a:cs typeface="Helvetica Light" charset="0"/>
              </a:rPr>
              <a:t>before </a:t>
            </a:r>
            <a:r>
              <a:rPr lang="en-US" sz="1100" dirty="0">
                <a:solidFill>
                  <a:srgbClr val="1B2733"/>
                </a:solidFill>
                <a:latin typeface="Helvetica Light" charset="0"/>
                <a:ea typeface="Helvetica Light" charset="0"/>
                <a:cs typeface="Helvetica Light" charset="0"/>
              </a:rPr>
              <a:t>you begin!</a:t>
            </a:r>
            <a:endParaRPr lang="en-US" sz="1100" dirty="0">
              <a:latin typeface="Helvetica Light" charset="0"/>
              <a:ea typeface="Helvetica Light" charset="0"/>
              <a:cs typeface="Helvetica Light" charset="0"/>
            </a:endParaRPr>
          </a:p>
        </p:txBody>
      </p:sp>
      <p:sp>
        <p:nvSpPr>
          <p:cNvPr id="2" name="Rectangle 1">
            <a:extLst>
              <a:ext uri="{FF2B5EF4-FFF2-40B4-BE49-F238E27FC236}">
                <a16:creationId xmlns:a16="http://schemas.microsoft.com/office/drawing/2014/main" id="{5F03AE68-DF7C-4279-995D-4645E1DD598C}"/>
              </a:ext>
            </a:extLst>
          </p:cNvPr>
          <p:cNvSpPr/>
          <p:nvPr/>
        </p:nvSpPr>
        <p:spPr>
          <a:xfrm>
            <a:off x="401620" y="1294575"/>
            <a:ext cx="6858000" cy="600164"/>
          </a:xfrm>
          <a:prstGeom prst="rect">
            <a:avLst/>
          </a:prstGeom>
        </p:spPr>
        <p:txBody>
          <a:bodyPr wrap="square">
            <a:spAutoFit/>
          </a:bodyPr>
          <a:lstStyle/>
          <a:p>
            <a:r>
              <a:rPr lang="en-US" sz="1100" dirty="0">
                <a:latin typeface="Helvetica Light" charset="0"/>
                <a:ea typeface="Helvetica Light" charset="0"/>
                <a:cs typeface="Helvetica Light" charset="0"/>
              </a:rPr>
              <a:t>It's crucial for the Town and the State to protect the natural environment. Each community has their own restrictions, buffer zones, and protected habitats. For more information about local environmental bylaws and sustainable landscaping, visit the </a:t>
            </a:r>
            <a:r>
              <a:rPr lang="en-US" sz="1100" dirty="0">
                <a:latin typeface="Helvetica Light" charset="0"/>
                <a:ea typeface="Helvetica Light" charset="0"/>
                <a:cs typeface="Helvetica Light" charset="0"/>
                <a:hlinkClick r:id="rId4"/>
              </a:rPr>
              <a:t>Garden Continuum</a:t>
            </a:r>
            <a:r>
              <a:rPr lang="en-US" sz="1100" dirty="0">
                <a:latin typeface="Helvetica Light" charset="0"/>
                <a:ea typeface="Helvetica Light" charset="0"/>
                <a:cs typeface="Helvetica Light" charset="0"/>
              </a:rPr>
              <a:t>.</a:t>
            </a:r>
          </a:p>
        </p:txBody>
      </p:sp>
      <p:sp>
        <p:nvSpPr>
          <p:cNvPr id="3" name="Rectangle 2">
            <a:extLst>
              <a:ext uri="{FF2B5EF4-FFF2-40B4-BE49-F238E27FC236}">
                <a16:creationId xmlns:a16="http://schemas.microsoft.com/office/drawing/2014/main" id="{8F9296CB-1ABC-4DF1-8937-851E22F746B8}"/>
              </a:ext>
            </a:extLst>
          </p:cNvPr>
          <p:cNvSpPr/>
          <p:nvPr/>
        </p:nvSpPr>
        <p:spPr>
          <a:xfrm>
            <a:off x="551272" y="4834558"/>
            <a:ext cx="5884164" cy="261610"/>
          </a:xfrm>
          <a:prstGeom prst="rect">
            <a:avLst/>
          </a:prstGeom>
        </p:spPr>
        <p:txBody>
          <a:bodyPr wrap="square">
            <a:spAutoFit/>
          </a:bodyPr>
          <a:lstStyle/>
          <a:p>
            <a:r>
              <a:rPr lang="en-US" sz="1100" dirty="0">
                <a:latin typeface="Helvetica Light" charset="0"/>
                <a:ea typeface="Helvetica Light" charset="0"/>
                <a:cs typeface="Helvetica Light" charset="0"/>
              </a:rPr>
              <a:t>An example of wetland buffers shown on a site plan.</a:t>
            </a:r>
          </a:p>
        </p:txBody>
      </p:sp>
      <p:pic>
        <p:nvPicPr>
          <p:cNvPr id="1026" name="Picture 2" descr="Image result for dig safe&quot;">
            <a:extLst>
              <a:ext uri="{FF2B5EF4-FFF2-40B4-BE49-F238E27FC236}">
                <a16:creationId xmlns:a16="http://schemas.microsoft.com/office/drawing/2014/main" id="{E1B4D768-ECBD-44FE-83C5-8775E1923BFC}"/>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259717" y="2276354"/>
            <a:ext cx="860824" cy="860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56CAFB-D0B5-44BF-9313-37AC98A61D12}"/>
              </a:ext>
            </a:extLst>
          </p:cNvPr>
          <p:cNvSpPr txBox="1"/>
          <p:nvPr/>
        </p:nvSpPr>
        <p:spPr>
          <a:xfrm>
            <a:off x="5708712" y="5581725"/>
            <a:ext cx="1755651" cy="2970044"/>
          </a:xfrm>
          <a:prstGeom prst="rect">
            <a:avLst/>
          </a:prstGeom>
          <a:noFill/>
        </p:spPr>
        <p:txBody>
          <a:bodyPr wrap="square" rtlCol="0">
            <a:spAutoFit/>
          </a:bodyPr>
          <a:lstStyle/>
          <a:p>
            <a:r>
              <a:rPr lang="en-US" sz="1100" b="1" dirty="0">
                <a:solidFill>
                  <a:srgbClr val="66242C"/>
                </a:solidFill>
                <a:latin typeface="Helvetica Light" charset="0"/>
                <a:ea typeface="Helvetica Light" charset="0"/>
                <a:cs typeface="Helvetica Light" charset="0"/>
              </a:rPr>
              <a:t>CHECK TO SEE IF YOUR PROPERTY OVERLAPS WITH ANY OF THESE ZONES:</a:t>
            </a:r>
          </a:p>
          <a:p>
            <a:endParaRPr lang="en-US" sz="11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100" dirty="0">
                <a:latin typeface="Helvetica Light" charset="0"/>
                <a:ea typeface="Helvetica Light" charset="0"/>
                <a:cs typeface="Helvetica Light" charset="0"/>
              </a:rPr>
              <a:t>Wetland buffer</a:t>
            </a:r>
          </a:p>
          <a:p>
            <a:pPr marL="285750" indent="-285750">
              <a:buFont typeface="Arial" panose="020B0604020202020204" pitchFamily="34" charset="0"/>
              <a:buChar char="•"/>
            </a:pPr>
            <a:r>
              <a:rPr lang="en-US" sz="1100" dirty="0">
                <a:latin typeface="Helvetica Light" charset="0"/>
                <a:ea typeface="Helvetica Light" charset="0"/>
                <a:cs typeface="Helvetica Light" charset="0"/>
              </a:rPr>
              <a:t>Riverfront buffer</a:t>
            </a:r>
          </a:p>
          <a:p>
            <a:pPr marL="285750" indent="-285750">
              <a:buFont typeface="Arial" panose="020B0604020202020204" pitchFamily="34" charset="0"/>
              <a:buChar char="•"/>
            </a:pPr>
            <a:r>
              <a:rPr lang="en-US" sz="1100" dirty="0">
                <a:latin typeface="Helvetica Light" charset="0"/>
                <a:ea typeface="Helvetica Light" charset="0"/>
                <a:cs typeface="Helvetica Light" charset="0"/>
              </a:rPr>
              <a:t>Vernal pool buffer</a:t>
            </a:r>
          </a:p>
          <a:p>
            <a:pPr marL="285750" indent="-285750">
              <a:buFont typeface="Arial" panose="020B0604020202020204" pitchFamily="34" charset="0"/>
              <a:buChar char="•"/>
            </a:pPr>
            <a:r>
              <a:rPr lang="en-US" sz="1100" dirty="0">
                <a:latin typeface="Helvetica Light" charset="0"/>
                <a:ea typeface="Helvetica Light" charset="0"/>
                <a:cs typeface="Helvetica Light" charset="0"/>
              </a:rPr>
              <a:t>Perennial stream buffer</a:t>
            </a:r>
          </a:p>
          <a:p>
            <a:pPr marL="285750" indent="-285750">
              <a:buFont typeface="Arial" panose="020B0604020202020204" pitchFamily="34" charset="0"/>
              <a:buChar char="•"/>
            </a:pPr>
            <a:r>
              <a:rPr lang="en-US" sz="1100" dirty="0">
                <a:latin typeface="Helvetica Light" charset="0"/>
                <a:ea typeface="Helvetica Light" charset="0"/>
                <a:cs typeface="Helvetica Light" charset="0"/>
              </a:rPr>
              <a:t>No build zones</a:t>
            </a:r>
          </a:p>
          <a:p>
            <a:pPr marL="285750" indent="-285750">
              <a:buFont typeface="Arial" panose="020B0604020202020204" pitchFamily="34" charset="0"/>
              <a:buChar char="•"/>
            </a:pPr>
            <a:r>
              <a:rPr lang="en-US" sz="1100" dirty="0">
                <a:latin typeface="Helvetica Light" charset="0"/>
                <a:ea typeface="Helvetica Light" charset="0"/>
                <a:cs typeface="Helvetica Light" charset="0"/>
                <a:hlinkClick r:id="rId6"/>
              </a:rPr>
              <a:t>FEMA flood zones</a:t>
            </a:r>
            <a:endParaRPr lang="en-US" sz="1100" dirty="0">
              <a:latin typeface="Helvetica Light" charset="0"/>
              <a:ea typeface="Helvetica Light" charset="0"/>
              <a:cs typeface="Helvetica Light" charset="0"/>
            </a:endParaRPr>
          </a:p>
          <a:p>
            <a:endParaRPr lang="en-US" sz="1100" dirty="0">
              <a:latin typeface="Helvetica Light" charset="0"/>
              <a:ea typeface="Helvetica Light" charset="0"/>
              <a:cs typeface="Helvetica Light" charset="0"/>
            </a:endParaRPr>
          </a:p>
          <a:p>
            <a:r>
              <a:rPr lang="en-US" sz="1100" dirty="0">
                <a:latin typeface="Helvetica Light" charset="0"/>
                <a:ea typeface="Helvetica Light" charset="0"/>
                <a:cs typeface="Helvetica Light" charset="0"/>
              </a:rPr>
              <a:t>If so, contact the </a:t>
            </a:r>
            <a:r>
              <a:rPr lang="en-US" sz="1100" dirty="0" smtClean="0">
                <a:latin typeface="Helvetica Light" charset="0"/>
                <a:ea typeface="Helvetica Light" charset="0"/>
                <a:cs typeface="Helvetica Light" charset="0"/>
              </a:rPr>
              <a:t>Burlington Conservation Department for </a:t>
            </a:r>
            <a:r>
              <a:rPr lang="en-US" sz="1100" dirty="0">
                <a:latin typeface="Helvetica Light" charset="0"/>
                <a:ea typeface="Helvetica Light" charset="0"/>
                <a:cs typeface="Helvetica Light" charset="0"/>
              </a:rPr>
              <a:t>guidance on permit requirements.</a:t>
            </a:r>
          </a:p>
        </p:txBody>
      </p:sp>
      <p:sp>
        <p:nvSpPr>
          <p:cNvPr id="9" name="Rectangle 8"/>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1</a:t>
            </a:r>
          </a:p>
        </p:txBody>
      </p:sp>
      <p:sp>
        <p:nvSpPr>
          <p:cNvPr id="10" name="TextBox 9">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Understand Local Bylaws and Regulations</a:t>
            </a:r>
          </a:p>
        </p:txBody>
      </p:sp>
      <p:grpSp>
        <p:nvGrpSpPr>
          <p:cNvPr id="11" name="Group 10"/>
          <p:cNvGrpSpPr/>
          <p:nvPr/>
        </p:nvGrpSpPr>
        <p:grpSpPr>
          <a:xfrm>
            <a:off x="0" y="0"/>
            <a:ext cx="7772400" cy="496666"/>
            <a:chOff x="0" y="0"/>
            <a:chExt cx="7772400" cy="496666"/>
          </a:xfrm>
        </p:grpSpPr>
        <p:sp>
          <p:nvSpPr>
            <p:cNvPr id="12" name="Rectangle 11"/>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802AA0E-A68A-48DB-971D-40E94FAC7437}"/>
                </a:ext>
              </a:extLst>
            </p:cNvPr>
            <p:cNvSpPr txBox="1"/>
            <p:nvPr/>
          </p:nvSpPr>
          <p:spPr>
            <a:xfrm>
              <a:off x="243591" y="87541"/>
              <a:ext cx="5147116"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4" name="TextBox 3"/>
          <p:cNvSpPr txBox="1"/>
          <p:nvPr/>
        </p:nvSpPr>
        <p:spPr>
          <a:xfrm>
            <a:off x="532434" y="2278877"/>
            <a:ext cx="2358752" cy="2123658"/>
          </a:xfrm>
          <a:prstGeom prst="rect">
            <a:avLst/>
          </a:prstGeom>
          <a:noFill/>
        </p:spPr>
        <p:txBody>
          <a:bodyPr wrap="square" rtlCol="0">
            <a:spAutoFit/>
          </a:bodyPr>
          <a:lstStyle/>
          <a:p>
            <a:r>
              <a:rPr lang="en-US" sz="1100" b="1" dirty="0">
                <a:solidFill>
                  <a:srgbClr val="66242C"/>
                </a:solidFill>
                <a:latin typeface="Helvetica Light" charset="0"/>
                <a:ea typeface="Helvetica Light" charset="0"/>
                <a:cs typeface="Helvetica Light" charset="0"/>
              </a:rPr>
              <a:t>REVIEW STATE AND LOCAL BYLAWS AND REGULATIONS</a:t>
            </a:r>
          </a:p>
          <a:p>
            <a:r>
              <a:rPr lang="en-US" sz="1100" dirty="0">
                <a:latin typeface="Helvetica Light" charset="0"/>
                <a:ea typeface="Helvetica Light" charset="0"/>
                <a:cs typeface="Helvetica Light" charset="0"/>
              </a:rPr>
              <a:t>Check out the </a:t>
            </a:r>
            <a:r>
              <a:rPr lang="en-US" sz="1100" dirty="0">
                <a:latin typeface="Helvetica Light" charset="0"/>
                <a:ea typeface="Helvetica Light" charset="0"/>
                <a:cs typeface="Helvetica Light" charset="0"/>
                <a:hlinkClick r:id="rId7"/>
              </a:rPr>
              <a:t>Town’s Bylaws </a:t>
            </a:r>
            <a:r>
              <a:rPr lang="en-US" sz="1100" dirty="0">
                <a:latin typeface="Helvetica Light" charset="0"/>
                <a:ea typeface="Helvetica Light" charset="0"/>
                <a:cs typeface="Helvetica Light" charset="0"/>
              </a:rPr>
              <a:t>to determine whether your plans are permitted and identify restrictions. Specific bylaws to review include:</a:t>
            </a:r>
          </a:p>
          <a:p>
            <a:r>
              <a:rPr lang="en-US" sz="1100" dirty="0">
                <a:latin typeface="Helvetica Light" charset="0"/>
                <a:ea typeface="Helvetica Light" charset="0"/>
                <a:cs typeface="Helvetica Light" charset="0"/>
                <a:hlinkClick r:id="rId8"/>
              </a:rPr>
              <a:t>MA Wetlands Protection Act</a:t>
            </a:r>
            <a:endParaRPr lang="en-US" sz="1100" dirty="0">
              <a:latin typeface="Helvetica Light" charset="0"/>
              <a:ea typeface="Helvetica Light" charset="0"/>
              <a:cs typeface="Helvetica Light" charset="0"/>
            </a:endParaRPr>
          </a:p>
          <a:p>
            <a:r>
              <a:rPr lang="en-US" sz="1100" dirty="0" smtClean="0">
                <a:latin typeface="Helvetica Light" charset="0"/>
                <a:ea typeface="Helvetica Light" charset="0"/>
                <a:cs typeface="Helvetica Light" charset="0"/>
                <a:hlinkClick r:id="rId9"/>
              </a:rPr>
              <a:t>Burlington Wetlands Bylaw</a:t>
            </a:r>
            <a:endParaRPr lang="en-US" sz="1100" dirty="0">
              <a:latin typeface="Helvetica Light" charset="0"/>
              <a:ea typeface="Helvetica Light" charset="0"/>
              <a:cs typeface="Helvetica Light" charset="0"/>
            </a:endParaRPr>
          </a:p>
          <a:p>
            <a:r>
              <a:rPr lang="en-US" sz="1100" dirty="0" smtClean="0">
                <a:latin typeface="Helvetica Light" charset="0"/>
                <a:ea typeface="Helvetica Light" charset="0"/>
                <a:cs typeface="Helvetica Light" charset="0"/>
                <a:hlinkClick r:id="rId2"/>
              </a:rPr>
              <a:t>Burlington Wetlands Regulations</a:t>
            </a:r>
            <a:endParaRPr lang="en-US" sz="1100" dirty="0" smtClean="0">
              <a:latin typeface="Helvetica Light" charset="0"/>
              <a:ea typeface="Helvetica Light" charset="0"/>
              <a:cs typeface="Helvetica Light" charset="0"/>
            </a:endParaRPr>
          </a:p>
          <a:p>
            <a:r>
              <a:rPr lang="en-US" sz="1100" dirty="0" smtClean="0">
                <a:latin typeface="Helvetica Light" charset="0"/>
                <a:ea typeface="Helvetica Light" charset="0"/>
                <a:cs typeface="Helvetica Light" charset="0"/>
                <a:hlinkClick r:id="rId10"/>
              </a:rPr>
              <a:t>Burlington Conservation Commission Policies</a:t>
            </a:r>
            <a:endParaRPr lang="en-US" sz="1100" dirty="0">
              <a:latin typeface="Helvetica Light" charset="0"/>
              <a:ea typeface="Helvetica Light" charset="0"/>
              <a:cs typeface="Helvetica Light" charset="0"/>
            </a:endParaRPr>
          </a:p>
          <a:p>
            <a:r>
              <a:rPr lang="en-US" sz="1100" dirty="0" smtClean="0">
                <a:latin typeface="Helvetica Light" charset="0"/>
                <a:ea typeface="Helvetica Light" charset="0"/>
                <a:cs typeface="Helvetica Light" charset="0"/>
                <a:hlinkClick r:id="rId11"/>
              </a:rPr>
              <a:t>Burlington </a:t>
            </a:r>
            <a:r>
              <a:rPr lang="en-US" sz="1100" dirty="0" err="1" smtClean="0">
                <a:latin typeface="Helvetica Light" charset="0"/>
                <a:ea typeface="Helvetica Light" charset="0"/>
                <a:cs typeface="Helvetica Light" charset="0"/>
                <a:hlinkClick r:id="rId11"/>
              </a:rPr>
              <a:t>Stormwater</a:t>
            </a:r>
            <a:r>
              <a:rPr lang="en-US" sz="1100" dirty="0" smtClean="0">
                <a:latin typeface="Helvetica Light" charset="0"/>
                <a:ea typeface="Helvetica Light" charset="0"/>
                <a:cs typeface="Helvetica Light" charset="0"/>
                <a:hlinkClick r:id="rId11"/>
              </a:rPr>
              <a:t> Bylaw</a:t>
            </a:r>
            <a:endParaRPr lang="en-US" sz="1100" dirty="0">
              <a:latin typeface="Helvetica Light" charset="0"/>
              <a:ea typeface="Helvetica Light" charset="0"/>
              <a:cs typeface="Helvetica Light" charset="0"/>
            </a:endParaRPr>
          </a:p>
        </p:txBody>
      </p:sp>
      <p:sp>
        <p:nvSpPr>
          <p:cNvPr id="15" name="Slide Number Placeholder 14"/>
          <p:cNvSpPr>
            <a:spLocks noGrp="1"/>
          </p:cNvSpPr>
          <p:nvPr>
            <p:ph type="sldNum" sz="quarter" idx="12"/>
          </p:nvPr>
        </p:nvSpPr>
        <p:spPr/>
        <p:txBody>
          <a:bodyPr/>
          <a:lstStyle/>
          <a:p>
            <a:fld id="{840F7C0E-6904-4B49-BF13-5996A5126569}" type="slidenum">
              <a:rPr lang="en-US" smtClean="0"/>
              <a:t>16</a:t>
            </a:fld>
            <a:endParaRPr lang="en-US" dirty="0"/>
          </a:p>
        </p:txBody>
      </p:sp>
      <p:pic>
        <p:nvPicPr>
          <p:cNvPr id="8" name="Picture 7"/>
          <p:cNvPicPr>
            <a:picLocks noChangeAspect="1"/>
          </p:cNvPicPr>
          <p:nvPr/>
        </p:nvPicPr>
        <p:blipFill>
          <a:blip r:embed="rId12"/>
          <a:stretch>
            <a:fillRect/>
          </a:stretch>
        </p:blipFill>
        <p:spPr>
          <a:xfrm>
            <a:off x="277314" y="5443494"/>
            <a:ext cx="5431398" cy="3240160"/>
          </a:xfrm>
          <a:prstGeom prst="rect">
            <a:avLst/>
          </a:prstGeom>
        </p:spPr>
      </p:pic>
    </p:spTree>
    <p:extLst>
      <p:ext uri="{BB962C8B-B14F-4D97-AF65-F5344CB8AC3E}">
        <p14:creationId xmlns:p14="http://schemas.microsoft.com/office/powerpoint/2010/main" val="376460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745" y="8977468"/>
            <a:ext cx="4894585" cy="966698"/>
          </a:xfrm>
          <a:prstGeom prst="rect">
            <a:avLst/>
          </a:prstGeom>
          <a:solidFill>
            <a:srgbClr val="97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F408EEE-EEC7-4E00-8E32-ADE444E39855}"/>
              </a:ext>
            </a:extLst>
          </p:cNvPr>
          <p:cNvSpPr/>
          <p:nvPr/>
        </p:nvSpPr>
        <p:spPr>
          <a:xfrm>
            <a:off x="457200" y="1709144"/>
            <a:ext cx="6858000" cy="1261884"/>
          </a:xfrm>
          <a:prstGeom prst="rect">
            <a:avLst/>
          </a:prstGeom>
        </p:spPr>
        <p:txBody>
          <a:bodyPr wrap="square">
            <a:spAutoFit/>
          </a:bodyPr>
          <a:lstStyle/>
          <a:p>
            <a:pPr algn="just"/>
            <a:r>
              <a:rPr lang="en-US" sz="1400" b="1" dirty="0" smtClean="0">
                <a:solidFill>
                  <a:srgbClr val="66242C"/>
                </a:solidFill>
                <a:latin typeface="Helvetica Light" charset="0"/>
                <a:ea typeface="Helvetica Light" charset="0"/>
                <a:cs typeface="Helvetica Light" charset="0"/>
              </a:rPr>
              <a:t>WETLAND &amp; STORMWATER BYLAWS</a:t>
            </a:r>
            <a:endParaRPr lang="en-US" sz="1400" b="1" dirty="0">
              <a:solidFill>
                <a:srgbClr val="66242C"/>
              </a:solidFill>
              <a:latin typeface="Helvetica Light" charset="0"/>
              <a:ea typeface="Helvetica Light" charset="0"/>
              <a:cs typeface="Helvetica Light" charset="0"/>
            </a:endParaRPr>
          </a:p>
          <a:p>
            <a:pPr algn="just"/>
            <a:endParaRPr lang="en-US" sz="1400" b="1" dirty="0" smtClean="0">
              <a:solidFill>
                <a:srgbClr val="66242C"/>
              </a:solidFill>
              <a:latin typeface="Helvetica Light" charset="0"/>
              <a:ea typeface="Helvetica Light" charset="0"/>
              <a:cs typeface="Helvetica Light" charset="0"/>
            </a:endParaRPr>
          </a:p>
          <a:p>
            <a:pPr algn="just"/>
            <a:r>
              <a:rPr lang="en-US" sz="1200" dirty="0" smtClean="0">
                <a:latin typeface="Helvetica Light" charset="0"/>
                <a:ea typeface="Helvetica Light" charset="0"/>
                <a:cs typeface="Helvetica Light" charset="0"/>
              </a:rPr>
              <a:t>If your plans involve construction or substantial changes to grading, check to see if you are close to resource areas protected by the Burlington Conservation Department/Commission or hit the threshold for a </a:t>
            </a:r>
            <a:r>
              <a:rPr lang="en-US" sz="1200" dirty="0" err="1" smtClean="0">
                <a:latin typeface="Helvetica Light" charset="0"/>
                <a:ea typeface="Helvetica Light" charset="0"/>
                <a:cs typeface="Helvetica Light" charset="0"/>
              </a:rPr>
              <a:t>Stormwater</a:t>
            </a:r>
            <a:r>
              <a:rPr lang="en-US" sz="1200" dirty="0" smtClean="0">
                <a:latin typeface="Helvetica Light" charset="0"/>
                <a:ea typeface="Helvetica Light" charset="0"/>
                <a:cs typeface="Helvetica Light" charset="0"/>
              </a:rPr>
              <a:t> Permit. See Phase 3 of this handbook </a:t>
            </a:r>
            <a:r>
              <a:rPr lang="en-US" sz="1200" dirty="0">
                <a:latin typeface="Helvetica Light" charset="0"/>
                <a:ea typeface="Helvetica Light" charset="0"/>
                <a:cs typeface="Helvetica Light" charset="0"/>
              </a:rPr>
              <a:t>for additional information on </a:t>
            </a:r>
            <a:r>
              <a:rPr lang="en-US" sz="1200" dirty="0" smtClean="0">
                <a:latin typeface="Helvetica Light" charset="0"/>
                <a:ea typeface="Helvetica Light" charset="0"/>
                <a:cs typeface="Helvetica Light" charset="0"/>
              </a:rPr>
              <a:t>Burlington’s </a:t>
            </a:r>
            <a:r>
              <a:rPr lang="en-US" sz="1200" dirty="0">
                <a:latin typeface="Helvetica Light" charset="0"/>
                <a:ea typeface="Helvetica Light" charset="0"/>
                <a:cs typeface="Helvetica Light" charset="0"/>
              </a:rPr>
              <a:t>water supply and water-saving tips.</a:t>
            </a:r>
          </a:p>
        </p:txBody>
      </p:sp>
      <p:pic>
        <p:nvPicPr>
          <p:cNvPr id="3" name="Picture 2" descr="A large tree in a forest&#10;&#10;Description automatically generated">
            <a:extLst>
              <a:ext uri="{FF2B5EF4-FFF2-40B4-BE49-F238E27FC236}">
                <a16:creationId xmlns:a16="http://schemas.microsoft.com/office/drawing/2014/main" id="{ADC3D11D-A0C7-4DBB-9F12-C1BE4A1898D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42926" y="6270475"/>
            <a:ext cx="3350260" cy="2512696"/>
          </a:xfrm>
          <a:prstGeom prst="rect">
            <a:avLst/>
          </a:prstGeom>
        </p:spPr>
      </p:pic>
      <p:sp>
        <p:nvSpPr>
          <p:cNvPr id="8" name="Rectangle 7"/>
          <p:cNvSpPr/>
          <p:nvPr/>
        </p:nvSpPr>
        <p:spPr>
          <a:xfrm>
            <a:off x="-9746" y="426095"/>
            <a:ext cx="7782146" cy="1108791"/>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1</a:t>
            </a:r>
          </a:p>
        </p:txBody>
      </p:sp>
      <p:sp>
        <p:nvSpPr>
          <p:cNvPr id="11" name="TextBox 10">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Understand Local Bylaws and Regulations</a:t>
            </a:r>
          </a:p>
        </p:txBody>
      </p:sp>
      <p:grpSp>
        <p:nvGrpSpPr>
          <p:cNvPr id="12" name="Group 11"/>
          <p:cNvGrpSpPr/>
          <p:nvPr/>
        </p:nvGrpSpPr>
        <p:grpSpPr>
          <a:xfrm>
            <a:off x="0" y="0"/>
            <a:ext cx="7772400" cy="496666"/>
            <a:chOff x="0" y="0"/>
            <a:chExt cx="7772400" cy="496666"/>
          </a:xfrm>
        </p:grpSpPr>
        <p:sp>
          <p:nvSpPr>
            <p:cNvPr id="13" name="Rectangle 12"/>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802AA0E-A68A-48DB-971D-40E94FAC7437}"/>
                </a:ext>
              </a:extLst>
            </p:cNvPr>
            <p:cNvSpPr txBox="1"/>
            <p:nvPr/>
          </p:nvSpPr>
          <p:spPr>
            <a:xfrm>
              <a:off x="243591" y="87540"/>
              <a:ext cx="5614949"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9" name="TextBox 8">
            <a:extLst>
              <a:ext uri="{FF2B5EF4-FFF2-40B4-BE49-F238E27FC236}">
                <a16:creationId xmlns:a16="http://schemas.microsoft.com/office/drawing/2014/main" id="{D287C600-7142-4D95-B4BD-9E9258B345D4}"/>
              </a:ext>
            </a:extLst>
          </p:cNvPr>
          <p:cNvSpPr txBox="1"/>
          <p:nvPr/>
        </p:nvSpPr>
        <p:spPr>
          <a:xfrm>
            <a:off x="860368" y="9050925"/>
            <a:ext cx="4148854" cy="830997"/>
          </a:xfrm>
          <a:prstGeom prst="rect">
            <a:avLst/>
          </a:prstGeom>
          <a:noFill/>
        </p:spPr>
        <p:txBody>
          <a:bodyPr wrap="square" rtlCol="0">
            <a:spAutoFit/>
          </a:bodyPr>
          <a:lstStyle/>
          <a:p>
            <a:r>
              <a:rPr lang="en-US" sz="1200" b="1" dirty="0">
                <a:latin typeface="Helvetica" charset="0"/>
                <a:ea typeface="Helvetica" charset="0"/>
                <a:cs typeface="Helvetica" charset="0"/>
              </a:rPr>
              <a:t>RESOURCES:</a:t>
            </a:r>
          </a:p>
          <a:p>
            <a:pPr marL="285750" indent="-285750">
              <a:buFont typeface="Arial" panose="020B0604020202020204" pitchFamily="34" charset="0"/>
              <a:buChar char="•"/>
            </a:pPr>
            <a:r>
              <a:rPr lang="en-US" sz="1200" dirty="0" smtClean="0">
                <a:latin typeface="Helvetica" charset="0"/>
                <a:ea typeface="Helvetica" charset="0"/>
                <a:cs typeface="Helvetica" charset="0"/>
              </a:rPr>
              <a:t>Get a list of wetland scientists from </a:t>
            </a:r>
            <a:r>
              <a:rPr lang="en-US" sz="1200" dirty="0" smtClean="0">
                <a:latin typeface="Helvetica" charset="0"/>
                <a:ea typeface="Helvetica" charset="0"/>
                <a:cs typeface="Helvetica" charset="0"/>
                <a:hlinkClick r:id="rId3"/>
              </a:rPr>
              <a:t>Conservation staff</a:t>
            </a:r>
            <a:r>
              <a:rPr lang="en-US" sz="1200" dirty="0" smtClean="0">
                <a:latin typeface="Helvetica" charset="0"/>
                <a:ea typeface="Helvetica" charset="0"/>
                <a:cs typeface="Helvetica" charset="0"/>
              </a:rPr>
              <a:t>.</a:t>
            </a:r>
          </a:p>
          <a:p>
            <a:pPr marL="285750" indent="-285750">
              <a:buFont typeface="Arial" panose="020B0604020202020204" pitchFamily="34" charset="0"/>
              <a:buChar char="•"/>
            </a:pPr>
            <a:r>
              <a:rPr lang="en-US" sz="1200" dirty="0" smtClean="0">
                <a:latin typeface="Helvetica" charset="0"/>
                <a:ea typeface="Helvetica" charset="0"/>
                <a:cs typeface="Helvetica" charset="0"/>
              </a:rPr>
              <a:t>Get tips and videos on the Burlington Sustainable Landscaping webpage </a:t>
            </a:r>
            <a:endParaRPr lang="en-US" sz="1200" dirty="0">
              <a:latin typeface="Helvetica" charset="0"/>
              <a:ea typeface="Helvetica" charset="0"/>
              <a:cs typeface="Helvetica" charset="0"/>
            </a:endParaRPr>
          </a:p>
        </p:txBody>
      </p:sp>
      <p:sp>
        <p:nvSpPr>
          <p:cNvPr id="7" name="Slide Number Placeholder 6"/>
          <p:cNvSpPr>
            <a:spLocks noGrp="1"/>
          </p:cNvSpPr>
          <p:nvPr>
            <p:ph type="sldNum" sz="quarter" idx="12"/>
          </p:nvPr>
        </p:nvSpPr>
        <p:spPr/>
        <p:txBody>
          <a:bodyPr/>
          <a:lstStyle/>
          <a:p>
            <a:fld id="{840F7C0E-6904-4B49-BF13-5996A5126569}" type="slidenum">
              <a:rPr lang="en-US" smtClean="0"/>
              <a:t>17</a:t>
            </a:fld>
            <a:endParaRPr lang="en-US" dirty="0"/>
          </a:p>
        </p:txBody>
      </p:sp>
      <p:sp>
        <p:nvSpPr>
          <p:cNvPr id="15" name="Oval 14"/>
          <p:cNvSpPr/>
          <p:nvPr/>
        </p:nvSpPr>
        <p:spPr>
          <a:xfrm>
            <a:off x="243591" y="9214619"/>
            <a:ext cx="492395" cy="492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7074E"/>
                </a:solidFill>
                <a:latin typeface="Helvetica Light" charset="0"/>
                <a:ea typeface="Helvetica Light" charset="0"/>
                <a:cs typeface="Helvetica Light" charset="0"/>
              </a:rPr>
              <a:t>R</a:t>
            </a:r>
          </a:p>
        </p:txBody>
      </p:sp>
      <p:sp>
        <p:nvSpPr>
          <p:cNvPr id="20" name="Rectangle 19">
            <a:extLst>
              <a:ext uri="{FF2B5EF4-FFF2-40B4-BE49-F238E27FC236}">
                <a16:creationId xmlns:a16="http://schemas.microsoft.com/office/drawing/2014/main" id="{111B79B1-CD54-48A0-9479-2F4B61E87497}"/>
              </a:ext>
            </a:extLst>
          </p:cNvPr>
          <p:cNvSpPr/>
          <p:nvPr/>
        </p:nvSpPr>
        <p:spPr>
          <a:xfrm>
            <a:off x="3189759" y="3636334"/>
            <a:ext cx="138223" cy="244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79262" y="6299427"/>
            <a:ext cx="3346704" cy="2510028"/>
          </a:xfrm>
          <a:prstGeom prst="rect">
            <a:avLst/>
          </a:prstGeom>
        </p:spPr>
      </p:pic>
      <p:sp>
        <p:nvSpPr>
          <p:cNvPr id="32" name="Rectangle 31">
            <a:extLst>
              <a:ext uri="{FF2B5EF4-FFF2-40B4-BE49-F238E27FC236}">
                <a16:creationId xmlns:a16="http://schemas.microsoft.com/office/drawing/2014/main" id="{DF408EEE-EEC7-4E00-8E32-ADE444E39855}"/>
              </a:ext>
            </a:extLst>
          </p:cNvPr>
          <p:cNvSpPr/>
          <p:nvPr/>
        </p:nvSpPr>
        <p:spPr>
          <a:xfrm>
            <a:off x="457200" y="3349062"/>
            <a:ext cx="6858000" cy="2277547"/>
          </a:xfrm>
          <a:prstGeom prst="rect">
            <a:avLst/>
          </a:prstGeom>
        </p:spPr>
        <p:txBody>
          <a:bodyPr wrap="square">
            <a:spAutoFit/>
          </a:bodyPr>
          <a:lstStyle/>
          <a:p>
            <a:pPr algn="just">
              <a:spcAft>
                <a:spcPts val="600"/>
              </a:spcAft>
            </a:pPr>
            <a:r>
              <a:rPr lang="it-IT" b="1" dirty="0" smtClean="0">
                <a:solidFill>
                  <a:srgbClr val="66242C"/>
                </a:solidFill>
              </a:rPr>
              <a:t>Wetlands Permit</a:t>
            </a:r>
            <a:endParaRPr lang="it-IT" b="1" dirty="0" smtClean="0"/>
          </a:p>
          <a:p>
            <a:pPr algn="just"/>
            <a:r>
              <a:rPr lang="it-IT" sz="1200" dirty="0" smtClean="0">
                <a:latin typeface="Helvetica Light"/>
              </a:rPr>
              <a:t>A </a:t>
            </a:r>
            <a:r>
              <a:rPr lang="en-US" sz="1200" dirty="0" smtClean="0">
                <a:latin typeface="Helvetica Light"/>
              </a:rPr>
              <a:t>wetlands </a:t>
            </a:r>
            <a:r>
              <a:rPr lang="en-US" sz="1200" dirty="0">
                <a:latin typeface="Helvetica Light"/>
              </a:rPr>
              <a:t>permit from Conservation is required for all work, other than routine maintenance, proposed to occur within floodplain, 100 feet of a wetland*, or 200 feet of a stream (as defined by the Wetlands Protection Act Massachusetts General Laws (MGL) Chapter 131, s40 or the Burlington Wetlands Bylaw Article </a:t>
            </a:r>
            <a:r>
              <a:rPr lang="en-US" sz="1200" dirty="0" smtClean="0">
                <a:latin typeface="Helvetica Light"/>
              </a:rPr>
              <a:t>XIV.)</a:t>
            </a:r>
          </a:p>
          <a:p>
            <a:pPr algn="just"/>
            <a:endParaRPr lang="it-IT" sz="1200" b="1" dirty="0" smtClean="0">
              <a:latin typeface="Helvetica Light"/>
            </a:endParaRPr>
          </a:p>
          <a:p>
            <a:pPr algn="just">
              <a:spcAft>
                <a:spcPts val="600"/>
              </a:spcAft>
            </a:pPr>
            <a:r>
              <a:rPr lang="it-IT" b="1" dirty="0" smtClean="0">
                <a:solidFill>
                  <a:srgbClr val="66242C"/>
                </a:solidFill>
              </a:rPr>
              <a:t>Stormwater Permit</a:t>
            </a:r>
            <a:endParaRPr lang="en-US" sz="1200" b="1" dirty="0" smtClean="0">
              <a:solidFill>
                <a:srgbClr val="66242C"/>
              </a:solidFill>
              <a:latin typeface="Helvetica" panose="020B0604020202020204" pitchFamily="34" charset="0"/>
              <a:ea typeface="Helvetica Light" charset="0"/>
              <a:cs typeface="Helvetica" panose="020B0604020202020204" pitchFamily="34" charset="0"/>
            </a:endParaRPr>
          </a:p>
          <a:p>
            <a:pPr algn="just"/>
            <a:r>
              <a:rPr lang="en-US" sz="1200" dirty="0" smtClean="0">
                <a:latin typeface="Helvetica" panose="020B0604020202020204" pitchFamily="34" charset="0"/>
                <a:cs typeface="Helvetica" panose="020B0604020202020204" pitchFamily="34" charset="0"/>
              </a:rPr>
              <a:t>A </a:t>
            </a:r>
            <a:r>
              <a:rPr lang="en-US" sz="1200" dirty="0" err="1" smtClean="0">
                <a:latin typeface="Helvetica" panose="020B0604020202020204" pitchFamily="34" charset="0"/>
                <a:cs typeface="Helvetica" panose="020B0604020202020204" pitchFamily="34" charset="0"/>
              </a:rPr>
              <a:t>stormwater</a:t>
            </a:r>
            <a:r>
              <a:rPr lang="en-US" sz="1200" dirty="0" smtClean="0">
                <a:latin typeface="Helvetica" panose="020B0604020202020204" pitchFamily="34" charset="0"/>
                <a:cs typeface="Helvetica" panose="020B0604020202020204" pitchFamily="34" charset="0"/>
              </a:rPr>
              <a:t> permit </a:t>
            </a:r>
            <a:r>
              <a:rPr lang="en-US" sz="1200" dirty="0">
                <a:latin typeface="Helvetica" panose="020B0604020202020204" pitchFamily="34" charset="0"/>
                <a:cs typeface="Helvetica" panose="020B0604020202020204" pitchFamily="34" charset="0"/>
              </a:rPr>
              <a:t>is required for any land disturbance equal to or greater than 5,000 square feet of land or adding additional  impervious surface </a:t>
            </a:r>
            <a:r>
              <a:rPr lang="en-US" sz="1200" dirty="0" smtClean="0">
                <a:latin typeface="Helvetica" panose="020B0604020202020204" pitchFamily="34" charset="0"/>
                <a:cs typeface="Helvetica" panose="020B0604020202020204" pitchFamily="34" charset="0"/>
              </a:rPr>
              <a:t>totaling</a:t>
            </a:r>
            <a:r>
              <a:rPr lang="en-US" sz="1200" dirty="0">
                <a:latin typeface="Helvetica" panose="020B0604020202020204" pitchFamily="34" charset="0"/>
                <a:cs typeface="Helvetica" panose="020B0604020202020204" pitchFamily="34" charset="0"/>
              </a:rPr>
              <a:t> 5% or more of the lot, regardless of whether the activity is proposed in or near wetlands or not.</a:t>
            </a:r>
            <a:endParaRPr lang="en-US" sz="1200" dirty="0">
              <a:latin typeface="Helvetica" panose="020B0604020202020204" pitchFamily="34" charset="0"/>
              <a:ea typeface="Helvetica Light" charset="0"/>
              <a:cs typeface="Helvetica" panose="020B0604020202020204" pitchFamily="34" charset="0"/>
            </a:endParaRPr>
          </a:p>
        </p:txBody>
      </p:sp>
    </p:spTree>
    <p:extLst>
      <p:ext uri="{BB962C8B-B14F-4D97-AF65-F5344CB8AC3E}">
        <p14:creationId xmlns:p14="http://schemas.microsoft.com/office/powerpoint/2010/main" val="3269847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746" y="459830"/>
            <a:ext cx="7782146" cy="2184268"/>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DC2FE30-00AD-4A1D-9246-5D4C3DB6E823}"/>
              </a:ext>
            </a:extLst>
          </p:cNvPr>
          <p:cNvSpPr/>
          <p:nvPr/>
        </p:nvSpPr>
        <p:spPr>
          <a:xfrm>
            <a:off x="457200" y="2896364"/>
            <a:ext cx="3364363" cy="3908762"/>
          </a:xfrm>
          <a:prstGeom prst="rect">
            <a:avLst/>
          </a:prstGeom>
        </p:spPr>
        <p:txBody>
          <a:bodyPr wrap="square">
            <a:spAutoFit/>
          </a:bodyPr>
          <a:lstStyle/>
          <a:p>
            <a:r>
              <a:rPr lang="en-US" sz="1400" b="1" dirty="0">
                <a:solidFill>
                  <a:srgbClr val="66242C"/>
                </a:solidFill>
                <a:latin typeface="Helvetica" charset="0"/>
                <a:ea typeface="Helvetica" charset="0"/>
                <a:cs typeface="Helvetica" charset="0"/>
              </a:rPr>
              <a:t>MANAGING INVASIVE SPECIES ORGANICALLY</a:t>
            </a:r>
          </a:p>
          <a:p>
            <a:endParaRPr lang="en-US" sz="1100" b="1" dirty="0">
              <a:latin typeface="Helvetica" charset="0"/>
              <a:ea typeface="Helvetica" charset="0"/>
              <a:cs typeface="Helvetica" charset="0"/>
            </a:endParaRPr>
          </a:p>
          <a:p>
            <a:r>
              <a:rPr lang="en-US" sz="1100" dirty="0">
                <a:latin typeface="Helvetica Light" charset="0"/>
                <a:ea typeface="Helvetica Light" charset="0"/>
                <a:cs typeface="Helvetica Light" charset="0"/>
              </a:rPr>
              <a:t>Herbicides should only be used as a last resort as they can run off during a storm, contaminating our waterways. Here are some alternative methods:</a:t>
            </a:r>
          </a:p>
          <a:p>
            <a:endParaRPr lang="en-US" sz="1100" dirty="0">
              <a:latin typeface="Helvetica Light" charset="0"/>
              <a:ea typeface="Helvetica Light" charset="0"/>
              <a:cs typeface="Helvetica Light" charset="0"/>
            </a:endParaRPr>
          </a:p>
          <a:p>
            <a:pPr marL="171450" indent="-171450">
              <a:buFont typeface="Arial" charset="0"/>
              <a:buChar char="•"/>
            </a:pPr>
            <a:r>
              <a:rPr lang="en-US" sz="1100" dirty="0">
                <a:latin typeface="Helvetica Light" charset="0"/>
                <a:ea typeface="Helvetica Light" charset="0"/>
                <a:cs typeface="Helvetica Light" charset="0"/>
              </a:rPr>
              <a:t>Full Root Removal – Fully removing the plant with all of its roots is critical to prevent the plant from sprouting again.</a:t>
            </a:r>
          </a:p>
          <a:p>
            <a:pPr marL="171450" indent="-171450">
              <a:buFont typeface="Arial" charset="0"/>
              <a:buChar char="•"/>
            </a:pPr>
            <a:r>
              <a:rPr lang="en-US" sz="1100" dirty="0">
                <a:latin typeface="Helvetica Light" charset="0"/>
                <a:ea typeface="Helvetica Light" charset="0"/>
                <a:cs typeface="Helvetica Light" charset="0"/>
              </a:rPr>
              <a:t>Consistent Cutting – Trimming, mowing, and weed-whacking puts a strain on plants and can deter them from growing back in full force. This needs to be done at least 8 to 10 times during the growing season to be effective at weakening invasive plants.</a:t>
            </a:r>
          </a:p>
          <a:p>
            <a:pPr marL="171450" indent="-171450">
              <a:buFont typeface="Arial" charset="0"/>
              <a:buChar char="•"/>
            </a:pPr>
            <a:r>
              <a:rPr lang="en-US" sz="1100" dirty="0">
                <a:latin typeface="Helvetica Light" charset="0"/>
                <a:ea typeface="Helvetica Light" charset="0"/>
                <a:cs typeface="Helvetica Light" charset="0"/>
                <a:hlinkClick r:id="rId2"/>
              </a:rPr>
              <a:t>Solarization</a:t>
            </a:r>
            <a:r>
              <a:rPr lang="en-US" sz="1100" dirty="0">
                <a:latin typeface="Helvetica Light" charset="0"/>
                <a:ea typeface="Helvetica Light" charset="0"/>
                <a:cs typeface="Helvetica Light" charset="0"/>
              </a:rPr>
              <a:t> – Let the sun do the work to overheat the ground and prevent noxious weeds from germinating</a:t>
            </a:r>
          </a:p>
          <a:p>
            <a:pPr marL="171450" indent="-171450">
              <a:buFont typeface="Arial" charset="0"/>
              <a:buChar char="•"/>
            </a:pPr>
            <a:r>
              <a:rPr lang="en-US" sz="1100" dirty="0">
                <a:latin typeface="Helvetica Light" charset="0"/>
                <a:ea typeface="Helvetica Light" charset="0"/>
                <a:cs typeface="Helvetica Light" charset="0"/>
              </a:rPr>
              <a:t>Seed Bank Control – carefully removing all parts of the invasive plant, including seeds, stops the spreading of the plant.</a:t>
            </a:r>
          </a:p>
        </p:txBody>
      </p:sp>
      <p:pic>
        <p:nvPicPr>
          <p:cNvPr id="3" name="Picture 2">
            <a:extLst>
              <a:ext uri="{FF2B5EF4-FFF2-40B4-BE49-F238E27FC236}">
                <a16:creationId xmlns:a16="http://schemas.microsoft.com/office/drawing/2014/main" id="{0F38D274-0C5B-4AF5-9554-FB051347742C}"/>
              </a:ext>
            </a:extLst>
          </p:cNvPr>
          <p:cNvPicPr>
            <a:picLocks noChangeAspect="1"/>
          </p:cNvPicPr>
          <p:nvPr/>
        </p:nvPicPr>
        <p:blipFill>
          <a:blip r:embed="rId3"/>
          <a:stretch>
            <a:fillRect/>
          </a:stretch>
        </p:blipFill>
        <p:spPr>
          <a:xfrm>
            <a:off x="4321321" y="2896364"/>
            <a:ext cx="2989575" cy="1995200"/>
          </a:xfrm>
          <a:prstGeom prst="rect">
            <a:avLst/>
          </a:prstGeom>
        </p:spPr>
      </p:pic>
      <p:pic>
        <p:nvPicPr>
          <p:cNvPr id="5" name="Picture 4">
            <a:extLst>
              <a:ext uri="{FF2B5EF4-FFF2-40B4-BE49-F238E27FC236}">
                <a16:creationId xmlns:a16="http://schemas.microsoft.com/office/drawing/2014/main" id="{12AE3D3E-D842-417D-A070-515BC1C693ED}"/>
              </a:ext>
            </a:extLst>
          </p:cNvPr>
          <p:cNvPicPr>
            <a:picLocks noChangeAspect="1"/>
          </p:cNvPicPr>
          <p:nvPr/>
        </p:nvPicPr>
        <p:blipFill>
          <a:blip r:embed="rId4"/>
          <a:stretch>
            <a:fillRect/>
          </a:stretch>
        </p:blipFill>
        <p:spPr>
          <a:xfrm>
            <a:off x="4144010" y="2896365"/>
            <a:ext cx="1716464" cy="2002842"/>
          </a:xfrm>
          <a:prstGeom prst="rect">
            <a:avLst/>
          </a:prstGeom>
        </p:spPr>
      </p:pic>
      <p:sp>
        <p:nvSpPr>
          <p:cNvPr id="6" name="Rectangle 5">
            <a:extLst>
              <a:ext uri="{FF2B5EF4-FFF2-40B4-BE49-F238E27FC236}">
                <a16:creationId xmlns:a16="http://schemas.microsoft.com/office/drawing/2014/main" id="{DEFF17E3-30F3-4FDD-A172-C1F77F15D6B8}"/>
              </a:ext>
            </a:extLst>
          </p:cNvPr>
          <p:cNvSpPr/>
          <p:nvPr/>
        </p:nvSpPr>
        <p:spPr>
          <a:xfrm>
            <a:off x="4064078" y="6055027"/>
            <a:ext cx="3246818" cy="2215991"/>
          </a:xfrm>
          <a:prstGeom prst="rect">
            <a:avLst/>
          </a:prstGeom>
        </p:spPr>
        <p:txBody>
          <a:bodyPr wrap="square">
            <a:spAutoFit/>
          </a:bodyPr>
          <a:lstStyle/>
          <a:p>
            <a:r>
              <a:rPr lang="en-US" sz="1400" b="1" dirty="0">
                <a:solidFill>
                  <a:srgbClr val="66242C"/>
                </a:solidFill>
                <a:latin typeface="Helvetica" charset="0"/>
                <a:ea typeface="Helvetica" charset="0"/>
                <a:cs typeface="Helvetica" charset="0"/>
              </a:rPr>
              <a:t>MANAGING INVASIVE SPECIES WITH TARGETED HERBICIDE</a:t>
            </a:r>
          </a:p>
          <a:p>
            <a:endParaRPr lang="en-US" sz="1100" b="1" dirty="0">
              <a:latin typeface="Helvetica" charset="0"/>
              <a:ea typeface="Helvetica" charset="0"/>
              <a:cs typeface="Helvetica" charset="0"/>
            </a:endParaRPr>
          </a:p>
          <a:p>
            <a:r>
              <a:rPr lang="en-US" sz="1100" dirty="0">
                <a:latin typeface="Helvetica Light" charset="0"/>
                <a:ea typeface="Helvetica Light" charset="0"/>
                <a:cs typeface="Helvetica Light" charset="0"/>
              </a:rPr>
              <a:t>Some invasive species, such as Oriental Bittersweet and Knotweed, or large infestations of other invasives can be especially difficult to eliminate organically. If this is the case, limit the amount of herbicide needed by cutting the stems and dabbing what is left with herbicide. Avoid spraying plants to limit damage to surrounding plants and wildlife. If you need assistance, you can hire a licensed herbicide applicator.</a:t>
            </a:r>
          </a:p>
        </p:txBody>
      </p:sp>
      <p:pic>
        <p:nvPicPr>
          <p:cNvPr id="7" name="Picture 6">
            <a:extLst>
              <a:ext uri="{FF2B5EF4-FFF2-40B4-BE49-F238E27FC236}">
                <a16:creationId xmlns:a16="http://schemas.microsoft.com/office/drawing/2014/main" id="{51726006-7019-4079-8A82-28EC03E8F073}"/>
              </a:ext>
            </a:extLst>
          </p:cNvPr>
          <p:cNvPicPr>
            <a:picLocks noChangeAspect="1"/>
          </p:cNvPicPr>
          <p:nvPr/>
        </p:nvPicPr>
        <p:blipFill>
          <a:blip r:embed="rId5"/>
          <a:stretch>
            <a:fillRect/>
          </a:stretch>
        </p:blipFill>
        <p:spPr>
          <a:xfrm>
            <a:off x="598605" y="7102585"/>
            <a:ext cx="3222958" cy="2401068"/>
          </a:xfrm>
          <a:prstGeom prst="rect">
            <a:avLst/>
          </a:prstGeom>
        </p:spPr>
      </p:pic>
      <p:sp>
        <p:nvSpPr>
          <p:cNvPr id="8" name="TextBox 7">
            <a:extLst>
              <a:ext uri="{FF2B5EF4-FFF2-40B4-BE49-F238E27FC236}">
                <a16:creationId xmlns:a16="http://schemas.microsoft.com/office/drawing/2014/main" id="{3DDA6E5C-B278-4D9E-95FA-085B0A843C9E}"/>
              </a:ext>
            </a:extLst>
          </p:cNvPr>
          <p:cNvSpPr txBox="1"/>
          <p:nvPr/>
        </p:nvSpPr>
        <p:spPr>
          <a:xfrm>
            <a:off x="372533" y="1357984"/>
            <a:ext cx="6942667" cy="938719"/>
          </a:xfrm>
          <a:prstGeom prst="rect">
            <a:avLst/>
          </a:prstGeom>
          <a:noFill/>
        </p:spPr>
        <p:txBody>
          <a:bodyPr wrap="square" rtlCol="0">
            <a:spAutoFit/>
          </a:bodyPr>
          <a:lstStyle/>
          <a:p>
            <a:r>
              <a:rPr lang="en-US" sz="1100" dirty="0">
                <a:latin typeface="Helvetica Light" charset="0"/>
                <a:ea typeface="Helvetica Light" charset="0"/>
                <a:cs typeface="Helvetica Light" charset="0"/>
              </a:rPr>
              <a:t>Invasive species should be removed before you start planting any new plants. Plant natives as soon as invasives are removed to help prevent regrowth of invasive species. Invasives will need to be monitored and removed for a few seasons as there will still be seed and roots in the soil that can resprout. Even if it takes a full growing season to completely remove invasive species, it will ultimately save you time because ongoing invasive species management will be a very time-consuming task. Invasive species are covered in more detail in Phase 3.</a:t>
            </a:r>
          </a:p>
        </p:txBody>
      </p:sp>
      <p:sp>
        <p:nvSpPr>
          <p:cNvPr id="9" name="TextBox 8">
            <a:extLst>
              <a:ext uri="{FF2B5EF4-FFF2-40B4-BE49-F238E27FC236}">
                <a16:creationId xmlns:a16="http://schemas.microsoft.com/office/drawing/2014/main" id="{C7589071-5E42-4DAD-8387-6416DE65A4CC}"/>
              </a:ext>
            </a:extLst>
          </p:cNvPr>
          <p:cNvSpPr txBox="1"/>
          <p:nvPr/>
        </p:nvSpPr>
        <p:spPr>
          <a:xfrm>
            <a:off x="4064078" y="4992552"/>
            <a:ext cx="3246818" cy="769441"/>
          </a:xfrm>
          <a:prstGeom prst="rect">
            <a:avLst/>
          </a:prstGeom>
          <a:noFill/>
        </p:spPr>
        <p:txBody>
          <a:bodyPr wrap="square" rtlCol="0">
            <a:spAutoFit/>
          </a:bodyPr>
          <a:lstStyle/>
          <a:p>
            <a:r>
              <a:rPr lang="en-US" sz="1100" dirty="0">
                <a:latin typeface="Helvetica Light" charset="0"/>
                <a:ea typeface="Helvetica Light" charset="0"/>
                <a:cs typeface="Helvetica Light" charset="0"/>
              </a:rPr>
              <a:t>Resource: </a:t>
            </a:r>
            <a:r>
              <a:rPr lang="en-US" sz="1100" dirty="0">
                <a:latin typeface="Helvetica Light" charset="0"/>
                <a:ea typeface="Helvetica Light" charset="0"/>
                <a:cs typeface="Helvetica Light" charset="0"/>
                <a:hlinkClick r:id="rId6"/>
              </a:rPr>
              <a:t>Massachusetts Invasive Plant Advisory Group</a:t>
            </a:r>
            <a:r>
              <a:rPr lang="en-US" sz="1100" dirty="0">
                <a:latin typeface="Helvetica Light" charset="0"/>
                <a:ea typeface="Helvetica Light" charset="0"/>
                <a:cs typeface="Helvetica Light" charset="0"/>
              </a:rPr>
              <a:t> provides a list of the 35 invasive species in Massachusetts with additional links and resources</a:t>
            </a:r>
            <a:r>
              <a:rPr lang="en-US" sz="1100" dirty="0" smtClean="0">
                <a:latin typeface="Helvetica Light" charset="0"/>
                <a:ea typeface="Helvetica Light" charset="0"/>
                <a:cs typeface="Helvetica Light" charset="0"/>
              </a:rPr>
              <a:t>..</a:t>
            </a:r>
            <a:endParaRPr lang="en-US" sz="1100" dirty="0">
              <a:latin typeface="Helvetica Light" charset="0"/>
              <a:ea typeface="Helvetica Light" charset="0"/>
              <a:cs typeface="Helvetica Light" charset="0"/>
            </a:endParaRPr>
          </a:p>
        </p:txBody>
      </p:sp>
      <p:sp>
        <p:nvSpPr>
          <p:cNvPr id="11" name="TextBox 10">
            <a:extLst>
              <a:ext uri="{FF2B5EF4-FFF2-40B4-BE49-F238E27FC236}">
                <a16:creationId xmlns:a16="http://schemas.microsoft.com/office/drawing/2014/main" id="{4E925C8E-8198-4050-92BA-977B6F0D93C4}"/>
              </a:ext>
            </a:extLst>
          </p:cNvPr>
          <p:cNvSpPr txBox="1"/>
          <p:nvPr/>
        </p:nvSpPr>
        <p:spPr>
          <a:xfrm>
            <a:off x="4064078" y="8893528"/>
            <a:ext cx="3246818" cy="769441"/>
          </a:xfrm>
          <a:prstGeom prst="rect">
            <a:avLst/>
          </a:prstGeom>
          <a:noFill/>
        </p:spPr>
        <p:txBody>
          <a:bodyPr wrap="square" rtlCol="0">
            <a:spAutoFit/>
          </a:bodyPr>
          <a:lstStyle/>
          <a:p>
            <a:r>
              <a:rPr lang="en-US" sz="1100" dirty="0">
                <a:latin typeface="Helvetica Light" charset="0"/>
                <a:ea typeface="Helvetica Light" charset="0"/>
                <a:cs typeface="Helvetica Light" charset="0"/>
              </a:rPr>
              <a:t>If you are removing invasives within wetland resource areas or buffer zones, contact the </a:t>
            </a:r>
            <a:r>
              <a:rPr lang="en-US" sz="1100" dirty="0" smtClean="0">
                <a:latin typeface="Helvetica Light" charset="0"/>
                <a:ea typeface="Helvetica Light" charset="0"/>
                <a:cs typeface="Helvetica Light" charset="0"/>
                <a:hlinkClick r:id="rId7"/>
              </a:rPr>
              <a:t>Burlington Conservation Department </a:t>
            </a:r>
            <a:r>
              <a:rPr lang="en-US" sz="1100" dirty="0">
                <a:latin typeface="Helvetica Light" charset="0"/>
                <a:ea typeface="Helvetica Light" charset="0"/>
                <a:cs typeface="Helvetica Light" charset="0"/>
              </a:rPr>
              <a:t>before you begin. </a:t>
            </a:r>
          </a:p>
        </p:txBody>
      </p:sp>
      <p:sp>
        <p:nvSpPr>
          <p:cNvPr id="13" name="Rectangle 12"/>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2</a:t>
            </a:r>
          </a:p>
        </p:txBody>
      </p:sp>
      <p:sp>
        <p:nvSpPr>
          <p:cNvPr id="14" name="TextBox 13">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Deal with Invasive Species</a:t>
            </a:r>
          </a:p>
        </p:txBody>
      </p:sp>
      <p:grpSp>
        <p:nvGrpSpPr>
          <p:cNvPr id="15" name="Group 14"/>
          <p:cNvGrpSpPr/>
          <p:nvPr/>
        </p:nvGrpSpPr>
        <p:grpSpPr>
          <a:xfrm>
            <a:off x="0" y="0"/>
            <a:ext cx="7772400" cy="496666"/>
            <a:chOff x="0" y="0"/>
            <a:chExt cx="7772400" cy="496666"/>
          </a:xfrm>
        </p:grpSpPr>
        <p:sp>
          <p:nvSpPr>
            <p:cNvPr id="16" name="Rectangle 15"/>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802AA0E-A68A-48DB-971D-40E94FAC7437}"/>
                </a:ext>
              </a:extLst>
            </p:cNvPr>
            <p:cNvSpPr txBox="1"/>
            <p:nvPr/>
          </p:nvSpPr>
          <p:spPr>
            <a:xfrm>
              <a:off x="243591" y="87541"/>
              <a:ext cx="5083321" cy="337761"/>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cxnSp>
        <p:nvCxnSpPr>
          <p:cNvPr id="18" name="Straight Connector 17"/>
          <p:cNvCxnSpPr/>
          <p:nvPr/>
        </p:nvCxnSpPr>
        <p:spPr>
          <a:xfrm>
            <a:off x="4144010" y="8715943"/>
            <a:ext cx="3055316"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840F7C0E-6904-4B49-BF13-5996A5126569}" type="slidenum">
              <a:rPr lang="en-US" smtClean="0"/>
              <a:t>18</a:t>
            </a:fld>
            <a:endParaRPr lang="en-US" dirty="0"/>
          </a:p>
        </p:txBody>
      </p:sp>
    </p:spTree>
    <p:extLst>
      <p:ext uri="{BB962C8B-B14F-4D97-AF65-F5344CB8AC3E}">
        <p14:creationId xmlns:p14="http://schemas.microsoft.com/office/powerpoint/2010/main" val="111668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60466" y="1341855"/>
            <a:ext cx="4111934" cy="8716546"/>
            <a:chOff x="3387874" y="3721049"/>
            <a:chExt cx="2989575" cy="6337351"/>
          </a:xfrm>
        </p:grpSpPr>
        <p:pic>
          <p:nvPicPr>
            <p:cNvPr id="11" name="Picture 10">
              <a:extLst>
                <a:ext uri="{FF2B5EF4-FFF2-40B4-BE49-F238E27FC236}">
                  <a16:creationId xmlns:a16="http://schemas.microsoft.com/office/drawing/2014/main" id="{B25471CC-78D7-4ED2-9732-7C829735B07F}"/>
                </a:ext>
              </a:extLst>
            </p:cNvPr>
            <p:cNvPicPr>
              <a:picLocks noChangeAspect="1"/>
            </p:cNvPicPr>
            <p:nvPr/>
          </p:nvPicPr>
          <p:blipFill>
            <a:blip r:embed="rId2"/>
            <a:stretch>
              <a:fillRect/>
            </a:stretch>
          </p:blipFill>
          <p:spPr>
            <a:xfrm>
              <a:off x="3387874" y="5784825"/>
              <a:ext cx="2989575" cy="2099600"/>
            </a:xfrm>
            <a:prstGeom prst="rect">
              <a:avLst/>
            </a:prstGeom>
          </p:spPr>
        </p:pic>
        <p:pic>
          <p:nvPicPr>
            <p:cNvPr id="12" name="Picture 11">
              <a:extLst>
                <a:ext uri="{FF2B5EF4-FFF2-40B4-BE49-F238E27FC236}">
                  <a16:creationId xmlns:a16="http://schemas.microsoft.com/office/drawing/2014/main" id="{0A652F42-8D26-41FB-89D1-9481A56C216E}"/>
                </a:ext>
              </a:extLst>
            </p:cNvPr>
            <p:cNvPicPr>
              <a:picLocks noChangeAspect="1"/>
            </p:cNvPicPr>
            <p:nvPr/>
          </p:nvPicPr>
          <p:blipFill>
            <a:blip r:embed="rId3"/>
            <a:stretch>
              <a:fillRect/>
            </a:stretch>
          </p:blipFill>
          <p:spPr>
            <a:xfrm>
              <a:off x="3387874" y="3721049"/>
              <a:ext cx="2989575" cy="1995200"/>
            </a:xfrm>
            <a:prstGeom prst="rect">
              <a:avLst/>
            </a:prstGeom>
          </p:spPr>
        </p:pic>
        <p:pic>
          <p:nvPicPr>
            <p:cNvPr id="13" name="Picture 12">
              <a:extLst>
                <a:ext uri="{FF2B5EF4-FFF2-40B4-BE49-F238E27FC236}">
                  <a16:creationId xmlns:a16="http://schemas.microsoft.com/office/drawing/2014/main" id="{924D581E-8CC2-4873-9ECD-AB75B3CD6DA9}"/>
                </a:ext>
              </a:extLst>
            </p:cNvPr>
            <p:cNvPicPr>
              <a:picLocks noChangeAspect="1"/>
            </p:cNvPicPr>
            <p:nvPr/>
          </p:nvPicPr>
          <p:blipFill>
            <a:blip r:embed="rId4"/>
            <a:stretch>
              <a:fillRect/>
            </a:stretch>
          </p:blipFill>
          <p:spPr>
            <a:xfrm>
              <a:off x="3387874" y="7953000"/>
              <a:ext cx="2989575" cy="2105400"/>
            </a:xfrm>
            <a:prstGeom prst="rect">
              <a:avLst/>
            </a:prstGeom>
          </p:spPr>
        </p:pic>
      </p:grpSp>
      <p:sp>
        <p:nvSpPr>
          <p:cNvPr id="2" name="TextBox 1">
            <a:extLst>
              <a:ext uri="{FF2B5EF4-FFF2-40B4-BE49-F238E27FC236}">
                <a16:creationId xmlns:a16="http://schemas.microsoft.com/office/drawing/2014/main" id="{2BD96B74-C970-43F9-89A5-D55540EE8428}"/>
              </a:ext>
            </a:extLst>
          </p:cNvPr>
          <p:cNvSpPr txBox="1"/>
          <p:nvPr/>
        </p:nvSpPr>
        <p:spPr>
          <a:xfrm>
            <a:off x="525426" y="1615631"/>
            <a:ext cx="2531283" cy="2923877"/>
          </a:xfrm>
          <a:prstGeom prst="rect">
            <a:avLst/>
          </a:prstGeom>
          <a:noFill/>
        </p:spPr>
        <p:txBody>
          <a:bodyPr wrap="square" rtlCol="0">
            <a:spAutoFit/>
          </a:bodyPr>
          <a:lstStyle/>
          <a:p>
            <a:r>
              <a:rPr lang="en-US" sz="1400" b="1" dirty="0">
                <a:solidFill>
                  <a:srgbClr val="66242C"/>
                </a:solidFill>
                <a:latin typeface="Helvetica Light" charset="0"/>
                <a:ea typeface="Helvetica Light" charset="0"/>
                <a:cs typeface="Helvetica Light" charset="0"/>
              </a:rPr>
              <a:t>BEFORE YOU START PLANTING</a:t>
            </a:r>
          </a:p>
          <a:p>
            <a:endParaRPr lang="en-US" sz="1200" dirty="0">
              <a:latin typeface="Helvetica Light" charset="0"/>
              <a:ea typeface="Helvetica Light" charset="0"/>
              <a:cs typeface="Helvetica Light" charset="0"/>
            </a:endParaRPr>
          </a:p>
          <a:p>
            <a:r>
              <a:rPr lang="en-US" sz="1200" dirty="0">
                <a:latin typeface="Helvetica Light" charset="0"/>
                <a:ea typeface="Helvetica Light" charset="0"/>
                <a:cs typeface="Helvetica Light" charset="0"/>
              </a:rPr>
              <a:t>It is important to stabilize any slopes on the property. You should consider stabilizing slopes with erosion control barriers (described below) when:</a:t>
            </a:r>
          </a:p>
          <a:p>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rPr>
              <a:t>The slope is greater than 3:1</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When water is being directed down the slope</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When soil conditions are not favorable and can easily wash away</a:t>
            </a:r>
          </a:p>
        </p:txBody>
      </p:sp>
      <p:sp>
        <p:nvSpPr>
          <p:cNvPr id="3" name="TextBox 2">
            <a:extLst>
              <a:ext uri="{FF2B5EF4-FFF2-40B4-BE49-F238E27FC236}">
                <a16:creationId xmlns:a16="http://schemas.microsoft.com/office/drawing/2014/main" id="{F70760E2-F293-4BDB-BCBC-7522490C8563}"/>
              </a:ext>
            </a:extLst>
          </p:cNvPr>
          <p:cNvSpPr txBox="1"/>
          <p:nvPr/>
        </p:nvSpPr>
        <p:spPr>
          <a:xfrm>
            <a:off x="525425" y="5133433"/>
            <a:ext cx="2433278" cy="3108543"/>
          </a:xfrm>
          <a:prstGeom prst="rect">
            <a:avLst/>
          </a:prstGeom>
          <a:noFill/>
        </p:spPr>
        <p:txBody>
          <a:bodyPr wrap="square" rtlCol="0">
            <a:spAutoFit/>
          </a:bodyPr>
          <a:lstStyle/>
          <a:p>
            <a:r>
              <a:rPr lang="en-US" sz="1400" b="1" dirty="0">
                <a:solidFill>
                  <a:srgbClr val="66242C"/>
                </a:solidFill>
                <a:latin typeface="Helvetica Light" charset="0"/>
                <a:ea typeface="Helvetica Light" charset="0"/>
                <a:cs typeface="Helvetica Light" charset="0"/>
              </a:rPr>
              <a:t>SUSTAINABLE EROSION CONTROL METHODS</a:t>
            </a:r>
          </a:p>
          <a:p>
            <a:endParaRPr lang="en-US" sz="1200" b="1" dirty="0">
              <a:solidFill>
                <a:srgbClr val="66242C"/>
              </a:solidFill>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rPr>
              <a:t>Secure coir logs across the slope with stakes and plant uphill of the logs</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Jute netting</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Natural mesh with photodegradable netting</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Seed free straw with an organic tackifier to prevent fly-aways</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Soil stabilizing plants</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Deep rooted plants provide the best long-term erosion control!</a:t>
            </a:r>
          </a:p>
        </p:txBody>
      </p:sp>
      <p:sp>
        <p:nvSpPr>
          <p:cNvPr id="15" name="Rectangle 14"/>
          <p:cNvSpPr/>
          <p:nvPr/>
        </p:nvSpPr>
        <p:spPr>
          <a:xfrm>
            <a:off x="-9746" y="459830"/>
            <a:ext cx="7782146" cy="890680"/>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3</a:t>
            </a:r>
          </a:p>
        </p:txBody>
      </p:sp>
      <p:sp>
        <p:nvSpPr>
          <p:cNvPr id="18" name="TextBox 17">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Limit Erosion</a:t>
            </a:r>
          </a:p>
        </p:txBody>
      </p:sp>
      <p:grpSp>
        <p:nvGrpSpPr>
          <p:cNvPr id="19" name="Group 18"/>
          <p:cNvGrpSpPr/>
          <p:nvPr/>
        </p:nvGrpSpPr>
        <p:grpSpPr>
          <a:xfrm>
            <a:off x="0" y="0"/>
            <a:ext cx="7772400" cy="496666"/>
            <a:chOff x="0" y="0"/>
            <a:chExt cx="7772400" cy="496666"/>
          </a:xfrm>
        </p:grpSpPr>
        <p:sp>
          <p:nvSpPr>
            <p:cNvPr id="20" name="Rectangle 19"/>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802AA0E-A68A-48DB-971D-40E94FAC7437}"/>
                </a:ext>
              </a:extLst>
            </p:cNvPr>
            <p:cNvSpPr txBox="1"/>
            <p:nvPr/>
          </p:nvSpPr>
          <p:spPr>
            <a:xfrm>
              <a:off x="243591" y="87541"/>
              <a:ext cx="5295972" cy="337761"/>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22" name="Rectangle 21"/>
          <p:cNvSpPr/>
          <p:nvPr/>
        </p:nvSpPr>
        <p:spPr>
          <a:xfrm>
            <a:off x="3660466" y="3606799"/>
            <a:ext cx="2290391" cy="479301"/>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latin typeface="Helvetica Light" charset="0"/>
                <a:ea typeface="Helvetica Light" charset="0"/>
                <a:cs typeface="Helvetica Light" charset="0"/>
              </a:rPr>
              <a:t>Removing invasive species on a steep slope.</a:t>
            </a:r>
          </a:p>
        </p:txBody>
      </p:sp>
      <p:sp>
        <p:nvSpPr>
          <p:cNvPr id="23" name="Rectangle 22"/>
          <p:cNvSpPr/>
          <p:nvPr/>
        </p:nvSpPr>
        <p:spPr>
          <a:xfrm>
            <a:off x="3660466" y="6620933"/>
            <a:ext cx="2566163" cy="447330"/>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latin typeface="Helvetica Light" charset="0"/>
                <a:ea typeface="Helvetica Light" charset="0"/>
                <a:cs typeface="Helvetica Light" charset="0"/>
              </a:rPr>
              <a:t>Securing netting over the slope and planting native grasses.</a:t>
            </a:r>
          </a:p>
        </p:txBody>
      </p:sp>
      <p:sp>
        <p:nvSpPr>
          <p:cNvPr id="24" name="Rectangle 23"/>
          <p:cNvSpPr/>
          <p:nvPr/>
        </p:nvSpPr>
        <p:spPr>
          <a:xfrm>
            <a:off x="3660466" y="9522883"/>
            <a:ext cx="2546009" cy="535517"/>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latin typeface="Helvetica Light" charset="0"/>
                <a:ea typeface="Helvetica Light" charset="0"/>
                <a:cs typeface="Helvetica Light" charset="0"/>
              </a:rPr>
              <a:t>The slope reinforced by native plantings.</a:t>
            </a:r>
          </a:p>
        </p:txBody>
      </p:sp>
      <p:cxnSp>
        <p:nvCxnSpPr>
          <p:cNvPr id="25" name="Straight Connector 24"/>
          <p:cNvCxnSpPr/>
          <p:nvPr/>
        </p:nvCxnSpPr>
        <p:spPr>
          <a:xfrm>
            <a:off x="525425" y="4836470"/>
            <a:ext cx="2433278"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840F7C0E-6904-4B49-BF13-5996A5126569}" type="slidenum">
              <a:rPr lang="en-US" smtClean="0"/>
              <a:t>19</a:t>
            </a:fld>
            <a:endParaRPr lang="en-US" dirty="0"/>
          </a:p>
        </p:txBody>
      </p:sp>
    </p:spTree>
    <p:extLst>
      <p:ext uri="{BB962C8B-B14F-4D97-AF65-F5344CB8AC3E}">
        <p14:creationId xmlns:p14="http://schemas.microsoft.com/office/powerpoint/2010/main" val="2876032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705601"/>
            <a:ext cx="7884828" cy="3352800"/>
          </a:xfrm>
          <a:prstGeom prst="rect">
            <a:avLst/>
          </a:prstGeom>
          <a:solidFill>
            <a:srgbClr val="5178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Lato Light" charset="0"/>
              <a:ea typeface="Lato Light" charset="0"/>
              <a:cs typeface="Lato Light" charset="0"/>
            </a:endParaRPr>
          </a:p>
        </p:txBody>
      </p:sp>
      <p:sp>
        <p:nvSpPr>
          <p:cNvPr id="6" name="Rectangle 5"/>
          <p:cNvSpPr/>
          <p:nvPr/>
        </p:nvSpPr>
        <p:spPr>
          <a:xfrm>
            <a:off x="0" y="1"/>
            <a:ext cx="7884828" cy="3352800"/>
          </a:xfrm>
          <a:prstGeom prst="rect">
            <a:avLst/>
          </a:prstGeom>
          <a:solidFill>
            <a:srgbClr val="070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Lato Light" charset="0"/>
              <a:ea typeface="Lato Light" charset="0"/>
              <a:cs typeface="Lato Light" charset="0"/>
            </a:endParaRPr>
          </a:p>
        </p:txBody>
      </p:sp>
      <p:sp>
        <p:nvSpPr>
          <p:cNvPr id="9" name="Rectangle 8"/>
          <p:cNvSpPr/>
          <p:nvPr/>
        </p:nvSpPr>
        <p:spPr>
          <a:xfrm>
            <a:off x="0" y="3352801"/>
            <a:ext cx="7884828" cy="3352800"/>
          </a:xfrm>
          <a:prstGeom prst="rect">
            <a:avLst/>
          </a:prstGeom>
          <a:solidFill>
            <a:srgbClr val="6624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Lato Light" charset="0"/>
              <a:ea typeface="Lato Light" charset="0"/>
              <a:cs typeface="Lato Light" charset="0"/>
            </a:endParaRPr>
          </a:p>
        </p:txBody>
      </p:sp>
      <p:sp>
        <p:nvSpPr>
          <p:cNvPr id="4" name="Rectangle 3"/>
          <p:cNvSpPr/>
          <p:nvPr/>
        </p:nvSpPr>
        <p:spPr>
          <a:xfrm>
            <a:off x="513414" y="730355"/>
            <a:ext cx="6858000" cy="859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15E31E-D62F-404A-9234-486EAB19BE68}"/>
              </a:ext>
            </a:extLst>
          </p:cNvPr>
          <p:cNvSpPr>
            <a:spLocks noGrp="1"/>
          </p:cNvSpPr>
          <p:nvPr>
            <p:ph type="title"/>
          </p:nvPr>
        </p:nvSpPr>
        <p:spPr>
          <a:xfrm>
            <a:off x="860886" y="2227367"/>
            <a:ext cx="6163056" cy="6984872"/>
          </a:xfrm>
        </p:spPr>
        <p:txBody>
          <a:bodyPr anchor="t">
            <a:noAutofit/>
          </a:bodyPr>
          <a:lstStyle/>
          <a:p>
            <a:r>
              <a:rPr lang="en-US" sz="1200" dirty="0" smtClean="0">
                <a:latin typeface="Helvetica Light" charset="0"/>
                <a:ea typeface="Helvetica Light" charset="0"/>
                <a:cs typeface="Helvetica Light" charset="0"/>
              </a:rPr>
              <a:t>Burlington is deeply committed to mitigating </a:t>
            </a:r>
            <a:r>
              <a:rPr lang="en-US" sz="1200" dirty="0">
                <a:latin typeface="Helvetica Light" charset="0"/>
                <a:ea typeface="Helvetica Light" charset="0"/>
                <a:cs typeface="Helvetica Light" charset="0"/>
              </a:rPr>
              <a:t>our contribution to climate change and being resilient to the impacts of climate change including drought, flooding, winter storms, and extreme heat.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The way in which we manage our landscapes impact our water supply, water quality, biodiversity, energy consumption, and soil health.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b="1" dirty="0">
                <a:latin typeface="Helvetica Light" charset="0"/>
                <a:ea typeface="Helvetica Light" charset="0"/>
                <a:cs typeface="Helvetica Light" charset="0"/>
              </a:rPr>
              <a:t>Sustainable landscaping is a win-win solution for our community and our natural resources because it:</a:t>
            </a:r>
            <a:br>
              <a:rPr lang="en-US" sz="1200" b="1"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Increases biodiversity</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Reduces demand on our limited water supply</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Improves water quality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Mitigates of flash flooding</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Increases resiliency to drought</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Reduces energy consumption and maintenance needs</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Increases potential for carbon sequestration</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Enhances ground water recharge and reduced runoff during storms</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This handbook is designed to help you create, install, and care for your landscape in a way that conserves water, takes the changing climate into account, and promotes the health of native species.</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We hope you find this handbook useful in inspiring and creating your own sustainable landscape. We thank you for doing your part to create a sustainable </a:t>
            </a:r>
            <a:r>
              <a:rPr lang="en-US" sz="1200" dirty="0" smtClean="0">
                <a:latin typeface="Helvetica Light" charset="0"/>
                <a:ea typeface="Helvetica Light" charset="0"/>
                <a:cs typeface="Helvetica Light" charset="0"/>
              </a:rPr>
              <a:t>Burlington.</a:t>
            </a: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This handbook was </a:t>
            </a:r>
            <a:r>
              <a:rPr lang="en-US" sz="1200" dirty="0" smtClean="0">
                <a:latin typeface="Helvetica Light" charset="0"/>
                <a:ea typeface="Helvetica Light" charset="0"/>
                <a:cs typeface="Helvetica Light" charset="0"/>
              </a:rPr>
              <a:t>based on a product created by the Town of Concord </a:t>
            </a:r>
            <a:r>
              <a:rPr lang="en-US" sz="1200" dirty="0">
                <a:latin typeface="Helvetica Light" charset="0"/>
                <a:ea typeface="Helvetica Light" charset="0"/>
                <a:cs typeface="Helvetica Light" charset="0"/>
              </a:rPr>
              <a:t>in partnership with Kim Lundgren Associates, Inc. and </a:t>
            </a:r>
            <a:r>
              <a:rPr lang="en-US" sz="1200" dirty="0" err="1">
                <a:latin typeface="Helvetica Light" charset="0"/>
                <a:ea typeface="Helvetica Light" charset="0"/>
                <a:cs typeface="Helvetica Light" charset="0"/>
              </a:rPr>
              <a:t>Bohler</a:t>
            </a:r>
            <a:r>
              <a:rPr lang="en-US" sz="1200">
                <a:latin typeface="Helvetica Light" charset="0"/>
                <a:ea typeface="Helvetica Light" charset="0"/>
                <a:cs typeface="Helvetica Light" charset="0"/>
              </a:rPr>
              <a:t> </a:t>
            </a:r>
            <a:r>
              <a:rPr lang="en-US" sz="1200" smtClean="0">
                <a:latin typeface="Helvetica Light" charset="0"/>
                <a:ea typeface="Helvetica Light" charset="0"/>
                <a:cs typeface="Helvetica Light" charset="0"/>
              </a:rPr>
              <a:t>Engineering and </a:t>
            </a:r>
            <a:r>
              <a:rPr lang="en-US" sz="1200" dirty="0" smtClean="0">
                <a:latin typeface="Helvetica Light" charset="0"/>
                <a:ea typeface="Helvetica Light" charset="0"/>
                <a:cs typeface="Helvetica Light" charset="0"/>
              </a:rPr>
              <a:t>which was funded by a grant provided by the Metropolitan Area Planning Council and the </a:t>
            </a:r>
            <a:r>
              <a:rPr lang="en-US" sz="1200" smtClean="0">
                <a:latin typeface="Helvetica Light" charset="0"/>
                <a:ea typeface="Helvetica Light" charset="0"/>
                <a:cs typeface="Helvetica Light" charset="0"/>
              </a:rPr>
              <a:t>Barr Foundation. </a:t>
            </a:r>
            <a:r>
              <a:rPr lang="en-US" sz="1200" dirty="0" smtClean="0">
                <a:latin typeface="Helvetica Light" charset="0"/>
                <a:ea typeface="Helvetica Light" charset="0"/>
                <a:cs typeface="Helvetica Light" charset="0"/>
              </a:rPr>
              <a:t>Special </a:t>
            </a:r>
            <a:r>
              <a:rPr lang="en-US" sz="1200" dirty="0">
                <a:latin typeface="Helvetica Light" charset="0"/>
                <a:ea typeface="Helvetica Light" charset="0"/>
                <a:cs typeface="Helvetica Light" charset="0"/>
              </a:rPr>
              <a:t>thanks to </a:t>
            </a:r>
            <a:r>
              <a:rPr lang="en-US" sz="1200" dirty="0" smtClean="0">
                <a:latin typeface="Helvetica Light" charset="0"/>
                <a:ea typeface="Helvetica Light" charset="0"/>
                <a:cs typeface="Helvetica Light" charset="0"/>
              </a:rPr>
              <a:t>Concord Sustainability for sharing this resource and to the other Town of Concord Departments for their contributions.</a:t>
            </a: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Yours in sustainability,</a:t>
            </a:r>
            <a:br>
              <a:rPr lang="en-US" sz="1200" dirty="0">
                <a:latin typeface="Helvetica Light" charset="0"/>
                <a:ea typeface="Helvetica Light" charset="0"/>
                <a:cs typeface="Helvetica Light" charset="0"/>
              </a:rPr>
            </a:br>
            <a:r>
              <a:rPr lang="en-US" sz="1200" i="1" dirty="0" smtClean="0">
                <a:latin typeface="Helvetica Light" charset="0"/>
                <a:ea typeface="Helvetica Light" charset="0"/>
                <a:cs typeface="Helvetica Light" charset="0"/>
              </a:rPr>
              <a:t>Town of Burlington Staff</a:t>
            </a: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dirty="0">
                <a:latin typeface="Helvetica Light" charset="0"/>
                <a:ea typeface="Helvetica Light" charset="0"/>
                <a:cs typeface="Helvetica Light" charset="0"/>
              </a:rPr>
              <a:t/>
            </a:r>
            <a:br>
              <a:rPr lang="en-US" sz="1200" dirty="0">
                <a:latin typeface="Helvetica Light" charset="0"/>
                <a:ea typeface="Helvetica Light" charset="0"/>
                <a:cs typeface="Helvetica Light" charset="0"/>
              </a:rPr>
            </a:br>
            <a:r>
              <a:rPr lang="en-US" sz="1200" b="1" dirty="0">
                <a:latin typeface="Helvetica Light" charset="0"/>
                <a:ea typeface="Helvetica Light" charset="0"/>
                <a:cs typeface="Helvetica Light" charset="0"/>
                <a:hlinkClick r:id="rId3"/>
              </a:rPr>
              <a:t>https://www.burlington.org/285/Residential </a:t>
            </a:r>
            <a:endParaRPr lang="en-US" sz="1200" b="1" dirty="0">
              <a:latin typeface="Helvetica Light" charset="0"/>
              <a:ea typeface="Helvetica Light" charset="0"/>
              <a:cs typeface="Helvetica Light" charset="0"/>
            </a:endParaRPr>
          </a:p>
        </p:txBody>
      </p:sp>
      <p:sp>
        <p:nvSpPr>
          <p:cNvPr id="7" name="Slide Number Placeholder 6"/>
          <p:cNvSpPr>
            <a:spLocks noGrp="1"/>
          </p:cNvSpPr>
          <p:nvPr>
            <p:ph type="sldNum" sz="quarter" idx="12"/>
          </p:nvPr>
        </p:nvSpPr>
        <p:spPr/>
        <p:txBody>
          <a:bodyPr/>
          <a:lstStyle/>
          <a:p>
            <a:fld id="{840F7C0E-6904-4B49-BF13-5996A5126569}" type="slidenum">
              <a:rPr lang="en-US" smtClean="0"/>
              <a:t>2</a:t>
            </a:fld>
            <a:endParaRPr lang="en-US" dirty="0"/>
          </a:p>
        </p:txBody>
      </p:sp>
      <p:sp>
        <p:nvSpPr>
          <p:cNvPr id="3" name="TextBox 2"/>
          <p:cNvSpPr txBox="1"/>
          <p:nvPr/>
        </p:nvSpPr>
        <p:spPr>
          <a:xfrm>
            <a:off x="2366010" y="1333513"/>
            <a:ext cx="3657600" cy="369332"/>
          </a:xfrm>
          <a:prstGeom prst="rect">
            <a:avLst/>
          </a:prstGeom>
          <a:noFill/>
        </p:spPr>
        <p:txBody>
          <a:bodyPr wrap="square" rtlCol="0">
            <a:spAutoFit/>
          </a:bodyPr>
          <a:lstStyle/>
          <a:p>
            <a:r>
              <a:rPr lang="en-US" b="1" dirty="0" smtClean="0"/>
              <a:t>SUSTAINABLE BURLINGTON</a:t>
            </a:r>
            <a:endParaRPr lang="en-US" b="1" dirty="0"/>
          </a:p>
        </p:txBody>
      </p:sp>
    </p:spTree>
    <p:extLst>
      <p:ext uri="{BB962C8B-B14F-4D97-AF65-F5344CB8AC3E}">
        <p14:creationId xmlns:p14="http://schemas.microsoft.com/office/powerpoint/2010/main" val="33311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4369426"/>
            <a:ext cx="7772400" cy="5688974"/>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204E12B-D78F-4CD5-842B-4BF8351A8852}"/>
              </a:ext>
            </a:extLst>
          </p:cNvPr>
          <p:cNvSpPr/>
          <p:nvPr/>
        </p:nvSpPr>
        <p:spPr>
          <a:xfrm>
            <a:off x="475120" y="1618835"/>
            <a:ext cx="6814680" cy="2477601"/>
          </a:xfrm>
          <a:prstGeom prst="rect">
            <a:avLst/>
          </a:prstGeom>
        </p:spPr>
        <p:txBody>
          <a:bodyPr wrap="square">
            <a:spAutoFit/>
          </a:bodyPr>
          <a:lstStyle/>
          <a:p>
            <a:r>
              <a:rPr lang="en-US" sz="1200" dirty="0">
                <a:latin typeface="Helvetica Light" charset="0"/>
                <a:ea typeface="Helvetica Light" charset="0"/>
                <a:cs typeface="Helvetica Light" charset="0"/>
              </a:rPr>
              <a:t>Notice areas where water is naturally draining near your house. You will want to direct water away from your house to avoid flooding issues. When addressing drainage issues keep the following tips in mind:</a:t>
            </a:r>
          </a:p>
          <a:p>
            <a:endParaRPr lang="en-US" sz="1200" dirty="0">
              <a:latin typeface="Helvetica Light" charset="0"/>
              <a:ea typeface="Helvetica Light" charset="0"/>
              <a:cs typeface="Helvetica Light" charset="0"/>
            </a:endParaRPr>
          </a:p>
          <a:p>
            <a:r>
              <a:rPr lang="en-US" sz="1500" b="1" dirty="0">
                <a:solidFill>
                  <a:srgbClr val="66242C"/>
                </a:solidFill>
                <a:latin typeface="Helvetica Light" charset="0"/>
                <a:ea typeface="Helvetica Light" charset="0"/>
                <a:cs typeface="Helvetica Light" charset="0"/>
              </a:rPr>
              <a:t>S</a:t>
            </a:r>
            <a:r>
              <a:rPr lang="en-US" sz="1200" b="1" dirty="0">
                <a:solidFill>
                  <a:srgbClr val="66242C"/>
                </a:solidFill>
                <a:latin typeface="Helvetica Light" charset="0"/>
                <a:ea typeface="Helvetica Light" charset="0"/>
                <a:cs typeface="Helvetica Light" charset="0"/>
              </a:rPr>
              <a:t>LOW: </a:t>
            </a:r>
            <a:r>
              <a:rPr lang="en-US" sz="1200" dirty="0">
                <a:latin typeface="Helvetica Light" charset="0"/>
                <a:ea typeface="Helvetica Light" charset="0"/>
                <a:cs typeface="Helvetica Light" charset="0"/>
              </a:rPr>
              <a:t>all draining water should be moving slowly; avoid gushing water even during a storm.</a:t>
            </a:r>
          </a:p>
          <a:p>
            <a:endParaRPr lang="en-US" sz="1200" dirty="0">
              <a:latin typeface="Helvetica Light" charset="0"/>
              <a:ea typeface="Helvetica Light" charset="0"/>
              <a:cs typeface="Helvetica Light" charset="0"/>
            </a:endParaRPr>
          </a:p>
          <a:p>
            <a:r>
              <a:rPr lang="en-US" sz="1500" b="1" dirty="0">
                <a:solidFill>
                  <a:srgbClr val="66242C"/>
                </a:solidFill>
                <a:latin typeface="Helvetica Light" charset="0"/>
                <a:ea typeface="Helvetica Light" charset="0"/>
                <a:cs typeface="Helvetica Light" charset="0"/>
              </a:rPr>
              <a:t>S</a:t>
            </a:r>
            <a:r>
              <a:rPr lang="en-US" sz="1200" b="1" dirty="0">
                <a:solidFill>
                  <a:srgbClr val="66242C"/>
                </a:solidFill>
                <a:latin typeface="Helvetica Light" charset="0"/>
                <a:ea typeface="Helvetica Light" charset="0"/>
                <a:cs typeface="Helvetica Light" charset="0"/>
              </a:rPr>
              <a:t>PREAD: </a:t>
            </a:r>
            <a:r>
              <a:rPr lang="en-US" sz="1200" dirty="0">
                <a:latin typeface="Helvetica Light" charset="0"/>
                <a:ea typeface="Helvetica Light" charset="0"/>
                <a:cs typeface="Helvetica Light" charset="0"/>
              </a:rPr>
              <a:t>evenly distribute drainage across the property.</a:t>
            </a:r>
          </a:p>
          <a:p>
            <a:endParaRPr lang="en-US" sz="1200" dirty="0">
              <a:latin typeface="Helvetica Light" charset="0"/>
              <a:ea typeface="Helvetica Light" charset="0"/>
              <a:cs typeface="Helvetica Light" charset="0"/>
            </a:endParaRPr>
          </a:p>
          <a:p>
            <a:r>
              <a:rPr lang="en-US" sz="1500" b="1" dirty="0">
                <a:solidFill>
                  <a:srgbClr val="66242C"/>
                </a:solidFill>
                <a:latin typeface="Helvetica Light" charset="0"/>
                <a:ea typeface="Helvetica Light" charset="0"/>
                <a:cs typeface="Helvetica Light" charset="0"/>
              </a:rPr>
              <a:t>S</a:t>
            </a:r>
            <a:r>
              <a:rPr lang="en-US" sz="1200" b="1" dirty="0">
                <a:solidFill>
                  <a:srgbClr val="66242C"/>
                </a:solidFill>
                <a:latin typeface="Helvetica Light" charset="0"/>
                <a:ea typeface="Helvetica Light" charset="0"/>
                <a:cs typeface="Helvetica Light" charset="0"/>
              </a:rPr>
              <a:t>INK: </a:t>
            </a:r>
            <a:r>
              <a:rPr lang="en-US" sz="1200" dirty="0">
                <a:latin typeface="Helvetica Light" charset="0"/>
                <a:ea typeface="Helvetica Light" charset="0"/>
                <a:cs typeface="Helvetica Light" charset="0"/>
              </a:rPr>
              <a:t>direct water to the best area for it to infiltrate.</a:t>
            </a:r>
          </a:p>
          <a:p>
            <a:endParaRPr lang="en-US" sz="1200" dirty="0">
              <a:latin typeface="Helvetica Light" charset="0"/>
              <a:ea typeface="Helvetica Light" charset="0"/>
              <a:cs typeface="Helvetica Light" charset="0"/>
            </a:endParaRPr>
          </a:p>
          <a:p>
            <a:r>
              <a:rPr lang="en-US" sz="1500" b="1" dirty="0">
                <a:solidFill>
                  <a:srgbClr val="66242C"/>
                </a:solidFill>
                <a:latin typeface="Helvetica Light" charset="0"/>
                <a:ea typeface="Helvetica Light" charset="0"/>
                <a:cs typeface="Helvetica Light" charset="0"/>
              </a:rPr>
              <a:t>D</a:t>
            </a:r>
            <a:r>
              <a:rPr lang="en-US" sz="1200" b="1" dirty="0">
                <a:solidFill>
                  <a:srgbClr val="66242C"/>
                </a:solidFill>
                <a:latin typeface="Helvetica Light" charset="0"/>
                <a:ea typeface="Helvetica Light" charset="0"/>
                <a:cs typeface="Helvetica Light" charset="0"/>
              </a:rPr>
              <a:t>RAIN WHEN NECESSARY: </a:t>
            </a:r>
            <a:r>
              <a:rPr lang="en-US" sz="1200" dirty="0">
                <a:latin typeface="Helvetica Light" charset="0"/>
                <a:ea typeface="Helvetica Light" charset="0"/>
                <a:cs typeface="Helvetica Light" charset="0"/>
              </a:rPr>
              <a:t>even in a wetland, not all the water can infiltrate.                                   You will need to identify places where the water can ultimately exit and drain.</a:t>
            </a:r>
          </a:p>
        </p:txBody>
      </p:sp>
      <p:sp>
        <p:nvSpPr>
          <p:cNvPr id="9" name="TextBox 8">
            <a:extLst>
              <a:ext uri="{FF2B5EF4-FFF2-40B4-BE49-F238E27FC236}">
                <a16:creationId xmlns:a16="http://schemas.microsoft.com/office/drawing/2014/main" id="{BF3A81A5-B803-4B5A-A3F0-44E086204AE0}"/>
              </a:ext>
            </a:extLst>
          </p:cNvPr>
          <p:cNvSpPr txBox="1"/>
          <p:nvPr/>
        </p:nvSpPr>
        <p:spPr>
          <a:xfrm>
            <a:off x="760382" y="8930280"/>
            <a:ext cx="6304503" cy="523220"/>
          </a:xfrm>
          <a:prstGeom prst="rect">
            <a:avLst/>
          </a:prstGeom>
          <a:noFill/>
        </p:spPr>
        <p:txBody>
          <a:bodyPr wrap="square" rtlCol="0">
            <a:spAutoFit/>
          </a:bodyPr>
          <a:lstStyle/>
          <a:p>
            <a:pPr algn="ctr"/>
            <a:r>
              <a:rPr lang="en-US" sz="1400" b="1" dirty="0">
                <a:solidFill>
                  <a:schemeClr val="bg1"/>
                </a:solidFill>
                <a:latin typeface="Helvetica Light" charset="0"/>
                <a:ea typeface="Helvetica Light" charset="0"/>
                <a:cs typeface="Helvetica Light" charset="0"/>
              </a:rPr>
              <a:t>Example of water naturally channeling on a site. Soil stabilization techniques were used and plantings were put in place.</a:t>
            </a:r>
          </a:p>
        </p:txBody>
      </p:sp>
      <p:sp>
        <p:nvSpPr>
          <p:cNvPr id="10" name="Rectangle 9"/>
          <p:cNvSpPr/>
          <p:nvPr/>
        </p:nvSpPr>
        <p:spPr>
          <a:xfrm>
            <a:off x="-9746" y="459830"/>
            <a:ext cx="7782146" cy="890680"/>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4</a:t>
            </a:r>
          </a:p>
        </p:txBody>
      </p:sp>
      <p:sp>
        <p:nvSpPr>
          <p:cNvPr id="12" name="TextBox 11">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Mitigate Existing Drainage Issues</a:t>
            </a:r>
          </a:p>
        </p:txBody>
      </p:sp>
      <p:grpSp>
        <p:nvGrpSpPr>
          <p:cNvPr id="13" name="Group 12"/>
          <p:cNvGrpSpPr/>
          <p:nvPr/>
        </p:nvGrpSpPr>
        <p:grpSpPr>
          <a:xfrm>
            <a:off x="0" y="0"/>
            <a:ext cx="7772400" cy="496666"/>
            <a:chOff x="0" y="0"/>
            <a:chExt cx="7772400" cy="496666"/>
          </a:xfrm>
        </p:grpSpPr>
        <p:sp>
          <p:nvSpPr>
            <p:cNvPr id="14" name="Rectangle 13"/>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802AA0E-A68A-48DB-971D-40E94FAC7437}"/>
                </a:ext>
              </a:extLst>
            </p:cNvPr>
            <p:cNvSpPr txBox="1"/>
            <p:nvPr/>
          </p:nvSpPr>
          <p:spPr>
            <a:xfrm>
              <a:off x="243591" y="87541"/>
              <a:ext cx="5051423"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grpSp>
        <p:nvGrpSpPr>
          <p:cNvPr id="22" name="Group 21"/>
          <p:cNvGrpSpPr/>
          <p:nvPr/>
        </p:nvGrpSpPr>
        <p:grpSpPr>
          <a:xfrm>
            <a:off x="0" y="4860322"/>
            <a:ext cx="7772400" cy="3813917"/>
            <a:chOff x="0" y="5471603"/>
            <a:chExt cx="6921424" cy="3396343"/>
          </a:xfrm>
        </p:grpSpPr>
        <p:pic>
          <p:nvPicPr>
            <p:cNvPr id="2" name="Picture 1">
              <a:extLst>
                <a:ext uri="{FF2B5EF4-FFF2-40B4-BE49-F238E27FC236}">
                  <a16:creationId xmlns:a16="http://schemas.microsoft.com/office/drawing/2014/main" id="{6B88872A-BA2E-4B91-9A8C-1E71115D3CD5}"/>
                </a:ext>
              </a:extLst>
            </p:cNvPr>
            <p:cNvPicPr>
              <a:picLocks noChangeAspect="1"/>
            </p:cNvPicPr>
            <p:nvPr/>
          </p:nvPicPr>
          <p:blipFill rotWithShape="1">
            <a:blip r:embed="rId2"/>
            <a:srcRect l="35877" t="2610" r="15415" b="76"/>
            <a:stretch/>
          </p:blipFill>
          <p:spPr>
            <a:xfrm>
              <a:off x="0" y="5471604"/>
              <a:ext cx="2264228" cy="3396342"/>
            </a:xfrm>
            <a:prstGeom prst="rect">
              <a:avLst/>
            </a:prstGeom>
          </p:spPr>
        </p:pic>
        <p:pic>
          <p:nvPicPr>
            <p:cNvPr id="5" name="Picture 4">
              <a:extLst>
                <a:ext uri="{FF2B5EF4-FFF2-40B4-BE49-F238E27FC236}">
                  <a16:creationId xmlns:a16="http://schemas.microsoft.com/office/drawing/2014/main" id="{B81FB44D-FF60-40FC-BC10-6C2F0F3457BA}"/>
                </a:ext>
              </a:extLst>
            </p:cNvPr>
            <p:cNvPicPr>
              <a:picLocks noChangeAspect="1"/>
            </p:cNvPicPr>
            <p:nvPr/>
          </p:nvPicPr>
          <p:blipFill rotWithShape="1">
            <a:blip r:embed="rId3"/>
            <a:srcRect l="40948" t="11261" r="27340" b="25384"/>
            <a:stretch/>
          </p:blipFill>
          <p:spPr>
            <a:xfrm>
              <a:off x="2328598" y="5471604"/>
              <a:ext cx="2264228" cy="3396342"/>
            </a:xfrm>
            <a:prstGeom prst="rect">
              <a:avLst/>
            </a:prstGeom>
          </p:spPr>
        </p:pic>
        <p:pic>
          <p:nvPicPr>
            <p:cNvPr id="6" name="Picture 5">
              <a:extLst>
                <a:ext uri="{FF2B5EF4-FFF2-40B4-BE49-F238E27FC236}">
                  <a16:creationId xmlns:a16="http://schemas.microsoft.com/office/drawing/2014/main" id="{5A6896FE-6E35-4AB6-B467-DB94CABDAC74}"/>
                </a:ext>
              </a:extLst>
            </p:cNvPr>
            <p:cNvPicPr>
              <a:picLocks noChangeAspect="1"/>
            </p:cNvPicPr>
            <p:nvPr/>
          </p:nvPicPr>
          <p:blipFill rotWithShape="1">
            <a:blip r:embed="rId4"/>
            <a:srcRect l="37863" t="20880" r="26311" b="7547"/>
            <a:stretch/>
          </p:blipFill>
          <p:spPr>
            <a:xfrm>
              <a:off x="4657196" y="5471603"/>
              <a:ext cx="2264228" cy="3396342"/>
            </a:xfrm>
            <a:prstGeom prst="rect">
              <a:avLst/>
            </a:prstGeom>
          </p:spPr>
        </p:pic>
      </p:grpSp>
      <p:sp>
        <p:nvSpPr>
          <p:cNvPr id="18" name="Rectangle 17"/>
          <p:cNvSpPr/>
          <p:nvPr/>
        </p:nvSpPr>
        <p:spPr>
          <a:xfrm>
            <a:off x="0" y="8389513"/>
            <a:ext cx="981024" cy="293193"/>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Helvetica Light" charset="0"/>
                <a:ea typeface="Helvetica Light" charset="0"/>
                <a:cs typeface="Helvetica Light" charset="0"/>
              </a:rPr>
              <a:t>BEFORE</a:t>
            </a:r>
          </a:p>
        </p:txBody>
      </p:sp>
      <p:sp>
        <p:nvSpPr>
          <p:cNvPr id="19" name="Rectangle 18"/>
          <p:cNvSpPr/>
          <p:nvPr/>
        </p:nvSpPr>
        <p:spPr>
          <a:xfrm>
            <a:off x="2613362" y="8389513"/>
            <a:ext cx="981024" cy="293193"/>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Helvetica Light" charset="0"/>
                <a:ea typeface="Helvetica Light" charset="0"/>
                <a:cs typeface="Helvetica Light" charset="0"/>
              </a:rPr>
              <a:t>DURING</a:t>
            </a:r>
          </a:p>
        </p:txBody>
      </p:sp>
      <p:sp>
        <p:nvSpPr>
          <p:cNvPr id="20" name="Rectangle 19"/>
          <p:cNvSpPr/>
          <p:nvPr/>
        </p:nvSpPr>
        <p:spPr>
          <a:xfrm>
            <a:off x="5228357" y="8389513"/>
            <a:ext cx="981024" cy="293193"/>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Helvetica Light" charset="0"/>
                <a:ea typeface="Helvetica Light" charset="0"/>
                <a:cs typeface="Helvetica Light" charset="0"/>
              </a:rPr>
              <a:t>AFTER</a:t>
            </a:r>
          </a:p>
        </p:txBody>
      </p:sp>
      <p:sp>
        <p:nvSpPr>
          <p:cNvPr id="4" name="Oval 3"/>
          <p:cNvSpPr/>
          <p:nvPr/>
        </p:nvSpPr>
        <p:spPr>
          <a:xfrm>
            <a:off x="6160637" y="2808854"/>
            <a:ext cx="1129163" cy="11291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66242C"/>
                </a:solidFill>
                <a:latin typeface="Helvetica Light" charset="0"/>
                <a:ea typeface="Helvetica Light" charset="0"/>
                <a:cs typeface="Helvetica Light" charset="0"/>
              </a:rPr>
              <a:t>Remember </a:t>
            </a:r>
            <a:r>
              <a:rPr lang="en-US" sz="1600" b="1" dirty="0">
                <a:solidFill>
                  <a:srgbClr val="66242C"/>
                </a:solidFill>
                <a:latin typeface="Helvetica Light" charset="0"/>
                <a:ea typeface="Helvetica Light" charset="0"/>
                <a:cs typeface="Helvetica Light" charset="0"/>
              </a:rPr>
              <a:t>S.S.S.D</a:t>
            </a:r>
          </a:p>
        </p:txBody>
      </p:sp>
      <p:sp>
        <p:nvSpPr>
          <p:cNvPr id="8" name="Slide Number Placeholder 7"/>
          <p:cNvSpPr>
            <a:spLocks noGrp="1"/>
          </p:cNvSpPr>
          <p:nvPr>
            <p:ph type="sldNum" sz="quarter" idx="12"/>
          </p:nvPr>
        </p:nvSpPr>
        <p:spPr/>
        <p:txBody>
          <a:bodyPr/>
          <a:lstStyle/>
          <a:p>
            <a:fld id="{840F7C0E-6904-4B49-BF13-5996A5126569}" type="slidenum">
              <a:rPr lang="en-US" smtClean="0"/>
              <a:t>20</a:t>
            </a:fld>
            <a:endParaRPr lang="en-US" dirty="0"/>
          </a:p>
        </p:txBody>
      </p:sp>
    </p:spTree>
    <p:extLst>
      <p:ext uri="{BB962C8B-B14F-4D97-AF65-F5344CB8AC3E}">
        <p14:creationId xmlns:p14="http://schemas.microsoft.com/office/powerpoint/2010/main" val="2887188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746" y="459830"/>
            <a:ext cx="7782146" cy="1677034"/>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56802" y="8933116"/>
            <a:ext cx="6394993" cy="935132"/>
          </a:xfrm>
          <a:prstGeom prst="rect">
            <a:avLst/>
          </a:prstGeom>
          <a:solidFill>
            <a:srgbClr val="97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D3E256E-1B9C-4E36-8200-33A1933615F9}"/>
              </a:ext>
            </a:extLst>
          </p:cNvPr>
          <p:cNvSpPr txBox="1"/>
          <p:nvPr/>
        </p:nvSpPr>
        <p:spPr>
          <a:xfrm>
            <a:off x="360727" y="1340171"/>
            <a:ext cx="6721999" cy="646331"/>
          </a:xfrm>
          <a:prstGeom prst="rect">
            <a:avLst/>
          </a:prstGeom>
          <a:noFill/>
        </p:spPr>
        <p:txBody>
          <a:bodyPr wrap="square" rtlCol="0">
            <a:spAutoFit/>
          </a:bodyPr>
          <a:lstStyle/>
          <a:p>
            <a:pPr algn="just"/>
            <a:r>
              <a:rPr lang="en-US" sz="1200" dirty="0">
                <a:latin typeface="Helvetica Light" charset="0"/>
                <a:ea typeface="Helvetica Light" charset="0"/>
                <a:cs typeface="Helvetica Light" charset="0"/>
              </a:rPr>
              <a:t>Understanding your property’s </a:t>
            </a:r>
            <a:r>
              <a:rPr lang="en-US" sz="1200" dirty="0">
                <a:latin typeface="Helvetica Light" charset="0"/>
                <a:ea typeface="Helvetica Light" charset="0"/>
                <a:cs typeface="Helvetica Light" charset="0"/>
                <a:hlinkClick r:id="rId2"/>
              </a:rPr>
              <a:t>Native Plant Community</a:t>
            </a:r>
            <a:r>
              <a:rPr lang="en-US" sz="1200" dirty="0">
                <a:latin typeface="Helvetica Light" charset="0"/>
                <a:ea typeface="Helvetica Light" charset="0"/>
                <a:cs typeface="Helvetica Light" charset="0"/>
              </a:rPr>
              <a:t> will help establish what plants will thrive. Take cues from what plants are already there. As you choose plants to fit into your design, consider the following questions:</a:t>
            </a:r>
          </a:p>
        </p:txBody>
      </p:sp>
      <p:sp>
        <p:nvSpPr>
          <p:cNvPr id="6" name="TextBox 5">
            <a:extLst>
              <a:ext uri="{FF2B5EF4-FFF2-40B4-BE49-F238E27FC236}">
                <a16:creationId xmlns:a16="http://schemas.microsoft.com/office/drawing/2014/main" id="{8F764F65-885B-4DAA-B244-AAC81F9DF6C8}"/>
              </a:ext>
            </a:extLst>
          </p:cNvPr>
          <p:cNvSpPr txBox="1"/>
          <p:nvPr/>
        </p:nvSpPr>
        <p:spPr>
          <a:xfrm>
            <a:off x="457201" y="2399596"/>
            <a:ext cx="7077916" cy="307777"/>
          </a:xfrm>
          <a:prstGeom prst="rect">
            <a:avLst/>
          </a:prstGeom>
          <a:noFill/>
        </p:spPr>
        <p:txBody>
          <a:bodyPr wrap="square" rtlCol="0">
            <a:spAutoFit/>
          </a:bodyPr>
          <a:lstStyle/>
          <a:p>
            <a:r>
              <a:rPr lang="en-US" sz="1400" b="1" dirty="0">
                <a:solidFill>
                  <a:srgbClr val="66242C"/>
                </a:solidFill>
                <a:latin typeface="Helvetica Light" charset="0"/>
                <a:ea typeface="Helvetica Light" charset="0"/>
                <a:cs typeface="Helvetica Light" charset="0"/>
              </a:rPr>
              <a:t>ARE YOU HOPING FOR A MORE TRADITIONAL OR NATURAL DESIGN SPACING?</a:t>
            </a:r>
          </a:p>
        </p:txBody>
      </p:sp>
      <p:pic>
        <p:nvPicPr>
          <p:cNvPr id="7" name="Picture 6">
            <a:extLst>
              <a:ext uri="{FF2B5EF4-FFF2-40B4-BE49-F238E27FC236}">
                <a16:creationId xmlns:a16="http://schemas.microsoft.com/office/drawing/2014/main" id="{C4F66F8F-59F9-414E-A432-F69B0F9ECE33}"/>
              </a:ext>
            </a:extLst>
          </p:cNvPr>
          <p:cNvPicPr>
            <a:picLocks noChangeAspect="1"/>
          </p:cNvPicPr>
          <p:nvPr/>
        </p:nvPicPr>
        <p:blipFill rotWithShape="1">
          <a:blip r:embed="rId3"/>
          <a:srcRect l="1104" r="1104"/>
          <a:stretch/>
        </p:blipFill>
        <p:spPr>
          <a:xfrm>
            <a:off x="839378" y="2889916"/>
            <a:ext cx="2265908" cy="1510606"/>
          </a:xfrm>
          <a:prstGeom prst="rect">
            <a:avLst/>
          </a:prstGeom>
        </p:spPr>
      </p:pic>
      <p:pic>
        <p:nvPicPr>
          <p:cNvPr id="8" name="Picture 7">
            <a:extLst>
              <a:ext uri="{FF2B5EF4-FFF2-40B4-BE49-F238E27FC236}">
                <a16:creationId xmlns:a16="http://schemas.microsoft.com/office/drawing/2014/main" id="{FA14B4CD-3A42-454E-BEF9-08BFD090BDE6}"/>
              </a:ext>
            </a:extLst>
          </p:cNvPr>
          <p:cNvPicPr>
            <a:picLocks noChangeAspect="1"/>
          </p:cNvPicPr>
          <p:nvPr/>
        </p:nvPicPr>
        <p:blipFill rotWithShape="1">
          <a:blip r:embed="rId4"/>
          <a:srcRect l="1510" r="1510"/>
          <a:stretch/>
        </p:blipFill>
        <p:spPr>
          <a:xfrm>
            <a:off x="4498805" y="2892923"/>
            <a:ext cx="2218483" cy="1478989"/>
          </a:xfrm>
          <a:prstGeom prst="rect">
            <a:avLst/>
          </a:prstGeom>
        </p:spPr>
      </p:pic>
      <p:sp>
        <p:nvSpPr>
          <p:cNvPr id="10" name="TextBox 9">
            <a:extLst>
              <a:ext uri="{FF2B5EF4-FFF2-40B4-BE49-F238E27FC236}">
                <a16:creationId xmlns:a16="http://schemas.microsoft.com/office/drawing/2014/main" id="{A95B5AE7-E63E-418B-B8B8-59CABB0430E7}"/>
              </a:ext>
            </a:extLst>
          </p:cNvPr>
          <p:cNvSpPr txBox="1"/>
          <p:nvPr/>
        </p:nvSpPr>
        <p:spPr>
          <a:xfrm>
            <a:off x="457200" y="5035161"/>
            <a:ext cx="6857999" cy="307777"/>
          </a:xfrm>
          <a:prstGeom prst="rect">
            <a:avLst/>
          </a:prstGeom>
          <a:noFill/>
        </p:spPr>
        <p:txBody>
          <a:bodyPr wrap="square" rtlCol="0">
            <a:spAutoFit/>
          </a:bodyPr>
          <a:lstStyle/>
          <a:p>
            <a:r>
              <a:rPr lang="en-US" sz="1400" b="1" dirty="0">
                <a:solidFill>
                  <a:srgbClr val="66242C"/>
                </a:solidFill>
                <a:latin typeface="Helvetica Light" charset="0"/>
                <a:ea typeface="Helvetica Light" charset="0"/>
                <a:cs typeface="Helvetica Light" charset="0"/>
              </a:rPr>
              <a:t>SHOULD YOU USE CONSERVATION GRADE OR BALLED AND BURLAPPED TREES?</a:t>
            </a:r>
          </a:p>
        </p:txBody>
      </p:sp>
      <p:pic>
        <p:nvPicPr>
          <p:cNvPr id="11" name="Picture 10">
            <a:extLst>
              <a:ext uri="{FF2B5EF4-FFF2-40B4-BE49-F238E27FC236}">
                <a16:creationId xmlns:a16="http://schemas.microsoft.com/office/drawing/2014/main" id="{3ED848CC-E8DF-4B88-8470-BB6B01D4934C}"/>
              </a:ext>
            </a:extLst>
          </p:cNvPr>
          <p:cNvPicPr>
            <a:picLocks noChangeAspect="1"/>
          </p:cNvPicPr>
          <p:nvPr/>
        </p:nvPicPr>
        <p:blipFill>
          <a:blip r:embed="rId5"/>
          <a:stretch>
            <a:fillRect/>
          </a:stretch>
        </p:blipFill>
        <p:spPr>
          <a:xfrm>
            <a:off x="1683719" y="5350653"/>
            <a:ext cx="1242604" cy="2006363"/>
          </a:xfrm>
          <a:prstGeom prst="rect">
            <a:avLst/>
          </a:prstGeom>
        </p:spPr>
      </p:pic>
      <p:pic>
        <p:nvPicPr>
          <p:cNvPr id="12" name="Picture 11">
            <a:extLst>
              <a:ext uri="{FF2B5EF4-FFF2-40B4-BE49-F238E27FC236}">
                <a16:creationId xmlns:a16="http://schemas.microsoft.com/office/drawing/2014/main" id="{66D1C7C6-C603-4882-8FC1-E86FC34ACD4C}"/>
              </a:ext>
            </a:extLst>
          </p:cNvPr>
          <p:cNvPicPr>
            <a:picLocks noChangeAspect="1"/>
          </p:cNvPicPr>
          <p:nvPr/>
        </p:nvPicPr>
        <p:blipFill>
          <a:blip r:embed="rId6"/>
          <a:stretch>
            <a:fillRect/>
          </a:stretch>
        </p:blipFill>
        <p:spPr>
          <a:xfrm>
            <a:off x="5030338" y="5401166"/>
            <a:ext cx="1276799" cy="1883746"/>
          </a:xfrm>
          <a:prstGeom prst="rect">
            <a:avLst/>
          </a:prstGeom>
        </p:spPr>
      </p:pic>
      <p:sp>
        <p:nvSpPr>
          <p:cNvPr id="13" name="TextBox 12">
            <a:extLst>
              <a:ext uri="{FF2B5EF4-FFF2-40B4-BE49-F238E27FC236}">
                <a16:creationId xmlns:a16="http://schemas.microsoft.com/office/drawing/2014/main" id="{95BDAA76-9DFA-4030-8B77-4D8D1A39EBFD}"/>
              </a:ext>
            </a:extLst>
          </p:cNvPr>
          <p:cNvSpPr txBox="1"/>
          <p:nvPr/>
        </p:nvSpPr>
        <p:spPr>
          <a:xfrm>
            <a:off x="457200" y="7375372"/>
            <a:ext cx="3505767" cy="1384995"/>
          </a:xfrm>
          <a:prstGeom prst="rect">
            <a:avLst/>
          </a:prstGeom>
          <a:noFill/>
        </p:spPr>
        <p:txBody>
          <a:bodyPr wrap="square" rtlCol="0">
            <a:spAutoFit/>
          </a:bodyPr>
          <a:lstStyle/>
          <a:p>
            <a:r>
              <a:rPr lang="en-US" sz="1200" dirty="0">
                <a:latin typeface="Helvetica Light" charset="0"/>
                <a:ea typeface="Helvetica Light" charset="0"/>
                <a:cs typeface="Helvetica Light" charset="0"/>
              </a:rPr>
              <a:t>Conservation grade trees are typically smaller and bought in 1-3 gallon pots. While smaller, these generally establish faster and catch up to more full-grown tree in 3-4 years. They only require regular watering for the first year. </a:t>
            </a:r>
            <a:r>
              <a:rPr lang="en-US" sz="1200" dirty="0">
                <a:latin typeface="Helvetica Light" charset="0"/>
                <a:ea typeface="Helvetica Light" charset="0"/>
                <a:cs typeface="Helvetica Light" charset="0"/>
                <a:hlinkClick r:id="rId7"/>
              </a:rPr>
              <a:t>Native Plant Trust</a:t>
            </a:r>
            <a:r>
              <a:rPr lang="en-US" sz="1200" dirty="0">
                <a:latin typeface="Helvetica Light" charset="0"/>
                <a:ea typeface="Helvetica Light" charset="0"/>
                <a:cs typeface="Helvetica Light" charset="0"/>
              </a:rPr>
              <a:t> in Framingham and </a:t>
            </a:r>
            <a:r>
              <a:rPr lang="en-US" sz="1200" dirty="0">
                <a:latin typeface="Helvetica Light" charset="0"/>
                <a:ea typeface="Helvetica Light" charset="0"/>
                <a:cs typeface="Helvetica Light" charset="0"/>
                <a:hlinkClick r:id="rId8"/>
              </a:rPr>
              <a:t>Parterre Ecological</a:t>
            </a:r>
            <a:r>
              <a:rPr lang="en-US" sz="1200" dirty="0">
                <a:latin typeface="Helvetica Light" charset="0"/>
                <a:ea typeface="Helvetica Light" charset="0"/>
                <a:cs typeface="Helvetica Light" charset="0"/>
              </a:rPr>
              <a:t> can help you find conservation grade trees.</a:t>
            </a:r>
          </a:p>
        </p:txBody>
      </p:sp>
      <p:sp>
        <p:nvSpPr>
          <p:cNvPr id="14" name="TextBox 13">
            <a:extLst>
              <a:ext uri="{FF2B5EF4-FFF2-40B4-BE49-F238E27FC236}">
                <a16:creationId xmlns:a16="http://schemas.microsoft.com/office/drawing/2014/main" id="{77B5612F-6090-4D98-855F-C39BD4B6C084}"/>
              </a:ext>
            </a:extLst>
          </p:cNvPr>
          <p:cNvSpPr txBox="1"/>
          <p:nvPr/>
        </p:nvSpPr>
        <p:spPr>
          <a:xfrm>
            <a:off x="4269996" y="7405016"/>
            <a:ext cx="2812730" cy="1200329"/>
          </a:xfrm>
          <a:prstGeom prst="rect">
            <a:avLst/>
          </a:prstGeom>
          <a:noFill/>
        </p:spPr>
        <p:txBody>
          <a:bodyPr wrap="square" rtlCol="0">
            <a:spAutoFit/>
          </a:bodyPr>
          <a:lstStyle/>
          <a:p>
            <a:r>
              <a:rPr lang="en-US" sz="1200" dirty="0">
                <a:latin typeface="Helvetica Light" charset="0"/>
                <a:ea typeface="Helvetica Light" charset="0"/>
                <a:cs typeface="Helvetica Light" charset="0"/>
              </a:rPr>
              <a:t>Balled and burlapped trees are larger upon purchase but need more care to establish (daily watering for 2 years). These trees that have been cared for by a nursery for a couple years and are also going to be more expensive.</a:t>
            </a:r>
          </a:p>
        </p:txBody>
      </p:sp>
      <p:sp>
        <p:nvSpPr>
          <p:cNvPr id="15" name="TextBox 14">
            <a:extLst>
              <a:ext uri="{FF2B5EF4-FFF2-40B4-BE49-F238E27FC236}">
                <a16:creationId xmlns:a16="http://schemas.microsoft.com/office/drawing/2014/main" id="{9E52B96C-DF99-465A-94F2-FAC4F9B3FD0B}"/>
              </a:ext>
            </a:extLst>
          </p:cNvPr>
          <p:cNvSpPr txBox="1"/>
          <p:nvPr/>
        </p:nvSpPr>
        <p:spPr>
          <a:xfrm>
            <a:off x="764521" y="9051977"/>
            <a:ext cx="1734721" cy="738664"/>
          </a:xfrm>
          <a:prstGeom prst="rect">
            <a:avLst/>
          </a:prstGeom>
          <a:noFill/>
        </p:spPr>
        <p:txBody>
          <a:bodyPr wrap="square" rtlCol="0">
            <a:spAutoFit/>
          </a:bodyPr>
          <a:lstStyle/>
          <a:p>
            <a:r>
              <a:rPr lang="en-US" sz="1400" b="1" dirty="0">
                <a:latin typeface="Helvetica Light" charset="0"/>
                <a:ea typeface="Helvetica Light" charset="0"/>
                <a:cs typeface="Helvetica Light" charset="0"/>
              </a:rPr>
              <a:t>WHAT IS YOUR WATERING CAPACITY?</a:t>
            </a:r>
          </a:p>
        </p:txBody>
      </p:sp>
      <p:sp>
        <p:nvSpPr>
          <p:cNvPr id="3" name="TextBox 2">
            <a:extLst>
              <a:ext uri="{FF2B5EF4-FFF2-40B4-BE49-F238E27FC236}">
                <a16:creationId xmlns:a16="http://schemas.microsoft.com/office/drawing/2014/main" id="{5E83EB05-C685-4F0E-A983-95218BE2FC40}"/>
              </a:ext>
            </a:extLst>
          </p:cNvPr>
          <p:cNvSpPr txBox="1"/>
          <p:nvPr/>
        </p:nvSpPr>
        <p:spPr>
          <a:xfrm>
            <a:off x="2452975" y="9089368"/>
            <a:ext cx="4281517" cy="600164"/>
          </a:xfrm>
          <a:prstGeom prst="rect">
            <a:avLst/>
          </a:prstGeom>
          <a:noFill/>
        </p:spPr>
        <p:txBody>
          <a:bodyPr wrap="square" rtlCol="0">
            <a:spAutoFit/>
          </a:bodyPr>
          <a:lstStyle/>
          <a:p>
            <a:r>
              <a:rPr lang="en-US" sz="1100" dirty="0">
                <a:latin typeface="Helvetica Light" charset="0"/>
                <a:ea typeface="Helvetica Light" charset="0"/>
                <a:cs typeface="Helvetica Light" charset="0"/>
              </a:rPr>
              <a:t>Consider how you will be watering your new plants and how much time you have to water them. Only choose plants that require a lot of watering to get established if you have the capacity to do so.</a:t>
            </a:r>
          </a:p>
        </p:txBody>
      </p:sp>
      <p:sp>
        <p:nvSpPr>
          <p:cNvPr id="17" name="Rectangle 16"/>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5</a:t>
            </a:r>
          </a:p>
        </p:txBody>
      </p:sp>
      <p:sp>
        <p:nvSpPr>
          <p:cNvPr id="18" name="TextBox 17">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Choose Plants That Fit Site Conditions</a:t>
            </a:r>
          </a:p>
        </p:txBody>
      </p:sp>
      <p:grpSp>
        <p:nvGrpSpPr>
          <p:cNvPr id="19" name="Group 18"/>
          <p:cNvGrpSpPr/>
          <p:nvPr/>
        </p:nvGrpSpPr>
        <p:grpSpPr>
          <a:xfrm>
            <a:off x="0" y="0"/>
            <a:ext cx="7772400" cy="496666"/>
            <a:chOff x="0" y="0"/>
            <a:chExt cx="7772400" cy="496666"/>
          </a:xfrm>
        </p:grpSpPr>
        <p:sp>
          <p:nvSpPr>
            <p:cNvPr id="20" name="Rectangle 19"/>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802AA0E-A68A-48DB-971D-40E94FAC7437}"/>
                </a:ext>
              </a:extLst>
            </p:cNvPr>
            <p:cNvSpPr txBox="1"/>
            <p:nvPr/>
          </p:nvSpPr>
          <p:spPr>
            <a:xfrm>
              <a:off x="243591" y="87541"/>
              <a:ext cx="5476725"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24" name="Slide Number Placeholder 23"/>
          <p:cNvSpPr>
            <a:spLocks noGrp="1"/>
          </p:cNvSpPr>
          <p:nvPr>
            <p:ph type="sldNum" sz="quarter" idx="12"/>
          </p:nvPr>
        </p:nvSpPr>
        <p:spPr/>
        <p:txBody>
          <a:bodyPr/>
          <a:lstStyle/>
          <a:p>
            <a:fld id="{840F7C0E-6904-4B49-BF13-5996A5126569}" type="slidenum">
              <a:rPr lang="en-US" smtClean="0"/>
              <a:t>21</a:t>
            </a:fld>
            <a:endParaRPr lang="en-US" dirty="0"/>
          </a:p>
        </p:txBody>
      </p:sp>
      <p:sp>
        <p:nvSpPr>
          <p:cNvPr id="5" name="TextBox 4">
            <a:extLst>
              <a:ext uri="{FF2B5EF4-FFF2-40B4-BE49-F238E27FC236}">
                <a16:creationId xmlns:a16="http://schemas.microsoft.com/office/drawing/2014/main" id="{0CE31A10-0C92-49AA-AB53-F4B4AD27D842}"/>
              </a:ext>
            </a:extLst>
          </p:cNvPr>
          <p:cNvSpPr txBox="1"/>
          <p:nvPr/>
        </p:nvSpPr>
        <p:spPr>
          <a:xfrm>
            <a:off x="763877" y="4469730"/>
            <a:ext cx="2527801" cy="461665"/>
          </a:xfrm>
          <a:prstGeom prst="rect">
            <a:avLst/>
          </a:prstGeom>
          <a:noFill/>
        </p:spPr>
        <p:txBody>
          <a:bodyPr wrap="square" rtlCol="0">
            <a:spAutoFit/>
          </a:bodyPr>
          <a:lstStyle/>
          <a:p>
            <a:r>
              <a:rPr lang="en-US" sz="1200" b="1" dirty="0">
                <a:latin typeface="Helvetica Light" charset="0"/>
                <a:ea typeface="Helvetica Light" charset="0"/>
                <a:cs typeface="Helvetica Light" charset="0"/>
              </a:rPr>
              <a:t>TRADITIONAL: </a:t>
            </a:r>
            <a:r>
              <a:rPr lang="en-US" sz="1200" dirty="0">
                <a:latin typeface="Helvetica Light" charset="0"/>
                <a:ea typeface="Helvetica Light" charset="0"/>
                <a:cs typeface="Helvetica Light" charset="0"/>
              </a:rPr>
              <a:t>You can see the ground, tends to feel more formal</a:t>
            </a:r>
          </a:p>
        </p:txBody>
      </p:sp>
      <p:sp>
        <p:nvSpPr>
          <p:cNvPr id="9" name="TextBox 8">
            <a:extLst>
              <a:ext uri="{FF2B5EF4-FFF2-40B4-BE49-F238E27FC236}">
                <a16:creationId xmlns:a16="http://schemas.microsoft.com/office/drawing/2014/main" id="{9133849F-8269-414F-80A3-318F17A738BF}"/>
              </a:ext>
            </a:extLst>
          </p:cNvPr>
          <p:cNvSpPr txBox="1"/>
          <p:nvPr/>
        </p:nvSpPr>
        <p:spPr>
          <a:xfrm>
            <a:off x="4442031" y="4430140"/>
            <a:ext cx="2434263" cy="461665"/>
          </a:xfrm>
          <a:prstGeom prst="rect">
            <a:avLst/>
          </a:prstGeom>
          <a:noFill/>
        </p:spPr>
        <p:txBody>
          <a:bodyPr wrap="square" rtlCol="0">
            <a:spAutoFit/>
          </a:bodyPr>
          <a:lstStyle/>
          <a:p>
            <a:r>
              <a:rPr lang="en-US" sz="1200" b="1" dirty="0">
                <a:latin typeface="Helvetica Light" charset="0"/>
                <a:ea typeface="Helvetica Light" charset="0"/>
                <a:cs typeface="Helvetica Light" charset="0"/>
              </a:rPr>
              <a:t>NATURAL: </a:t>
            </a:r>
            <a:r>
              <a:rPr lang="en-US" sz="1200" dirty="0">
                <a:latin typeface="Helvetica Light" charset="0"/>
                <a:ea typeface="Helvetica Light" charset="0"/>
                <a:cs typeface="Helvetica Light" charset="0"/>
              </a:rPr>
              <a:t>Wild groundcover gives a more natural feel</a:t>
            </a:r>
          </a:p>
        </p:txBody>
      </p:sp>
    </p:spTree>
    <p:extLst>
      <p:ext uri="{BB962C8B-B14F-4D97-AF65-F5344CB8AC3E}">
        <p14:creationId xmlns:p14="http://schemas.microsoft.com/office/powerpoint/2010/main" val="4040860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00DD3D-3534-4821-8A92-57F546D8758C}"/>
              </a:ext>
            </a:extLst>
          </p:cNvPr>
          <p:cNvSpPr/>
          <p:nvPr/>
        </p:nvSpPr>
        <p:spPr>
          <a:xfrm>
            <a:off x="457476" y="1637391"/>
            <a:ext cx="6857448" cy="1708160"/>
          </a:xfrm>
          <a:prstGeom prst="rect">
            <a:avLst/>
          </a:prstGeom>
        </p:spPr>
        <p:txBody>
          <a:bodyPr wrap="square">
            <a:spAutoFit/>
          </a:bodyPr>
          <a:lstStyle/>
          <a:p>
            <a:r>
              <a:rPr lang="en-US" sz="1400" b="1" dirty="0">
                <a:solidFill>
                  <a:srgbClr val="66242C"/>
                </a:solidFill>
                <a:latin typeface="Helvetica Light" charset="0"/>
                <a:ea typeface="Helvetica Light" charset="0"/>
                <a:cs typeface="Helvetica Light" charset="0"/>
              </a:rPr>
              <a:t>PLANT LAYOUT</a:t>
            </a:r>
          </a:p>
          <a:p>
            <a:endParaRPr lang="en-US" sz="1400" b="1" dirty="0">
              <a:solidFill>
                <a:srgbClr val="66242C"/>
              </a:solidFill>
              <a:latin typeface="Helvetica Light" charset="0"/>
              <a:ea typeface="Helvetica Light" charset="0"/>
              <a:cs typeface="Helvetica Light" charset="0"/>
            </a:endParaRPr>
          </a:p>
          <a:p>
            <a:pPr marL="171450" indent="-171450">
              <a:buFont typeface="Arial" charset="0"/>
              <a:buChar char="•"/>
            </a:pPr>
            <a:r>
              <a:rPr lang="en-US" sz="1100" dirty="0">
                <a:latin typeface="Helvetica Light" charset="0"/>
                <a:ea typeface="Helvetica Light" charset="0"/>
                <a:cs typeface="Helvetica Light" charset="0"/>
              </a:rPr>
              <a:t>Situating the plants on the site where they will eventually be planted is a great way to help determine the correct spacing that is needed before full installation.</a:t>
            </a:r>
          </a:p>
          <a:p>
            <a:pPr marL="171450" indent="-171450">
              <a:buFont typeface="Arial" charset="0"/>
              <a:buChar char="•"/>
            </a:pPr>
            <a:r>
              <a:rPr lang="en-US" sz="1100" dirty="0">
                <a:latin typeface="Helvetica Light" charset="0"/>
                <a:ea typeface="Helvetica Light" charset="0"/>
                <a:cs typeface="Helvetica Light" charset="0"/>
              </a:rPr>
              <a:t>Start with the large, structural plants (trees and shrubs). Choose location based on relation to existing structures (i.e., how far do you want the full-grown tree from the house or walkway?).</a:t>
            </a:r>
          </a:p>
          <a:p>
            <a:pPr marL="171450" indent="-171450">
              <a:buFont typeface="Arial" charset="0"/>
              <a:buChar char="•"/>
            </a:pPr>
            <a:r>
              <a:rPr lang="en-US" sz="1100" dirty="0">
                <a:latin typeface="Helvetica Light" charset="0"/>
                <a:ea typeface="Helvetica Light" charset="0"/>
                <a:cs typeface="Helvetica Light" charset="0"/>
              </a:rPr>
              <a:t>Once your trees and shrubs are planted, lay out smaller plants, such as perennials.</a:t>
            </a:r>
          </a:p>
          <a:p>
            <a:pPr marL="171450" indent="-171450">
              <a:buFont typeface="Arial" charset="0"/>
              <a:buChar char="•"/>
            </a:pPr>
            <a:r>
              <a:rPr lang="en-US" sz="1100" dirty="0">
                <a:latin typeface="Helvetica Light" charset="0"/>
                <a:ea typeface="Helvetica Light" charset="0"/>
                <a:cs typeface="Helvetica Light" charset="0"/>
              </a:rPr>
              <a:t>Finally, plant the groundcover. Ferns or no-mow grasses are low-maintenance groundcover choices to consider.</a:t>
            </a:r>
          </a:p>
        </p:txBody>
      </p:sp>
      <p:sp>
        <p:nvSpPr>
          <p:cNvPr id="7" name="TextBox 6">
            <a:extLst>
              <a:ext uri="{FF2B5EF4-FFF2-40B4-BE49-F238E27FC236}">
                <a16:creationId xmlns:a16="http://schemas.microsoft.com/office/drawing/2014/main" id="{8BCBFDBE-9795-4BEA-A6ED-358B11B9C8E1}"/>
              </a:ext>
            </a:extLst>
          </p:cNvPr>
          <p:cNvSpPr txBox="1"/>
          <p:nvPr/>
        </p:nvSpPr>
        <p:spPr>
          <a:xfrm>
            <a:off x="2837029" y="9186009"/>
            <a:ext cx="4355000" cy="461665"/>
          </a:xfrm>
          <a:prstGeom prst="rect">
            <a:avLst/>
          </a:prstGeom>
          <a:noFill/>
        </p:spPr>
        <p:txBody>
          <a:bodyPr wrap="square" rtlCol="0">
            <a:spAutoFit/>
          </a:bodyPr>
          <a:lstStyle/>
          <a:p>
            <a:r>
              <a:rPr lang="en-US" sz="1200" dirty="0">
                <a:latin typeface="Helvetica Light" charset="0"/>
                <a:ea typeface="Helvetica Light" charset="0"/>
                <a:cs typeface="Helvetica Light" charset="0"/>
              </a:rPr>
              <a:t>This </a:t>
            </a:r>
            <a:r>
              <a:rPr lang="en-US" sz="1200" dirty="0">
                <a:latin typeface="Helvetica Light" charset="0"/>
                <a:ea typeface="Helvetica Light" charset="0"/>
                <a:cs typeface="Helvetica Light" charset="0"/>
                <a:hlinkClick r:id="rId2"/>
              </a:rPr>
              <a:t>plant calculator</a:t>
            </a:r>
            <a:r>
              <a:rPr lang="en-US" sz="1200" dirty="0">
                <a:latin typeface="Helvetica Light" charset="0"/>
                <a:ea typeface="Helvetica Light" charset="0"/>
                <a:cs typeface="Helvetica Light" charset="0"/>
              </a:rPr>
              <a:t> can help you determine the number of plants needed for an area.</a:t>
            </a:r>
          </a:p>
        </p:txBody>
      </p:sp>
      <p:pic>
        <p:nvPicPr>
          <p:cNvPr id="8" name="Picture 7">
            <a:extLst>
              <a:ext uri="{FF2B5EF4-FFF2-40B4-BE49-F238E27FC236}">
                <a16:creationId xmlns:a16="http://schemas.microsoft.com/office/drawing/2014/main" id="{E6EF1527-7255-495E-B979-4FBFBD90FFC2}"/>
              </a:ext>
            </a:extLst>
          </p:cNvPr>
          <p:cNvPicPr>
            <a:picLocks noChangeAspect="1"/>
          </p:cNvPicPr>
          <p:nvPr/>
        </p:nvPicPr>
        <p:blipFill>
          <a:blip r:embed="rId3"/>
          <a:stretch>
            <a:fillRect/>
          </a:stretch>
        </p:blipFill>
        <p:spPr>
          <a:xfrm>
            <a:off x="2893386" y="6364083"/>
            <a:ext cx="4281711" cy="2821926"/>
          </a:xfrm>
          <a:prstGeom prst="rect">
            <a:avLst/>
          </a:prstGeom>
        </p:spPr>
      </p:pic>
      <p:pic>
        <p:nvPicPr>
          <p:cNvPr id="3" name="Picture 2">
            <a:extLst>
              <a:ext uri="{FF2B5EF4-FFF2-40B4-BE49-F238E27FC236}">
                <a16:creationId xmlns:a16="http://schemas.microsoft.com/office/drawing/2014/main" id="{2975364B-9C18-4614-81F6-D325511D9BD6}"/>
              </a:ext>
            </a:extLst>
          </p:cNvPr>
          <p:cNvPicPr>
            <a:picLocks noChangeAspect="1"/>
          </p:cNvPicPr>
          <p:nvPr/>
        </p:nvPicPr>
        <p:blipFill rotWithShape="1">
          <a:blip r:embed="rId4"/>
          <a:srcRect l="22498" r="22498"/>
          <a:stretch/>
        </p:blipFill>
        <p:spPr>
          <a:xfrm>
            <a:off x="5158194" y="3483866"/>
            <a:ext cx="2033835" cy="2711780"/>
          </a:xfrm>
          <a:prstGeom prst="rect">
            <a:avLst/>
          </a:prstGeom>
        </p:spPr>
      </p:pic>
      <p:pic>
        <p:nvPicPr>
          <p:cNvPr id="11" name="Picture 10">
            <a:extLst>
              <a:ext uri="{FF2B5EF4-FFF2-40B4-BE49-F238E27FC236}">
                <a16:creationId xmlns:a16="http://schemas.microsoft.com/office/drawing/2014/main" id="{578F1E73-68F8-469D-9E3A-DA39C4F919D2}"/>
              </a:ext>
            </a:extLst>
          </p:cNvPr>
          <p:cNvPicPr>
            <a:picLocks noChangeAspect="1"/>
          </p:cNvPicPr>
          <p:nvPr/>
        </p:nvPicPr>
        <p:blipFill rotWithShape="1">
          <a:blip r:embed="rId5"/>
          <a:srcRect l="4125" r="39665"/>
          <a:stretch/>
        </p:blipFill>
        <p:spPr>
          <a:xfrm>
            <a:off x="662445" y="6429526"/>
            <a:ext cx="2033835" cy="2711780"/>
          </a:xfrm>
          <a:prstGeom prst="rect">
            <a:avLst/>
          </a:prstGeom>
        </p:spPr>
      </p:pic>
      <p:pic>
        <p:nvPicPr>
          <p:cNvPr id="6" name="Picture 5">
            <a:extLst>
              <a:ext uri="{FF2B5EF4-FFF2-40B4-BE49-F238E27FC236}">
                <a16:creationId xmlns:a16="http://schemas.microsoft.com/office/drawing/2014/main" id="{CF76CE5F-A392-4FFD-8619-992D4C548D05}"/>
              </a:ext>
            </a:extLst>
          </p:cNvPr>
          <p:cNvPicPr>
            <a:picLocks noChangeAspect="1"/>
          </p:cNvPicPr>
          <p:nvPr/>
        </p:nvPicPr>
        <p:blipFill rotWithShape="1">
          <a:blip r:embed="rId6"/>
          <a:srcRect l="27500" t="7258" r="27500" b="7258"/>
          <a:stretch/>
        </p:blipFill>
        <p:spPr>
          <a:xfrm>
            <a:off x="662445" y="3498927"/>
            <a:ext cx="2033835" cy="2711780"/>
          </a:xfrm>
          <a:prstGeom prst="rect">
            <a:avLst/>
          </a:prstGeom>
        </p:spPr>
      </p:pic>
      <p:pic>
        <p:nvPicPr>
          <p:cNvPr id="9" name="Picture 8">
            <a:extLst>
              <a:ext uri="{FF2B5EF4-FFF2-40B4-BE49-F238E27FC236}">
                <a16:creationId xmlns:a16="http://schemas.microsoft.com/office/drawing/2014/main" id="{DB9A5D9E-F22C-40E5-9002-0EB1EC86AE9B}"/>
              </a:ext>
            </a:extLst>
          </p:cNvPr>
          <p:cNvPicPr>
            <a:picLocks noChangeAspect="1"/>
          </p:cNvPicPr>
          <p:nvPr/>
        </p:nvPicPr>
        <p:blipFill rotWithShape="1">
          <a:blip r:embed="rId7"/>
          <a:srcRect l="29341" t="12500" r="29341" b="12500"/>
          <a:stretch/>
        </p:blipFill>
        <p:spPr>
          <a:xfrm>
            <a:off x="2910319" y="3498927"/>
            <a:ext cx="2033835" cy="2711780"/>
          </a:xfrm>
          <a:prstGeom prst="rect">
            <a:avLst/>
          </a:prstGeom>
        </p:spPr>
      </p:pic>
      <p:sp>
        <p:nvSpPr>
          <p:cNvPr id="10" name="Rectangle 9"/>
          <p:cNvSpPr/>
          <p:nvPr/>
        </p:nvSpPr>
        <p:spPr>
          <a:xfrm>
            <a:off x="-9746" y="459830"/>
            <a:ext cx="7782146" cy="890680"/>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6</a:t>
            </a:r>
          </a:p>
        </p:txBody>
      </p:sp>
      <p:sp>
        <p:nvSpPr>
          <p:cNvPr id="13" name="TextBox 12">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Create a Planting Layout</a:t>
            </a:r>
          </a:p>
        </p:txBody>
      </p:sp>
      <p:grpSp>
        <p:nvGrpSpPr>
          <p:cNvPr id="14" name="Group 13"/>
          <p:cNvGrpSpPr/>
          <p:nvPr/>
        </p:nvGrpSpPr>
        <p:grpSpPr>
          <a:xfrm>
            <a:off x="0" y="0"/>
            <a:ext cx="7772400" cy="496666"/>
            <a:chOff x="0" y="0"/>
            <a:chExt cx="7772400" cy="496666"/>
          </a:xfrm>
        </p:grpSpPr>
        <p:sp>
          <p:nvSpPr>
            <p:cNvPr id="15" name="Rectangle 14"/>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802AA0E-A68A-48DB-971D-40E94FAC7437}"/>
                </a:ext>
              </a:extLst>
            </p:cNvPr>
            <p:cNvSpPr txBox="1"/>
            <p:nvPr/>
          </p:nvSpPr>
          <p:spPr>
            <a:xfrm>
              <a:off x="243591" y="87541"/>
              <a:ext cx="5306604"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17" name="Slide Number Placeholder 16"/>
          <p:cNvSpPr>
            <a:spLocks noGrp="1"/>
          </p:cNvSpPr>
          <p:nvPr>
            <p:ph type="sldNum" sz="quarter" idx="12"/>
          </p:nvPr>
        </p:nvSpPr>
        <p:spPr/>
        <p:txBody>
          <a:bodyPr/>
          <a:lstStyle/>
          <a:p>
            <a:fld id="{840F7C0E-6904-4B49-BF13-5996A5126569}" type="slidenum">
              <a:rPr lang="en-US" smtClean="0"/>
              <a:t>22</a:t>
            </a:fld>
            <a:endParaRPr lang="en-US" dirty="0"/>
          </a:p>
        </p:txBody>
      </p:sp>
      <p:grpSp>
        <p:nvGrpSpPr>
          <p:cNvPr id="4" name="Group 3"/>
          <p:cNvGrpSpPr/>
          <p:nvPr/>
        </p:nvGrpSpPr>
        <p:grpSpPr>
          <a:xfrm>
            <a:off x="4353318" y="1121819"/>
            <a:ext cx="2757526" cy="654613"/>
            <a:chOff x="4353318" y="1121819"/>
            <a:chExt cx="2757526" cy="654613"/>
          </a:xfrm>
        </p:grpSpPr>
        <p:pic>
          <p:nvPicPr>
            <p:cNvPr id="18" name="Picture 17"/>
            <p:cNvPicPr>
              <a:picLocks noChangeAspect="1"/>
            </p:cNvPicPr>
            <p:nvPr/>
          </p:nvPicPr>
          <p:blipFill>
            <a:blip r:embed="rId8"/>
            <a:stretch>
              <a:fillRect/>
            </a:stretch>
          </p:blipFill>
          <p:spPr>
            <a:xfrm>
              <a:off x="6305968" y="1152654"/>
              <a:ext cx="804876" cy="623778"/>
            </a:xfrm>
            <a:prstGeom prst="rect">
              <a:avLst/>
            </a:prstGeom>
          </p:spPr>
        </p:pic>
        <p:pic>
          <p:nvPicPr>
            <p:cNvPr id="19" name="Picture 18"/>
            <p:cNvPicPr>
              <a:picLocks noChangeAspect="1"/>
            </p:cNvPicPr>
            <p:nvPr/>
          </p:nvPicPr>
          <p:blipFill>
            <a:blip r:embed="rId8"/>
            <a:stretch>
              <a:fillRect/>
            </a:stretch>
          </p:blipFill>
          <p:spPr>
            <a:xfrm>
              <a:off x="5329643" y="1121819"/>
              <a:ext cx="804876" cy="623778"/>
            </a:xfrm>
            <a:prstGeom prst="rect">
              <a:avLst/>
            </a:prstGeom>
          </p:spPr>
        </p:pic>
        <p:pic>
          <p:nvPicPr>
            <p:cNvPr id="20" name="Picture 19"/>
            <p:cNvPicPr>
              <a:picLocks noChangeAspect="1"/>
            </p:cNvPicPr>
            <p:nvPr/>
          </p:nvPicPr>
          <p:blipFill>
            <a:blip r:embed="rId8"/>
            <a:stretch>
              <a:fillRect/>
            </a:stretch>
          </p:blipFill>
          <p:spPr>
            <a:xfrm>
              <a:off x="4353318" y="1121819"/>
              <a:ext cx="804876" cy="623778"/>
            </a:xfrm>
            <a:prstGeom prst="rect">
              <a:avLst/>
            </a:prstGeom>
          </p:spPr>
        </p:pic>
      </p:grpSp>
    </p:spTree>
    <p:extLst>
      <p:ext uri="{BB962C8B-B14F-4D97-AF65-F5344CB8AC3E}">
        <p14:creationId xmlns:p14="http://schemas.microsoft.com/office/powerpoint/2010/main" val="38513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8927952"/>
            <a:ext cx="3506546" cy="11596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4265854" y="8919917"/>
            <a:ext cx="3506546" cy="11596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F412C95-966A-4E30-BC3A-8E94A5F04DF6}"/>
              </a:ext>
            </a:extLst>
          </p:cNvPr>
          <p:cNvPicPr>
            <a:picLocks noChangeAspect="1"/>
          </p:cNvPicPr>
          <p:nvPr/>
        </p:nvPicPr>
        <p:blipFill rotWithShape="1">
          <a:blip r:embed="rId2"/>
          <a:srcRect t="3145" b="1464"/>
          <a:stretch/>
        </p:blipFill>
        <p:spPr>
          <a:xfrm>
            <a:off x="0" y="4200165"/>
            <a:ext cx="7745511" cy="4564392"/>
          </a:xfrm>
          <a:prstGeom prst="rect">
            <a:avLst/>
          </a:prstGeom>
        </p:spPr>
      </p:pic>
      <p:grpSp>
        <p:nvGrpSpPr>
          <p:cNvPr id="4" name="Group 3"/>
          <p:cNvGrpSpPr/>
          <p:nvPr/>
        </p:nvGrpSpPr>
        <p:grpSpPr>
          <a:xfrm>
            <a:off x="5088149" y="1350510"/>
            <a:ext cx="2696951" cy="3820490"/>
            <a:chOff x="5088149" y="1562040"/>
            <a:chExt cx="2696951" cy="3820490"/>
          </a:xfrm>
        </p:grpSpPr>
        <p:pic>
          <p:nvPicPr>
            <p:cNvPr id="5" name="Picture 4">
              <a:extLst>
                <a:ext uri="{FF2B5EF4-FFF2-40B4-BE49-F238E27FC236}">
                  <a16:creationId xmlns:a16="http://schemas.microsoft.com/office/drawing/2014/main" id="{F5E0E65A-BDD7-4E69-8441-78EA66D32F12}"/>
                </a:ext>
              </a:extLst>
            </p:cNvPr>
            <p:cNvPicPr>
              <a:picLocks noChangeAspect="1"/>
            </p:cNvPicPr>
            <p:nvPr/>
          </p:nvPicPr>
          <p:blipFill rotWithShape="1">
            <a:blip r:embed="rId3"/>
            <a:srcRect t="8359" b="8359"/>
            <a:stretch/>
          </p:blipFill>
          <p:spPr>
            <a:xfrm>
              <a:off x="5088150" y="1562040"/>
              <a:ext cx="2696950" cy="1618170"/>
            </a:xfrm>
            <a:prstGeom prst="rect">
              <a:avLst/>
            </a:prstGeom>
          </p:spPr>
        </p:pic>
        <p:pic>
          <p:nvPicPr>
            <p:cNvPr id="6" name="Picture 5">
              <a:extLst>
                <a:ext uri="{FF2B5EF4-FFF2-40B4-BE49-F238E27FC236}">
                  <a16:creationId xmlns:a16="http://schemas.microsoft.com/office/drawing/2014/main" id="{68B78F1D-E611-40EB-BB76-38A91BE78748}"/>
                </a:ext>
              </a:extLst>
            </p:cNvPr>
            <p:cNvPicPr>
              <a:picLocks noChangeAspect="1"/>
            </p:cNvPicPr>
            <p:nvPr/>
          </p:nvPicPr>
          <p:blipFill rotWithShape="1">
            <a:blip r:embed="rId4"/>
            <a:srcRect t="1533" b="1533"/>
            <a:stretch/>
          </p:blipFill>
          <p:spPr>
            <a:xfrm>
              <a:off x="5088149" y="3224969"/>
              <a:ext cx="2696951" cy="2157561"/>
            </a:xfrm>
            <a:prstGeom prst="rect">
              <a:avLst/>
            </a:prstGeom>
          </p:spPr>
        </p:pic>
      </p:grpSp>
      <p:sp>
        <p:nvSpPr>
          <p:cNvPr id="8" name="Rectangle 7">
            <a:extLst>
              <a:ext uri="{FF2B5EF4-FFF2-40B4-BE49-F238E27FC236}">
                <a16:creationId xmlns:a16="http://schemas.microsoft.com/office/drawing/2014/main" id="{D2832052-EA3E-45E3-A6DD-FB23BE09C08C}"/>
              </a:ext>
            </a:extLst>
          </p:cNvPr>
          <p:cNvSpPr/>
          <p:nvPr/>
        </p:nvSpPr>
        <p:spPr>
          <a:xfrm>
            <a:off x="974006" y="9074337"/>
            <a:ext cx="2257925" cy="769441"/>
          </a:xfrm>
          <a:prstGeom prst="rect">
            <a:avLst/>
          </a:prstGeom>
        </p:spPr>
        <p:txBody>
          <a:bodyPr wrap="square">
            <a:spAutoFit/>
          </a:bodyPr>
          <a:lstStyle/>
          <a:p>
            <a:r>
              <a:rPr lang="en-US" sz="1100" b="1" dirty="0">
                <a:latin typeface="Helvetica Light" charset="0"/>
                <a:ea typeface="Helvetica Light" charset="0"/>
                <a:cs typeface="Helvetica Light" charset="0"/>
              </a:rPr>
              <a:t>PRO TIP</a:t>
            </a:r>
          </a:p>
          <a:p>
            <a:r>
              <a:rPr lang="en-US" sz="1100" dirty="0">
                <a:latin typeface="Helvetica Light" charset="0"/>
                <a:ea typeface="Helvetica Light" charset="0"/>
                <a:cs typeface="Helvetica Light" charset="0"/>
              </a:rPr>
              <a:t>After digging the hole, sprinkle in organic root starter to help promote healthy, strong roots</a:t>
            </a:r>
          </a:p>
        </p:txBody>
      </p:sp>
      <p:sp>
        <p:nvSpPr>
          <p:cNvPr id="9" name="Rectangle 8">
            <a:extLst>
              <a:ext uri="{FF2B5EF4-FFF2-40B4-BE49-F238E27FC236}">
                <a16:creationId xmlns:a16="http://schemas.microsoft.com/office/drawing/2014/main" id="{1AFACF09-639B-472E-A780-DD9F9A364CCA}"/>
              </a:ext>
            </a:extLst>
          </p:cNvPr>
          <p:cNvSpPr/>
          <p:nvPr/>
        </p:nvSpPr>
        <p:spPr>
          <a:xfrm>
            <a:off x="4968416" y="9074337"/>
            <a:ext cx="2433804" cy="769441"/>
          </a:xfrm>
          <a:prstGeom prst="rect">
            <a:avLst/>
          </a:prstGeom>
        </p:spPr>
        <p:txBody>
          <a:bodyPr wrap="square">
            <a:spAutoFit/>
          </a:bodyPr>
          <a:lstStyle/>
          <a:p>
            <a:r>
              <a:rPr lang="en-US" sz="1100" b="1" dirty="0">
                <a:latin typeface="Helvetica Light" charset="0"/>
                <a:ea typeface="Helvetica Light" charset="0"/>
                <a:cs typeface="Helvetica Light" charset="0"/>
              </a:rPr>
              <a:t>PRO TIP</a:t>
            </a:r>
          </a:p>
          <a:p>
            <a:r>
              <a:rPr lang="en-US" sz="1100" dirty="0">
                <a:latin typeface="Helvetica Light" charset="0"/>
                <a:ea typeface="Helvetica Light" charset="0"/>
                <a:cs typeface="Helvetica Light" charset="0"/>
              </a:rPr>
              <a:t>Water all newly established plantings in the first year in order to help them establish new roots</a:t>
            </a:r>
          </a:p>
        </p:txBody>
      </p:sp>
      <p:sp>
        <p:nvSpPr>
          <p:cNvPr id="10" name="TextBox 9">
            <a:extLst>
              <a:ext uri="{FF2B5EF4-FFF2-40B4-BE49-F238E27FC236}">
                <a16:creationId xmlns:a16="http://schemas.microsoft.com/office/drawing/2014/main" id="{17155A22-BBFD-44DA-849D-850D49BEF00E}"/>
              </a:ext>
            </a:extLst>
          </p:cNvPr>
          <p:cNvSpPr txBox="1"/>
          <p:nvPr/>
        </p:nvSpPr>
        <p:spPr>
          <a:xfrm>
            <a:off x="442926" y="4631045"/>
            <a:ext cx="2093240" cy="1461939"/>
          </a:xfrm>
          <a:prstGeom prst="rect">
            <a:avLst/>
          </a:prstGeom>
          <a:noFill/>
        </p:spPr>
        <p:txBody>
          <a:bodyPr wrap="square" rtlCol="0">
            <a:spAutoFit/>
          </a:bodyPr>
          <a:lstStyle/>
          <a:p>
            <a:r>
              <a:rPr lang="en-US" sz="1400" b="1" dirty="0">
                <a:solidFill>
                  <a:srgbClr val="66242C"/>
                </a:solidFill>
                <a:latin typeface="Helvetica" charset="0"/>
                <a:ea typeface="Helvetica" charset="0"/>
                <a:cs typeface="Helvetica" charset="0"/>
              </a:rPr>
              <a:t>PLANTS COME IN ALL SHAPES, SIZES AND VARIETIES</a:t>
            </a:r>
          </a:p>
          <a:p>
            <a:endParaRPr lang="en-US" sz="1400" dirty="0">
              <a:solidFill>
                <a:srgbClr val="66242C"/>
              </a:solidFill>
              <a:latin typeface="Helvetica" charset="0"/>
              <a:ea typeface="Helvetica" charset="0"/>
              <a:cs typeface="Helvetica" charset="0"/>
            </a:endParaRPr>
          </a:p>
          <a:p>
            <a:r>
              <a:rPr lang="en-US" sz="1100" dirty="0">
                <a:latin typeface="Helvetica Light"/>
                <a:ea typeface="Helvetica" charset="0"/>
                <a:cs typeface="Helvetica" charset="0"/>
              </a:rPr>
              <a:t>Use </a:t>
            </a:r>
            <a:r>
              <a:rPr lang="en-US" sz="1100" dirty="0">
                <a:latin typeface="Helvetica Light"/>
                <a:ea typeface="Helvetica" charset="0"/>
                <a:cs typeface="Helvetica" charset="0"/>
                <a:hlinkClick r:id="rId5"/>
              </a:rPr>
              <a:t>this guide</a:t>
            </a:r>
            <a:r>
              <a:rPr lang="en-US" sz="1100" dirty="0">
                <a:latin typeface="Helvetica Light"/>
                <a:ea typeface="Helvetica" charset="0"/>
                <a:cs typeface="Helvetica" charset="0"/>
              </a:rPr>
              <a:t> to learn more about how to plant your new plants.</a:t>
            </a:r>
          </a:p>
        </p:txBody>
      </p:sp>
      <p:sp>
        <p:nvSpPr>
          <p:cNvPr id="11" name="Rectangle 10"/>
          <p:cNvSpPr/>
          <p:nvPr/>
        </p:nvSpPr>
        <p:spPr>
          <a:xfrm>
            <a:off x="-9746" y="459830"/>
            <a:ext cx="7782146" cy="890680"/>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7</a:t>
            </a:r>
          </a:p>
        </p:txBody>
      </p:sp>
      <p:sp>
        <p:nvSpPr>
          <p:cNvPr id="13" name="TextBox 12">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Install Your Plants</a:t>
            </a:r>
          </a:p>
        </p:txBody>
      </p:sp>
      <p:grpSp>
        <p:nvGrpSpPr>
          <p:cNvPr id="14" name="Group 13"/>
          <p:cNvGrpSpPr/>
          <p:nvPr/>
        </p:nvGrpSpPr>
        <p:grpSpPr>
          <a:xfrm>
            <a:off x="0" y="0"/>
            <a:ext cx="7772400" cy="496666"/>
            <a:chOff x="0" y="0"/>
            <a:chExt cx="7772400" cy="496666"/>
          </a:xfrm>
        </p:grpSpPr>
        <p:sp>
          <p:nvSpPr>
            <p:cNvPr id="15" name="Rectangle 14"/>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802AA0E-A68A-48DB-971D-40E94FAC7437}"/>
                </a:ext>
              </a:extLst>
            </p:cNvPr>
            <p:cNvSpPr txBox="1"/>
            <p:nvPr/>
          </p:nvSpPr>
          <p:spPr>
            <a:xfrm>
              <a:off x="243591" y="87541"/>
              <a:ext cx="5306604"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pic>
        <p:nvPicPr>
          <p:cNvPr id="21"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92415" y="9172323"/>
            <a:ext cx="573568" cy="573467"/>
          </a:xfrm>
          <a:prstGeom prst="rect">
            <a:avLst/>
          </a:prstGeom>
        </p:spPr>
      </p:pic>
      <p:pic>
        <p:nvPicPr>
          <p:cNvPr id="23"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394848" y="9154978"/>
            <a:ext cx="573568" cy="573467"/>
          </a:xfrm>
          <a:prstGeom prst="rect">
            <a:avLst/>
          </a:prstGeom>
        </p:spPr>
      </p:pic>
      <p:sp>
        <p:nvSpPr>
          <p:cNvPr id="24" name="Rectangle 23"/>
          <p:cNvSpPr/>
          <p:nvPr/>
        </p:nvSpPr>
        <p:spPr>
          <a:xfrm>
            <a:off x="5109540" y="4457701"/>
            <a:ext cx="2662860" cy="713300"/>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Helvetica" charset="0"/>
                <a:ea typeface="Helvetica" charset="0"/>
                <a:cs typeface="Helvetica" charset="0"/>
              </a:rPr>
              <a:t>An example of a root bound root ball. </a:t>
            </a:r>
            <a:r>
              <a:rPr lang="en-US" sz="1100" b="1" dirty="0">
                <a:solidFill>
                  <a:schemeClr val="bg1"/>
                </a:solidFill>
                <a:latin typeface="Helvetica" charset="0"/>
                <a:ea typeface="Helvetica" charset="0"/>
                <a:cs typeface="Helvetica" charset="0"/>
              </a:rPr>
              <a:t>TIP: </a:t>
            </a:r>
            <a:r>
              <a:rPr lang="en-US" sz="1100" dirty="0">
                <a:solidFill>
                  <a:schemeClr val="bg1"/>
                </a:solidFill>
                <a:latin typeface="Helvetica" charset="0"/>
                <a:ea typeface="Helvetica" charset="0"/>
                <a:cs typeface="Helvetica" charset="0"/>
              </a:rPr>
              <a:t>use a knife to cut the roots and encourage growth</a:t>
            </a:r>
            <a:endParaRPr lang="en-US" sz="1100" b="1" dirty="0">
              <a:solidFill>
                <a:schemeClr val="bg1"/>
              </a:solidFill>
              <a:latin typeface="Helvetica Light" charset="0"/>
              <a:ea typeface="Helvetica Light" charset="0"/>
              <a:cs typeface="Helvetica Light" charset="0"/>
            </a:endParaRPr>
          </a:p>
        </p:txBody>
      </p:sp>
      <p:sp>
        <p:nvSpPr>
          <p:cNvPr id="19" name="Slide Number Placeholder 18"/>
          <p:cNvSpPr>
            <a:spLocks noGrp="1"/>
          </p:cNvSpPr>
          <p:nvPr>
            <p:ph type="sldNum" sz="quarter" idx="12"/>
          </p:nvPr>
        </p:nvSpPr>
        <p:spPr/>
        <p:txBody>
          <a:bodyPr/>
          <a:lstStyle/>
          <a:p>
            <a:fld id="{840F7C0E-6904-4B49-BF13-5996A5126569}" type="slidenum">
              <a:rPr lang="en-US" smtClean="0"/>
              <a:t>23</a:t>
            </a:fld>
            <a:endParaRPr lang="en-US" dirty="0"/>
          </a:p>
        </p:txBody>
      </p:sp>
      <p:sp>
        <p:nvSpPr>
          <p:cNvPr id="2" name="Rectangle 1">
            <a:extLst>
              <a:ext uri="{FF2B5EF4-FFF2-40B4-BE49-F238E27FC236}">
                <a16:creationId xmlns:a16="http://schemas.microsoft.com/office/drawing/2014/main" id="{F9B1EB2D-8F72-4927-BFCC-5B52932A3F8A}"/>
              </a:ext>
            </a:extLst>
          </p:cNvPr>
          <p:cNvSpPr/>
          <p:nvPr/>
        </p:nvSpPr>
        <p:spPr>
          <a:xfrm>
            <a:off x="442926" y="1686382"/>
            <a:ext cx="4365808" cy="2608791"/>
          </a:xfrm>
          <a:prstGeom prst="rect">
            <a:avLst/>
          </a:prstGeom>
        </p:spPr>
        <p:txBody>
          <a:bodyPr wrap="square">
            <a:noAutofit/>
          </a:bodyPr>
          <a:lstStyle/>
          <a:p>
            <a:r>
              <a:rPr lang="en-US" sz="1400" b="1" dirty="0">
                <a:solidFill>
                  <a:srgbClr val="66242C"/>
                </a:solidFill>
                <a:latin typeface="Helvetica" charset="0"/>
                <a:ea typeface="Helvetica" charset="0"/>
                <a:cs typeface="Helvetica" charset="0"/>
              </a:rPr>
              <a:t>PLANT INSTALLATION (TREES, SHRUBS)</a:t>
            </a:r>
          </a:p>
          <a:p>
            <a:endParaRPr lang="en-US" sz="1100" b="1" dirty="0">
              <a:latin typeface="Helvetica" charset="0"/>
              <a:ea typeface="Helvetica" charset="0"/>
              <a:cs typeface="Helvetica" charset="0"/>
            </a:endParaRPr>
          </a:p>
          <a:p>
            <a:pPr marL="171450" indent="-171450">
              <a:buFont typeface="Arial" charset="0"/>
              <a:buChar char="•"/>
            </a:pPr>
            <a:r>
              <a:rPr lang="en-US" sz="1100" dirty="0">
                <a:latin typeface="Helvetica Light"/>
                <a:ea typeface="Helvetica" charset="0"/>
                <a:cs typeface="Helvetica" charset="0"/>
              </a:rPr>
              <a:t>Native plants planted in the right conditions require little to no amendments. Don’t use compost – it is too nutrient-dense for native species. </a:t>
            </a:r>
          </a:p>
          <a:p>
            <a:pPr marL="171450" indent="-171450">
              <a:buFont typeface="Arial" charset="0"/>
              <a:buChar char="•"/>
            </a:pPr>
            <a:endParaRPr lang="en-US" sz="1100" dirty="0">
              <a:latin typeface="Helvetica Light"/>
              <a:ea typeface="Helvetica" charset="0"/>
              <a:cs typeface="Helvetica" charset="0"/>
            </a:endParaRPr>
          </a:p>
          <a:p>
            <a:pPr marL="171450" indent="-171450">
              <a:buFont typeface="Arial" charset="0"/>
              <a:buChar char="•"/>
            </a:pPr>
            <a:r>
              <a:rPr lang="en-US" sz="1100" dirty="0">
                <a:latin typeface="Helvetica Light"/>
                <a:ea typeface="Helvetica" charset="0"/>
                <a:cs typeface="Helvetica" charset="0"/>
              </a:rPr>
              <a:t>Find root flares on trees. The root flare is the area at the base of the tree where the trunk transitions to roots. Scrape off clay and excess soil to reveal the roots before planting.</a:t>
            </a:r>
          </a:p>
          <a:p>
            <a:pPr marL="171450" indent="-171450">
              <a:buFont typeface="Arial" charset="0"/>
              <a:buChar char="•"/>
            </a:pPr>
            <a:endParaRPr lang="en-US" sz="1100" dirty="0">
              <a:latin typeface="Helvetica Light"/>
              <a:ea typeface="Helvetica" charset="0"/>
              <a:cs typeface="Helvetica" charset="0"/>
            </a:endParaRPr>
          </a:p>
          <a:p>
            <a:pPr marL="171450" indent="-171450">
              <a:buFont typeface="Arial" charset="0"/>
              <a:buChar char="•"/>
            </a:pPr>
            <a:r>
              <a:rPr lang="en-US" sz="1100" dirty="0">
                <a:latin typeface="Helvetica Light"/>
                <a:ea typeface="Helvetica" charset="0"/>
                <a:cs typeface="Helvetica" charset="0"/>
              </a:rPr>
              <a:t>Tree holes should be twice the width of the root ball. </a:t>
            </a:r>
          </a:p>
          <a:p>
            <a:pPr marL="171450" indent="-171450">
              <a:buFont typeface="Arial" charset="0"/>
              <a:buChar char="•"/>
            </a:pPr>
            <a:endParaRPr lang="en-US" sz="1100" dirty="0">
              <a:latin typeface="Helvetica Light"/>
              <a:ea typeface="Helvetica" charset="0"/>
              <a:cs typeface="Helvetica" charset="0"/>
            </a:endParaRPr>
          </a:p>
          <a:p>
            <a:pPr marL="171450" indent="-171450">
              <a:buFont typeface="Arial" charset="0"/>
              <a:buChar char="•"/>
            </a:pPr>
            <a:r>
              <a:rPr lang="en-US" sz="1100" dirty="0">
                <a:latin typeface="Helvetica Light"/>
                <a:ea typeface="Helvetica" charset="0"/>
                <a:cs typeface="Helvetica" charset="0"/>
              </a:rPr>
              <a:t>Use water to eliminate air pockets. After placing the tree, put in about half the soil and water the hole. Then, fill the rest of the hole with soil and water again.</a:t>
            </a:r>
          </a:p>
        </p:txBody>
      </p:sp>
    </p:spTree>
    <p:extLst>
      <p:ext uri="{BB962C8B-B14F-4D97-AF65-F5344CB8AC3E}">
        <p14:creationId xmlns:p14="http://schemas.microsoft.com/office/powerpoint/2010/main" val="4221105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40F72C-6733-46E7-806A-2B209FA0E961}"/>
              </a:ext>
            </a:extLst>
          </p:cNvPr>
          <p:cNvSpPr/>
          <p:nvPr/>
        </p:nvSpPr>
        <p:spPr>
          <a:xfrm>
            <a:off x="561218" y="1810340"/>
            <a:ext cx="3401749" cy="3616375"/>
          </a:xfrm>
          <a:prstGeom prst="rect">
            <a:avLst/>
          </a:prstGeom>
        </p:spPr>
        <p:txBody>
          <a:bodyPr wrap="square">
            <a:spAutoFit/>
          </a:bodyPr>
          <a:lstStyle/>
          <a:p>
            <a:r>
              <a:rPr lang="en-US" sz="1400" b="1" dirty="0">
                <a:solidFill>
                  <a:srgbClr val="66242C"/>
                </a:solidFill>
                <a:latin typeface="Helvetica Light" charset="0"/>
                <a:ea typeface="Helvetica Light" charset="0"/>
                <a:cs typeface="Helvetica Light" charset="0"/>
              </a:rPr>
              <a:t>PLANT INSTALLATION (NO MOW SEED)</a:t>
            </a:r>
          </a:p>
          <a:p>
            <a:endParaRPr lang="en-US" sz="11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Plant in late spring or early fall</a:t>
            </a:r>
          </a:p>
          <a:p>
            <a:pPr marL="171450" indent="-171450">
              <a:buFont typeface="Arial" charset="0"/>
              <a:buChar char="•"/>
            </a:pP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Grade soil surface to reduce puddling or erosion</a:t>
            </a:r>
          </a:p>
          <a:p>
            <a:pPr marL="171450" indent="-171450">
              <a:buFont typeface="Arial" charset="0"/>
              <a:buChar char="•"/>
            </a:pP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Divide area into an even number of plots and divide seed accordingly to split up the work</a:t>
            </a:r>
          </a:p>
          <a:p>
            <a:pPr marL="171450" indent="-171450">
              <a:buFont typeface="Arial" charset="0"/>
              <a:buChar char="•"/>
            </a:pP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Toss the seed evenly by hand, making sure not to run out. Start with a light spread and add more until it’s gone.</a:t>
            </a:r>
          </a:p>
          <a:p>
            <a:pPr marL="171450" indent="-171450">
              <a:buFont typeface="Arial" charset="0"/>
              <a:buChar char="•"/>
            </a:pP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Lightly rake into soil</a:t>
            </a:r>
          </a:p>
          <a:p>
            <a:pPr marL="171450" indent="-171450">
              <a:buFont typeface="Arial" charset="0"/>
              <a:buChar char="•"/>
            </a:pP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Increase seed to soil contact by rolling with a grass seed roller or packing down with the back side of a shovel</a:t>
            </a:r>
          </a:p>
        </p:txBody>
      </p:sp>
      <p:pic>
        <p:nvPicPr>
          <p:cNvPr id="8" name="Picture 7">
            <a:extLst>
              <a:ext uri="{FF2B5EF4-FFF2-40B4-BE49-F238E27FC236}">
                <a16:creationId xmlns:a16="http://schemas.microsoft.com/office/drawing/2014/main" id="{4397405D-A877-4C70-8CA5-74A2701FEFD5}"/>
              </a:ext>
            </a:extLst>
          </p:cNvPr>
          <p:cNvPicPr>
            <a:picLocks noChangeAspect="1"/>
          </p:cNvPicPr>
          <p:nvPr/>
        </p:nvPicPr>
        <p:blipFill rotWithShape="1">
          <a:blip r:embed="rId2"/>
          <a:srcRect l="21720" t="8181" r="27849" b="2053"/>
          <a:stretch/>
        </p:blipFill>
        <p:spPr>
          <a:xfrm>
            <a:off x="4508939" y="1353072"/>
            <a:ext cx="3263459" cy="4351279"/>
          </a:xfrm>
          <a:prstGeom prst="rect">
            <a:avLst/>
          </a:prstGeom>
        </p:spPr>
      </p:pic>
      <p:pic>
        <p:nvPicPr>
          <p:cNvPr id="9" name="Picture 8">
            <a:extLst>
              <a:ext uri="{FF2B5EF4-FFF2-40B4-BE49-F238E27FC236}">
                <a16:creationId xmlns:a16="http://schemas.microsoft.com/office/drawing/2014/main" id="{94B7F411-4912-4863-BE22-28C8F6E10504}"/>
              </a:ext>
            </a:extLst>
          </p:cNvPr>
          <p:cNvPicPr>
            <a:picLocks noChangeAspect="1"/>
          </p:cNvPicPr>
          <p:nvPr/>
        </p:nvPicPr>
        <p:blipFill rotWithShape="1">
          <a:blip r:embed="rId3"/>
          <a:srcRect l="2825" t="1701" r="1" b="-1122"/>
          <a:stretch/>
        </p:blipFill>
        <p:spPr>
          <a:xfrm>
            <a:off x="4508941" y="5778862"/>
            <a:ext cx="3263459" cy="4351279"/>
          </a:xfrm>
          <a:prstGeom prst="rect">
            <a:avLst/>
          </a:prstGeom>
        </p:spPr>
      </p:pic>
      <p:sp>
        <p:nvSpPr>
          <p:cNvPr id="10" name="TextBox 9">
            <a:extLst>
              <a:ext uri="{FF2B5EF4-FFF2-40B4-BE49-F238E27FC236}">
                <a16:creationId xmlns:a16="http://schemas.microsoft.com/office/drawing/2014/main" id="{20EF9A1D-7F76-43C2-9E7E-A613DB696F15}"/>
              </a:ext>
            </a:extLst>
          </p:cNvPr>
          <p:cNvSpPr txBox="1"/>
          <p:nvPr/>
        </p:nvSpPr>
        <p:spPr>
          <a:xfrm>
            <a:off x="577997" y="6068540"/>
            <a:ext cx="2867782" cy="1215717"/>
          </a:xfrm>
          <a:prstGeom prst="rect">
            <a:avLst/>
          </a:prstGeom>
          <a:noFill/>
        </p:spPr>
        <p:txBody>
          <a:bodyPr wrap="square" rtlCol="0">
            <a:spAutoFit/>
          </a:bodyPr>
          <a:lstStyle/>
          <a:p>
            <a:r>
              <a:rPr lang="en-US" sz="1400" b="1" dirty="0">
                <a:solidFill>
                  <a:srgbClr val="66242C"/>
                </a:solidFill>
                <a:latin typeface="Helvetica Light" charset="0"/>
                <a:ea typeface="Helvetica Light" charset="0"/>
                <a:cs typeface="Helvetica Light" charset="0"/>
              </a:rPr>
              <a:t>WHAT SEEDS SHOULD I BUY?</a:t>
            </a:r>
          </a:p>
          <a:p>
            <a:endParaRPr lang="en-US" sz="1100" dirty="0">
              <a:latin typeface="Helvetica Light" charset="0"/>
              <a:ea typeface="Helvetica Light" charset="0"/>
              <a:cs typeface="Helvetica Light" charset="0"/>
            </a:endParaRPr>
          </a:p>
          <a:p>
            <a:r>
              <a:rPr lang="en-US" sz="1200" dirty="0">
                <a:latin typeface="Helvetica Light" charset="0"/>
                <a:ea typeface="Helvetica Light" charset="0"/>
                <a:cs typeface="Helvetica Light" charset="0"/>
                <a:hlinkClick r:id="rId4"/>
              </a:rPr>
              <a:t>Prairie Nursery</a:t>
            </a:r>
            <a:r>
              <a:rPr lang="en-US" sz="1200" dirty="0">
                <a:latin typeface="Helvetica Light" charset="0"/>
                <a:ea typeface="Helvetica Light" charset="0"/>
                <a:cs typeface="Helvetica Light" charset="0"/>
              </a:rPr>
              <a:t>, </a:t>
            </a:r>
            <a:r>
              <a:rPr lang="en-US" sz="1200" dirty="0">
                <a:latin typeface="Helvetica Light" charset="0"/>
                <a:ea typeface="Helvetica Light" charset="0"/>
                <a:cs typeface="Helvetica Light" charset="0"/>
                <a:hlinkClick r:id="rId5"/>
              </a:rPr>
              <a:t>Prairie Moon Nursery</a:t>
            </a:r>
            <a:r>
              <a:rPr lang="en-US" sz="1200" dirty="0">
                <a:latin typeface="Helvetica Light" charset="0"/>
                <a:ea typeface="Helvetica Light" charset="0"/>
                <a:cs typeface="Helvetica Light" charset="0"/>
              </a:rPr>
              <a:t>, and </a:t>
            </a:r>
            <a:r>
              <a:rPr lang="en-US" sz="1200" dirty="0">
                <a:latin typeface="Helvetica Light" charset="0"/>
                <a:ea typeface="Helvetica Light" charset="0"/>
                <a:cs typeface="Helvetica Light" charset="0"/>
                <a:hlinkClick r:id="rId6"/>
              </a:rPr>
              <a:t>Allen Seed’s </a:t>
            </a:r>
            <a:r>
              <a:rPr lang="en-US" sz="1200" dirty="0">
                <a:latin typeface="Helvetica Light" charset="0"/>
                <a:ea typeface="Helvetica Light" charset="0"/>
                <a:cs typeface="Helvetica Light" charset="0"/>
              </a:rPr>
              <a:t>websites all provide recommendations on what type of seed to buy.</a:t>
            </a:r>
          </a:p>
        </p:txBody>
      </p:sp>
      <p:sp>
        <p:nvSpPr>
          <p:cNvPr id="11" name="Rectangle 10"/>
          <p:cNvSpPr/>
          <p:nvPr/>
        </p:nvSpPr>
        <p:spPr>
          <a:xfrm>
            <a:off x="-9746" y="459830"/>
            <a:ext cx="7782146" cy="890680"/>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7</a:t>
            </a:r>
          </a:p>
        </p:txBody>
      </p:sp>
      <p:sp>
        <p:nvSpPr>
          <p:cNvPr id="13" name="TextBox 12">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Install Your Plants</a:t>
            </a:r>
          </a:p>
        </p:txBody>
      </p:sp>
      <p:grpSp>
        <p:nvGrpSpPr>
          <p:cNvPr id="14" name="Group 13"/>
          <p:cNvGrpSpPr/>
          <p:nvPr/>
        </p:nvGrpSpPr>
        <p:grpSpPr>
          <a:xfrm>
            <a:off x="0" y="0"/>
            <a:ext cx="7772400" cy="496666"/>
            <a:chOff x="0" y="0"/>
            <a:chExt cx="7772400" cy="496666"/>
          </a:xfrm>
        </p:grpSpPr>
        <p:sp>
          <p:nvSpPr>
            <p:cNvPr id="15" name="Rectangle 14"/>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802AA0E-A68A-48DB-971D-40E94FAC7437}"/>
                </a:ext>
              </a:extLst>
            </p:cNvPr>
            <p:cNvSpPr txBox="1"/>
            <p:nvPr/>
          </p:nvSpPr>
          <p:spPr>
            <a:xfrm>
              <a:off x="243591" y="87541"/>
              <a:ext cx="5083321"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17" name="Rectangle 16"/>
          <p:cNvSpPr/>
          <p:nvPr/>
        </p:nvSpPr>
        <p:spPr>
          <a:xfrm>
            <a:off x="-9747" y="8188354"/>
            <a:ext cx="3706257" cy="11307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25576" y="8466990"/>
            <a:ext cx="573568" cy="573467"/>
          </a:xfrm>
          <a:prstGeom prst="rect">
            <a:avLst/>
          </a:prstGeom>
        </p:spPr>
      </p:pic>
      <p:sp>
        <p:nvSpPr>
          <p:cNvPr id="2" name="TextBox 1">
            <a:extLst>
              <a:ext uri="{FF2B5EF4-FFF2-40B4-BE49-F238E27FC236}">
                <a16:creationId xmlns:a16="http://schemas.microsoft.com/office/drawing/2014/main" id="{0AD7A9C3-FBBC-443A-A43E-4017457A9E73}"/>
              </a:ext>
            </a:extLst>
          </p:cNvPr>
          <p:cNvSpPr txBox="1"/>
          <p:nvPr/>
        </p:nvSpPr>
        <p:spPr>
          <a:xfrm>
            <a:off x="1218575" y="8369004"/>
            <a:ext cx="2210426" cy="769441"/>
          </a:xfrm>
          <a:prstGeom prst="rect">
            <a:avLst/>
          </a:prstGeom>
          <a:noFill/>
        </p:spPr>
        <p:txBody>
          <a:bodyPr wrap="square" rtlCol="0">
            <a:spAutoFit/>
          </a:bodyPr>
          <a:lstStyle/>
          <a:p>
            <a:r>
              <a:rPr lang="en-US" sz="1100" b="1" dirty="0">
                <a:latin typeface="Helvetica Light" charset="0"/>
                <a:ea typeface="Helvetica Light" charset="0"/>
                <a:cs typeface="Helvetica Light" charset="0"/>
              </a:rPr>
              <a:t>PRO TIP</a:t>
            </a:r>
          </a:p>
          <a:p>
            <a:r>
              <a:rPr lang="en-US" sz="1100" dirty="0">
                <a:latin typeface="Helvetica Light" charset="0"/>
                <a:ea typeface="Helvetica Light" charset="0"/>
                <a:cs typeface="Helvetica Light" charset="0"/>
              </a:rPr>
              <a:t>Applying too much seed can lead to over-competition and result in a dead spot.</a:t>
            </a:r>
          </a:p>
        </p:txBody>
      </p:sp>
      <p:sp>
        <p:nvSpPr>
          <p:cNvPr id="19" name="Slide Number Placeholder 18"/>
          <p:cNvSpPr>
            <a:spLocks noGrp="1"/>
          </p:cNvSpPr>
          <p:nvPr>
            <p:ph type="sldNum" sz="quarter" idx="12"/>
          </p:nvPr>
        </p:nvSpPr>
        <p:spPr/>
        <p:txBody>
          <a:bodyPr/>
          <a:lstStyle/>
          <a:p>
            <a:fld id="{840F7C0E-6904-4B49-BF13-5996A5126569}" type="slidenum">
              <a:rPr lang="en-US" smtClean="0"/>
              <a:t>24</a:t>
            </a:fld>
            <a:endParaRPr lang="en-US" dirty="0"/>
          </a:p>
        </p:txBody>
      </p:sp>
    </p:spTree>
    <p:extLst>
      <p:ext uri="{BB962C8B-B14F-4D97-AF65-F5344CB8AC3E}">
        <p14:creationId xmlns:p14="http://schemas.microsoft.com/office/powerpoint/2010/main" val="1704378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C8146C-E6EE-4E97-B46F-0940C79FE4C1}"/>
              </a:ext>
            </a:extLst>
          </p:cNvPr>
          <p:cNvSpPr/>
          <p:nvPr/>
        </p:nvSpPr>
        <p:spPr>
          <a:xfrm>
            <a:off x="582149" y="1666711"/>
            <a:ext cx="6780348" cy="1600438"/>
          </a:xfrm>
          <a:prstGeom prst="rect">
            <a:avLst/>
          </a:prstGeom>
        </p:spPr>
        <p:txBody>
          <a:bodyPr wrap="square">
            <a:spAutoFit/>
          </a:bodyPr>
          <a:lstStyle/>
          <a:p>
            <a:r>
              <a:rPr lang="en-US" sz="1400" b="1" dirty="0">
                <a:solidFill>
                  <a:srgbClr val="66242C"/>
                </a:solidFill>
                <a:latin typeface="Helvetica Light" charset="0"/>
                <a:ea typeface="Helvetica Light" charset="0"/>
                <a:cs typeface="Helvetica Light" charset="0"/>
              </a:rPr>
              <a:t>LIVE STAKES</a:t>
            </a:r>
          </a:p>
          <a:p>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Cuttings from dormant trees/shrubs can develop into new plants. The dormant season runs from late November to April.</a:t>
            </a:r>
          </a:p>
          <a:p>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Use a cutting 2-3 feet in length and bury 2/3 below ground.</a:t>
            </a:r>
          </a:p>
          <a:p>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The tree or shrub will mature in 3-5 years.</a:t>
            </a:r>
          </a:p>
        </p:txBody>
      </p:sp>
      <p:grpSp>
        <p:nvGrpSpPr>
          <p:cNvPr id="4" name="Group 3"/>
          <p:cNvGrpSpPr/>
          <p:nvPr/>
        </p:nvGrpSpPr>
        <p:grpSpPr>
          <a:xfrm>
            <a:off x="610" y="3627099"/>
            <a:ext cx="7771789" cy="4244050"/>
            <a:chOff x="544104" y="3448757"/>
            <a:chExt cx="6153834" cy="3360510"/>
          </a:xfrm>
        </p:grpSpPr>
        <p:pic>
          <p:nvPicPr>
            <p:cNvPr id="3" name="Picture 2">
              <a:extLst>
                <a:ext uri="{FF2B5EF4-FFF2-40B4-BE49-F238E27FC236}">
                  <a16:creationId xmlns:a16="http://schemas.microsoft.com/office/drawing/2014/main" id="{0282324F-A15F-424E-B2EF-E6CA86DB9F29}"/>
                </a:ext>
              </a:extLst>
            </p:cNvPr>
            <p:cNvPicPr>
              <a:picLocks noChangeAspect="1"/>
            </p:cNvPicPr>
            <p:nvPr/>
          </p:nvPicPr>
          <p:blipFill rotWithShape="1">
            <a:blip r:embed="rId2"/>
            <a:srcRect l="24384" r="39014"/>
            <a:stretch/>
          </p:blipFill>
          <p:spPr>
            <a:xfrm>
              <a:off x="4681632" y="3448757"/>
              <a:ext cx="2016306" cy="3360510"/>
            </a:xfrm>
            <a:prstGeom prst="rect">
              <a:avLst/>
            </a:prstGeom>
          </p:spPr>
        </p:pic>
        <p:pic>
          <p:nvPicPr>
            <p:cNvPr id="5" name="Picture 4">
              <a:extLst>
                <a:ext uri="{FF2B5EF4-FFF2-40B4-BE49-F238E27FC236}">
                  <a16:creationId xmlns:a16="http://schemas.microsoft.com/office/drawing/2014/main" id="{FB43093A-16C7-4D28-9F09-A64B9120AE6A}"/>
                </a:ext>
              </a:extLst>
            </p:cNvPr>
            <p:cNvPicPr>
              <a:picLocks noChangeAspect="1"/>
            </p:cNvPicPr>
            <p:nvPr/>
          </p:nvPicPr>
          <p:blipFill rotWithShape="1">
            <a:blip r:embed="rId3"/>
            <a:srcRect t="8631" b="8631"/>
            <a:stretch/>
          </p:blipFill>
          <p:spPr>
            <a:xfrm>
              <a:off x="544104" y="3448757"/>
              <a:ext cx="2016306" cy="3360510"/>
            </a:xfrm>
            <a:prstGeom prst="rect">
              <a:avLst/>
            </a:prstGeom>
          </p:spPr>
        </p:pic>
        <p:pic>
          <p:nvPicPr>
            <p:cNvPr id="6" name="Picture 5">
              <a:extLst>
                <a:ext uri="{FF2B5EF4-FFF2-40B4-BE49-F238E27FC236}">
                  <a16:creationId xmlns:a16="http://schemas.microsoft.com/office/drawing/2014/main" id="{CFDC453D-439E-4203-ADE7-41AFA78FF2F6}"/>
                </a:ext>
              </a:extLst>
            </p:cNvPr>
            <p:cNvPicPr>
              <a:picLocks noChangeAspect="1"/>
            </p:cNvPicPr>
            <p:nvPr/>
          </p:nvPicPr>
          <p:blipFill rotWithShape="1">
            <a:blip r:embed="rId4"/>
            <a:srcRect t="9109" b="9109"/>
            <a:stretch/>
          </p:blipFill>
          <p:spPr>
            <a:xfrm>
              <a:off x="2612868" y="3448757"/>
              <a:ext cx="2016306" cy="3360510"/>
            </a:xfrm>
            <a:prstGeom prst="rect">
              <a:avLst/>
            </a:prstGeom>
          </p:spPr>
        </p:pic>
      </p:grpSp>
      <p:sp>
        <p:nvSpPr>
          <p:cNvPr id="8" name="TextBox 7">
            <a:extLst>
              <a:ext uri="{FF2B5EF4-FFF2-40B4-BE49-F238E27FC236}">
                <a16:creationId xmlns:a16="http://schemas.microsoft.com/office/drawing/2014/main" id="{7C0A4638-5276-4DAA-A141-E2242BA5E58B}"/>
              </a:ext>
            </a:extLst>
          </p:cNvPr>
          <p:cNvSpPr txBox="1"/>
          <p:nvPr/>
        </p:nvSpPr>
        <p:spPr>
          <a:xfrm>
            <a:off x="582149" y="8451644"/>
            <a:ext cx="2958808" cy="646331"/>
          </a:xfrm>
          <a:prstGeom prst="rect">
            <a:avLst/>
          </a:prstGeom>
          <a:noFill/>
        </p:spPr>
        <p:txBody>
          <a:bodyPr wrap="square" rtlCol="0">
            <a:spAutoFit/>
          </a:bodyPr>
          <a:lstStyle/>
          <a:p>
            <a:r>
              <a:rPr lang="en-US" sz="1200" dirty="0">
                <a:latin typeface="Helvetica Light" charset="0"/>
                <a:ea typeface="Helvetica Light" charset="0"/>
                <a:cs typeface="Helvetica Light" charset="0"/>
              </a:rPr>
              <a:t>Learn more about live stake planting through the </a:t>
            </a:r>
            <a:r>
              <a:rPr lang="en-US" sz="1200" dirty="0">
                <a:latin typeface="Helvetica Light" charset="0"/>
                <a:ea typeface="Helvetica Light" charset="0"/>
                <a:cs typeface="Helvetica Light" charset="0"/>
                <a:hlinkClick r:id="rId5"/>
              </a:rPr>
              <a:t>Natural Resources Conservation Service</a:t>
            </a:r>
            <a:r>
              <a:rPr lang="en-US" sz="1200" dirty="0">
                <a:latin typeface="Helvetica Light" charset="0"/>
                <a:ea typeface="Helvetica Light" charset="0"/>
                <a:cs typeface="Helvetica Light" charset="0"/>
              </a:rPr>
              <a:t>.</a:t>
            </a:r>
          </a:p>
        </p:txBody>
      </p:sp>
      <p:sp>
        <p:nvSpPr>
          <p:cNvPr id="9" name="Rectangle 8"/>
          <p:cNvSpPr/>
          <p:nvPr/>
        </p:nvSpPr>
        <p:spPr>
          <a:xfrm>
            <a:off x="-9746" y="459830"/>
            <a:ext cx="7782146" cy="890680"/>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7</a:t>
            </a:r>
          </a:p>
        </p:txBody>
      </p:sp>
      <p:sp>
        <p:nvSpPr>
          <p:cNvPr id="11" name="TextBox 10">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Install Your Plants</a:t>
            </a:r>
          </a:p>
        </p:txBody>
      </p:sp>
      <p:grpSp>
        <p:nvGrpSpPr>
          <p:cNvPr id="12" name="Group 11"/>
          <p:cNvGrpSpPr/>
          <p:nvPr/>
        </p:nvGrpSpPr>
        <p:grpSpPr>
          <a:xfrm>
            <a:off x="0" y="0"/>
            <a:ext cx="7772400" cy="496666"/>
            <a:chOff x="0" y="0"/>
            <a:chExt cx="7772400" cy="496666"/>
          </a:xfrm>
        </p:grpSpPr>
        <p:sp>
          <p:nvSpPr>
            <p:cNvPr id="13" name="Rectangle 12"/>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802AA0E-A68A-48DB-971D-40E94FAC7437}"/>
                </a:ext>
              </a:extLst>
            </p:cNvPr>
            <p:cNvSpPr txBox="1"/>
            <p:nvPr/>
          </p:nvSpPr>
          <p:spPr>
            <a:xfrm>
              <a:off x="243591" y="87541"/>
              <a:ext cx="5327869"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15" name="Rectangle 14"/>
          <p:cNvSpPr/>
          <p:nvPr/>
        </p:nvSpPr>
        <p:spPr>
          <a:xfrm>
            <a:off x="3962968" y="8257765"/>
            <a:ext cx="3809432" cy="11069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178908" y="8524508"/>
            <a:ext cx="573568" cy="573467"/>
          </a:xfrm>
          <a:prstGeom prst="rect">
            <a:avLst/>
          </a:prstGeom>
        </p:spPr>
      </p:pic>
      <p:sp>
        <p:nvSpPr>
          <p:cNvPr id="7" name="TextBox 6">
            <a:extLst>
              <a:ext uri="{FF2B5EF4-FFF2-40B4-BE49-F238E27FC236}">
                <a16:creationId xmlns:a16="http://schemas.microsoft.com/office/drawing/2014/main" id="{7E7B94CE-33BD-49EE-9171-DB207F22A74E}"/>
              </a:ext>
            </a:extLst>
          </p:cNvPr>
          <p:cNvSpPr txBox="1"/>
          <p:nvPr/>
        </p:nvSpPr>
        <p:spPr>
          <a:xfrm>
            <a:off x="4826569" y="8395742"/>
            <a:ext cx="2394081" cy="830997"/>
          </a:xfrm>
          <a:prstGeom prst="rect">
            <a:avLst/>
          </a:prstGeom>
          <a:noFill/>
        </p:spPr>
        <p:txBody>
          <a:bodyPr wrap="square" rtlCol="0">
            <a:spAutoFit/>
          </a:bodyPr>
          <a:lstStyle/>
          <a:p>
            <a:r>
              <a:rPr lang="en-US" sz="1200" b="1" dirty="0">
                <a:latin typeface="Helvetica Light" charset="0"/>
                <a:ea typeface="Helvetica Light" charset="0"/>
                <a:cs typeface="Helvetica Light" charset="0"/>
              </a:rPr>
              <a:t>PRO TIP</a:t>
            </a:r>
          </a:p>
          <a:p>
            <a:r>
              <a:rPr lang="en-US" sz="1200" dirty="0">
                <a:latin typeface="Helvetica Light" charset="0"/>
                <a:ea typeface="Helvetica Light" charset="0"/>
                <a:cs typeface="Helvetica Light" charset="0"/>
              </a:rPr>
              <a:t>Put up a fence around new live stake plantings because deer love to chew them.</a:t>
            </a:r>
          </a:p>
        </p:txBody>
      </p:sp>
      <p:sp>
        <p:nvSpPr>
          <p:cNvPr id="18" name="Slide Number Placeholder 17"/>
          <p:cNvSpPr>
            <a:spLocks noGrp="1"/>
          </p:cNvSpPr>
          <p:nvPr>
            <p:ph type="sldNum" sz="quarter" idx="12"/>
          </p:nvPr>
        </p:nvSpPr>
        <p:spPr/>
        <p:txBody>
          <a:bodyPr/>
          <a:lstStyle/>
          <a:p>
            <a:fld id="{840F7C0E-6904-4B49-BF13-5996A5126569}" type="slidenum">
              <a:rPr lang="en-US" smtClean="0"/>
              <a:t>25</a:t>
            </a:fld>
            <a:endParaRPr lang="en-US" dirty="0"/>
          </a:p>
        </p:txBody>
      </p:sp>
    </p:spTree>
    <p:extLst>
      <p:ext uri="{BB962C8B-B14F-4D97-AF65-F5344CB8AC3E}">
        <p14:creationId xmlns:p14="http://schemas.microsoft.com/office/powerpoint/2010/main" val="947677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B8BE88-5237-47D2-956F-4BDF687FBA44}"/>
              </a:ext>
            </a:extLst>
          </p:cNvPr>
          <p:cNvSpPr/>
          <p:nvPr/>
        </p:nvSpPr>
        <p:spPr>
          <a:xfrm>
            <a:off x="456992" y="2236136"/>
            <a:ext cx="5857544" cy="2139047"/>
          </a:xfrm>
          <a:prstGeom prst="rect">
            <a:avLst/>
          </a:prstGeom>
        </p:spPr>
        <p:txBody>
          <a:bodyPr wrap="square">
            <a:spAutoFit/>
          </a:bodyPr>
          <a:lstStyle/>
          <a:p>
            <a:r>
              <a:rPr lang="en-US" sz="1400" b="1" dirty="0">
                <a:solidFill>
                  <a:srgbClr val="66242C"/>
                </a:solidFill>
                <a:latin typeface="Helvetica Light" charset="0"/>
                <a:ea typeface="Helvetica Light" charset="0"/>
                <a:cs typeface="Helvetica Light" charset="0"/>
              </a:rPr>
              <a:t>MEADOW INSTALLATION</a:t>
            </a:r>
          </a:p>
          <a:p>
            <a:endParaRPr lang="en-US" sz="11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Seeding period: Late October to December and April to mid-June</a:t>
            </a:r>
          </a:p>
          <a:p>
            <a:pPr marL="171450" indent="-171450">
              <a:buFont typeface="Arial" charset="0"/>
              <a:buChar char="•"/>
            </a:pPr>
            <a:r>
              <a:rPr lang="en-US" sz="1200" dirty="0">
                <a:latin typeface="Helvetica Light" charset="0"/>
                <a:ea typeface="Helvetica Light" charset="0"/>
                <a:cs typeface="Helvetica Light" charset="0"/>
              </a:rPr>
              <a:t>Eliminate existing vegetation and seed bank before planting meadow. This may take time but will save you time and maintenance in the long run. </a:t>
            </a:r>
          </a:p>
          <a:p>
            <a:pPr marL="171450" indent="-171450">
              <a:buFont typeface="Arial" charset="0"/>
              <a:buChar char="•"/>
            </a:pPr>
            <a:r>
              <a:rPr lang="en-US" sz="1200" dirty="0">
                <a:latin typeface="Helvetica Light" charset="0"/>
                <a:ea typeface="Helvetica Light" charset="0"/>
                <a:cs typeface="Helvetica Light" charset="0"/>
              </a:rPr>
              <a:t>Carefully choose seed mix based on site conditions and desired outcome. </a:t>
            </a:r>
          </a:p>
          <a:p>
            <a:pPr marL="171450" indent="-171450">
              <a:buFont typeface="Arial" charset="0"/>
              <a:buChar char="•"/>
            </a:pPr>
            <a:r>
              <a:rPr lang="en-US" sz="1200" dirty="0">
                <a:latin typeface="Helvetica Light" charset="0"/>
                <a:ea typeface="Helvetica Light" charset="0"/>
                <a:cs typeface="Helvetica Light" charset="0"/>
              </a:rPr>
              <a:t>Divide seed and area into groups to break up planting</a:t>
            </a:r>
          </a:p>
          <a:p>
            <a:pPr marL="171450" indent="-171450">
              <a:buFont typeface="Arial" charset="0"/>
              <a:buChar char="•"/>
            </a:pPr>
            <a:r>
              <a:rPr lang="en-US" sz="1200" dirty="0">
                <a:latin typeface="Helvetica Light" charset="0"/>
                <a:ea typeface="Helvetica Light" charset="0"/>
                <a:cs typeface="Helvetica Light" charset="0"/>
              </a:rPr>
              <a:t>Rake seed lightly into soil</a:t>
            </a:r>
          </a:p>
          <a:p>
            <a:pPr marL="171450" indent="-171450">
              <a:buFont typeface="Arial" charset="0"/>
              <a:buChar char="•"/>
            </a:pPr>
            <a:r>
              <a:rPr lang="en-US" sz="1200" dirty="0">
                <a:latin typeface="Helvetica Light" charset="0"/>
                <a:ea typeface="Helvetica Light" charset="0"/>
                <a:cs typeface="Helvetica Light" charset="0"/>
              </a:rPr>
              <a:t>Mow 3-5 times in first season to prevent weeds from setting seed</a:t>
            </a:r>
          </a:p>
          <a:p>
            <a:pPr marL="171450" indent="-171450">
              <a:buFont typeface="Arial" charset="0"/>
              <a:buChar char="•"/>
            </a:pPr>
            <a:r>
              <a:rPr lang="en-US" sz="1200" dirty="0">
                <a:latin typeface="Helvetica Light" charset="0"/>
                <a:ea typeface="Helvetica Light" charset="0"/>
                <a:cs typeface="Helvetica Light" charset="0"/>
              </a:rPr>
              <a:t>Expect to see some color in year two, and for it to really take off in year three</a:t>
            </a:r>
          </a:p>
          <a:p>
            <a:pPr marL="171450" indent="-171450">
              <a:buFont typeface="Arial" charset="0"/>
              <a:buChar char="•"/>
            </a:pPr>
            <a:r>
              <a:rPr lang="en-US" sz="1200" dirty="0">
                <a:latin typeface="Helvetica Light" charset="0"/>
                <a:ea typeface="Helvetica Light" charset="0"/>
                <a:cs typeface="Helvetica Light" charset="0"/>
              </a:rPr>
              <a:t>Never fertilize a native meadow!</a:t>
            </a:r>
          </a:p>
        </p:txBody>
      </p:sp>
      <p:grpSp>
        <p:nvGrpSpPr>
          <p:cNvPr id="2" name="Group 1"/>
          <p:cNvGrpSpPr/>
          <p:nvPr/>
        </p:nvGrpSpPr>
        <p:grpSpPr>
          <a:xfrm>
            <a:off x="724619" y="4533318"/>
            <a:ext cx="6172883" cy="5311916"/>
            <a:chOff x="813196" y="4414963"/>
            <a:chExt cx="6238155" cy="5368084"/>
          </a:xfrm>
        </p:grpSpPr>
        <p:pic>
          <p:nvPicPr>
            <p:cNvPr id="8" name="Picture 7">
              <a:extLst>
                <a:ext uri="{FF2B5EF4-FFF2-40B4-BE49-F238E27FC236}">
                  <a16:creationId xmlns:a16="http://schemas.microsoft.com/office/drawing/2014/main" id="{833A1324-B6C7-4D11-9B09-DCD9D5F612B9}"/>
                </a:ext>
              </a:extLst>
            </p:cNvPr>
            <p:cNvPicPr>
              <a:picLocks noChangeAspect="1"/>
            </p:cNvPicPr>
            <p:nvPr/>
          </p:nvPicPr>
          <p:blipFill rotWithShape="1">
            <a:blip r:embed="rId2"/>
            <a:srcRect l="4458" r="4458"/>
            <a:stretch/>
          </p:blipFill>
          <p:spPr>
            <a:xfrm>
              <a:off x="813196" y="4414963"/>
              <a:ext cx="4432455" cy="2659473"/>
            </a:xfrm>
            <a:prstGeom prst="rect">
              <a:avLst/>
            </a:prstGeom>
          </p:spPr>
        </p:pic>
        <p:pic>
          <p:nvPicPr>
            <p:cNvPr id="9" name="Picture 8">
              <a:extLst>
                <a:ext uri="{FF2B5EF4-FFF2-40B4-BE49-F238E27FC236}">
                  <a16:creationId xmlns:a16="http://schemas.microsoft.com/office/drawing/2014/main" id="{CEB6137F-9909-4A5C-9559-17AC75517D04}"/>
                </a:ext>
              </a:extLst>
            </p:cNvPr>
            <p:cNvPicPr>
              <a:picLocks noChangeAspect="1"/>
            </p:cNvPicPr>
            <p:nvPr/>
          </p:nvPicPr>
          <p:blipFill rotWithShape="1">
            <a:blip r:embed="rId3"/>
            <a:srcRect l="2613" r="2613"/>
            <a:stretch/>
          </p:blipFill>
          <p:spPr>
            <a:xfrm>
              <a:off x="2618896" y="7123574"/>
              <a:ext cx="4432455" cy="2659473"/>
            </a:xfrm>
            <a:prstGeom prst="rect">
              <a:avLst/>
            </a:prstGeom>
          </p:spPr>
        </p:pic>
      </p:grpSp>
      <p:sp>
        <p:nvSpPr>
          <p:cNvPr id="11" name="Rectangle 10">
            <a:extLst>
              <a:ext uri="{FF2B5EF4-FFF2-40B4-BE49-F238E27FC236}">
                <a16:creationId xmlns:a16="http://schemas.microsoft.com/office/drawing/2014/main" id="{08B13A26-F5C5-4E0E-AA5D-86672227817F}"/>
              </a:ext>
            </a:extLst>
          </p:cNvPr>
          <p:cNvSpPr/>
          <p:nvPr/>
        </p:nvSpPr>
        <p:spPr>
          <a:xfrm>
            <a:off x="456992" y="1606752"/>
            <a:ext cx="6858417" cy="461665"/>
          </a:xfrm>
          <a:prstGeom prst="rect">
            <a:avLst/>
          </a:prstGeom>
        </p:spPr>
        <p:txBody>
          <a:bodyPr wrap="square">
            <a:spAutoFit/>
          </a:bodyPr>
          <a:lstStyle/>
          <a:p>
            <a:pPr defTabSz="410751" hangingPunct="0">
              <a:spcBef>
                <a:spcPts val="1687"/>
              </a:spcBef>
            </a:pPr>
            <a:r>
              <a:rPr lang="en-US" sz="1200" b="1" kern="0" dirty="0">
                <a:solidFill>
                  <a:srgbClr val="222222"/>
                </a:solidFill>
                <a:latin typeface="Helvetica Light" charset="0"/>
                <a:ea typeface="Helvetica Light" charset="0"/>
                <a:cs typeface="Helvetica Light" charset="0"/>
                <a:sym typeface="Avenir Next Medium"/>
              </a:rPr>
              <a:t>If you have a sunny, open area in your yard, consider planting flowering plants and tall grasses and </a:t>
            </a:r>
            <a:r>
              <a:rPr lang="en-US" sz="1200" b="1" kern="0" dirty="0">
                <a:solidFill>
                  <a:srgbClr val="222222"/>
                </a:solidFill>
                <a:latin typeface="Helvetica Light" charset="0"/>
                <a:ea typeface="Helvetica Light" charset="0"/>
                <a:cs typeface="Helvetica Light" charset="0"/>
                <a:sym typeface="Avenir Next Medium"/>
                <a:hlinkClick r:id="rId4"/>
              </a:rPr>
              <a:t>converting the space to a meadow</a:t>
            </a:r>
            <a:r>
              <a:rPr lang="en-US" sz="1200" b="1" kern="0" dirty="0">
                <a:solidFill>
                  <a:srgbClr val="222222"/>
                </a:solidFill>
                <a:latin typeface="Helvetica Light" charset="0"/>
                <a:ea typeface="Helvetica Light" charset="0"/>
                <a:cs typeface="Helvetica Light" charset="0"/>
                <a:sym typeface="Avenir Next Medium"/>
              </a:rPr>
              <a:t>.</a:t>
            </a:r>
          </a:p>
        </p:txBody>
      </p:sp>
      <p:sp>
        <p:nvSpPr>
          <p:cNvPr id="12" name="Rectangle 11"/>
          <p:cNvSpPr/>
          <p:nvPr/>
        </p:nvSpPr>
        <p:spPr>
          <a:xfrm>
            <a:off x="-9746" y="459830"/>
            <a:ext cx="7782146" cy="890680"/>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7</a:t>
            </a:r>
          </a:p>
        </p:txBody>
      </p:sp>
      <p:sp>
        <p:nvSpPr>
          <p:cNvPr id="14" name="TextBox 13">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Install Your Plants: Meadows</a:t>
            </a:r>
          </a:p>
        </p:txBody>
      </p:sp>
      <p:grpSp>
        <p:nvGrpSpPr>
          <p:cNvPr id="15" name="Group 14"/>
          <p:cNvGrpSpPr/>
          <p:nvPr/>
        </p:nvGrpSpPr>
        <p:grpSpPr>
          <a:xfrm>
            <a:off x="0" y="0"/>
            <a:ext cx="7772400" cy="496666"/>
            <a:chOff x="0" y="0"/>
            <a:chExt cx="7772400" cy="496666"/>
          </a:xfrm>
        </p:grpSpPr>
        <p:sp>
          <p:nvSpPr>
            <p:cNvPr id="16" name="Rectangle 15"/>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802AA0E-A68A-48DB-971D-40E94FAC7437}"/>
                </a:ext>
              </a:extLst>
            </p:cNvPr>
            <p:cNvSpPr txBox="1"/>
            <p:nvPr/>
          </p:nvSpPr>
          <p:spPr>
            <a:xfrm>
              <a:off x="243591" y="87541"/>
              <a:ext cx="5306604" cy="337761"/>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18" name="Rectangle 17"/>
          <p:cNvSpPr/>
          <p:nvPr/>
        </p:nvSpPr>
        <p:spPr>
          <a:xfrm>
            <a:off x="724619" y="6874821"/>
            <a:ext cx="981024" cy="293193"/>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Helvetica Light" charset="0"/>
                <a:ea typeface="Helvetica Light" charset="0"/>
                <a:cs typeface="Helvetica Light" charset="0"/>
              </a:rPr>
              <a:t>BEFORE</a:t>
            </a:r>
          </a:p>
        </p:txBody>
      </p:sp>
      <p:sp>
        <p:nvSpPr>
          <p:cNvPr id="19" name="Rectangle 18"/>
          <p:cNvSpPr/>
          <p:nvPr/>
        </p:nvSpPr>
        <p:spPr>
          <a:xfrm>
            <a:off x="2511425" y="9551362"/>
            <a:ext cx="981024" cy="293193"/>
          </a:xfrm>
          <a:prstGeom prst="rect">
            <a:avLst/>
          </a:prstGeom>
          <a:solidFill>
            <a:srgbClr val="66242C"/>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Helvetica Light" charset="0"/>
                <a:ea typeface="Helvetica Light" charset="0"/>
                <a:cs typeface="Helvetica Light" charset="0"/>
              </a:rPr>
              <a:t>AFTER</a:t>
            </a:r>
          </a:p>
        </p:txBody>
      </p:sp>
      <p:sp>
        <p:nvSpPr>
          <p:cNvPr id="4" name="Slide Number Placeholder 3"/>
          <p:cNvSpPr>
            <a:spLocks noGrp="1"/>
          </p:cNvSpPr>
          <p:nvPr>
            <p:ph type="sldNum" sz="quarter" idx="12"/>
          </p:nvPr>
        </p:nvSpPr>
        <p:spPr/>
        <p:txBody>
          <a:bodyPr/>
          <a:lstStyle/>
          <a:p>
            <a:fld id="{840F7C0E-6904-4B49-BF13-5996A5126569}" type="slidenum">
              <a:rPr lang="en-US" smtClean="0"/>
              <a:t>26</a:t>
            </a:fld>
            <a:endParaRPr lang="en-US" dirty="0"/>
          </a:p>
        </p:txBody>
      </p:sp>
    </p:spTree>
    <p:extLst>
      <p:ext uri="{BB962C8B-B14F-4D97-AF65-F5344CB8AC3E}">
        <p14:creationId xmlns:p14="http://schemas.microsoft.com/office/powerpoint/2010/main" val="996253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9132657"/>
            <a:ext cx="5801710" cy="9257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06997" y="9295446"/>
            <a:ext cx="573568" cy="573467"/>
          </a:xfrm>
          <a:prstGeom prst="rect">
            <a:avLst/>
          </a:prstGeom>
        </p:spPr>
      </p:pic>
      <p:sp>
        <p:nvSpPr>
          <p:cNvPr id="2" name="Rectangle 1">
            <a:extLst>
              <a:ext uri="{FF2B5EF4-FFF2-40B4-BE49-F238E27FC236}">
                <a16:creationId xmlns:a16="http://schemas.microsoft.com/office/drawing/2014/main" id="{E75BD8C6-1211-45C8-86A2-F55E2BEA0D71}"/>
              </a:ext>
            </a:extLst>
          </p:cNvPr>
          <p:cNvSpPr/>
          <p:nvPr/>
        </p:nvSpPr>
        <p:spPr>
          <a:xfrm>
            <a:off x="520114" y="2162163"/>
            <a:ext cx="2830784" cy="1969770"/>
          </a:xfrm>
          <a:prstGeom prst="rect">
            <a:avLst/>
          </a:prstGeom>
        </p:spPr>
        <p:txBody>
          <a:bodyPr wrap="square">
            <a:spAutoFit/>
          </a:bodyPr>
          <a:lstStyle/>
          <a:p>
            <a:r>
              <a:rPr lang="en-US" sz="1400" b="1" dirty="0">
                <a:solidFill>
                  <a:srgbClr val="66242C"/>
                </a:solidFill>
                <a:latin typeface="Helvetica Light" charset="0"/>
                <a:ea typeface="Helvetica Light" charset="0"/>
                <a:cs typeface="Helvetica Light" charset="0"/>
              </a:rPr>
              <a:t>ESTABLISHMENT</a:t>
            </a:r>
          </a:p>
          <a:p>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After Installation, water once per day for the first two weeks (counting rain)</a:t>
            </a:r>
          </a:p>
          <a:p>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Week 2-4: water 2-3 times per week unless there is a significant drought</a:t>
            </a:r>
          </a:p>
          <a:p>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Water trees and shrubs during any dry periods for the first two years</a:t>
            </a:r>
          </a:p>
        </p:txBody>
      </p:sp>
      <p:grpSp>
        <p:nvGrpSpPr>
          <p:cNvPr id="10" name="Group 9"/>
          <p:cNvGrpSpPr/>
          <p:nvPr/>
        </p:nvGrpSpPr>
        <p:grpSpPr>
          <a:xfrm>
            <a:off x="-9746" y="1350510"/>
            <a:ext cx="7782146" cy="7782146"/>
            <a:chOff x="-167705" y="1350510"/>
            <a:chExt cx="7940105" cy="7940105"/>
          </a:xfrm>
        </p:grpSpPr>
        <p:pic>
          <p:nvPicPr>
            <p:cNvPr id="3" name="Picture 2">
              <a:extLst>
                <a:ext uri="{FF2B5EF4-FFF2-40B4-BE49-F238E27FC236}">
                  <a16:creationId xmlns:a16="http://schemas.microsoft.com/office/drawing/2014/main" id="{140C54F2-67D0-401A-AAEF-87D9910ED0EE}"/>
                </a:ext>
              </a:extLst>
            </p:cNvPr>
            <p:cNvPicPr>
              <a:picLocks noChangeAspect="1"/>
            </p:cNvPicPr>
            <p:nvPr/>
          </p:nvPicPr>
          <p:blipFill rotWithShape="1">
            <a:blip r:embed="rId4"/>
            <a:srcRect l="12540" r="12540"/>
            <a:stretch/>
          </p:blipFill>
          <p:spPr>
            <a:xfrm>
              <a:off x="3801766" y="1350510"/>
              <a:ext cx="3970634" cy="3970634"/>
            </a:xfrm>
            <a:prstGeom prst="rect">
              <a:avLst/>
            </a:prstGeom>
          </p:spPr>
        </p:pic>
        <p:pic>
          <p:nvPicPr>
            <p:cNvPr id="5" name="Picture 4">
              <a:extLst>
                <a:ext uri="{FF2B5EF4-FFF2-40B4-BE49-F238E27FC236}">
                  <a16:creationId xmlns:a16="http://schemas.microsoft.com/office/drawing/2014/main" id="{6146296F-3522-4E2F-92F3-02898C4F6E80}"/>
                </a:ext>
              </a:extLst>
            </p:cNvPr>
            <p:cNvPicPr>
              <a:picLocks noChangeAspect="1"/>
            </p:cNvPicPr>
            <p:nvPr/>
          </p:nvPicPr>
          <p:blipFill rotWithShape="1">
            <a:blip r:embed="rId5"/>
            <a:srcRect l="20638" r="20638"/>
            <a:stretch/>
          </p:blipFill>
          <p:spPr>
            <a:xfrm>
              <a:off x="-167705" y="5321144"/>
              <a:ext cx="3969471" cy="3969471"/>
            </a:xfrm>
            <a:prstGeom prst="rect">
              <a:avLst/>
            </a:prstGeom>
          </p:spPr>
        </p:pic>
      </p:grpSp>
      <p:sp>
        <p:nvSpPr>
          <p:cNvPr id="6" name="TextBox 5">
            <a:extLst>
              <a:ext uri="{FF2B5EF4-FFF2-40B4-BE49-F238E27FC236}">
                <a16:creationId xmlns:a16="http://schemas.microsoft.com/office/drawing/2014/main" id="{BB7037E8-418B-4921-A644-DF09B3DC4703}"/>
              </a:ext>
            </a:extLst>
          </p:cNvPr>
          <p:cNvSpPr txBox="1"/>
          <p:nvPr/>
        </p:nvSpPr>
        <p:spPr>
          <a:xfrm>
            <a:off x="1391193" y="9295446"/>
            <a:ext cx="4284393" cy="600164"/>
          </a:xfrm>
          <a:prstGeom prst="rect">
            <a:avLst/>
          </a:prstGeom>
          <a:noFill/>
        </p:spPr>
        <p:txBody>
          <a:bodyPr wrap="square" rtlCol="0">
            <a:spAutoFit/>
          </a:bodyPr>
          <a:lstStyle/>
          <a:p>
            <a:r>
              <a:rPr lang="en-US" sz="1100" b="1" dirty="0">
                <a:latin typeface="Helvetica Light" charset="0"/>
                <a:ea typeface="Helvetica Light" charset="0"/>
                <a:cs typeface="Helvetica Light" charset="0"/>
              </a:rPr>
              <a:t>PROTIP</a:t>
            </a:r>
          </a:p>
          <a:p>
            <a:r>
              <a:rPr lang="en-US" sz="1100" dirty="0">
                <a:latin typeface="Helvetica Light" charset="0"/>
                <a:ea typeface="Helvetica Light" charset="0"/>
                <a:cs typeface="Helvetica Light" charset="0"/>
              </a:rPr>
              <a:t>You can use </a:t>
            </a:r>
            <a:r>
              <a:rPr lang="en-US" sz="1100" dirty="0">
                <a:latin typeface="Helvetica Light" charset="0"/>
                <a:ea typeface="Helvetica Light" charset="0"/>
                <a:cs typeface="Helvetica Light" charset="0"/>
                <a:hlinkClick r:id="rId6"/>
              </a:rPr>
              <a:t>Irish Spring soap</a:t>
            </a:r>
            <a:r>
              <a:rPr lang="en-US" sz="1100" dirty="0">
                <a:latin typeface="Helvetica Light" charset="0"/>
                <a:ea typeface="Helvetica Light" charset="0"/>
                <a:cs typeface="Helvetica Light" charset="0"/>
              </a:rPr>
              <a:t> to repel unwanted animals. There are also plenty of other </a:t>
            </a:r>
            <a:r>
              <a:rPr lang="en-US" sz="1100" dirty="0">
                <a:latin typeface="Helvetica Light" charset="0"/>
                <a:ea typeface="Helvetica Light" charset="0"/>
                <a:cs typeface="Helvetica Light" charset="0"/>
                <a:hlinkClick r:id="rId7"/>
              </a:rPr>
              <a:t>easy ways to prevent deer damage</a:t>
            </a:r>
            <a:r>
              <a:rPr lang="en-US" sz="1100" dirty="0">
                <a:latin typeface="Helvetica Light" charset="0"/>
                <a:ea typeface="Helvetica Light" charset="0"/>
                <a:cs typeface="Helvetica Light" charset="0"/>
              </a:rPr>
              <a:t>.</a:t>
            </a:r>
          </a:p>
        </p:txBody>
      </p:sp>
      <p:sp>
        <p:nvSpPr>
          <p:cNvPr id="13" name="Rectangle 12"/>
          <p:cNvSpPr/>
          <p:nvPr/>
        </p:nvSpPr>
        <p:spPr>
          <a:xfrm>
            <a:off x="-9746" y="459830"/>
            <a:ext cx="7782146" cy="890680"/>
          </a:xfrm>
          <a:prstGeom prst="rect">
            <a:avLst/>
          </a:prstGeom>
          <a:solidFill>
            <a:srgbClr val="6624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42926" y="753287"/>
            <a:ext cx="1101711" cy="400110"/>
          </a:xfrm>
          <a:prstGeom prst="rect">
            <a:avLst/>
          </a:prstGeom>
          <a:noFill/>
          <a:ln w="25400">
            <a:solidFill>
              <a:srgbClr val="66242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6242C"/>
                </a:solidFill>
                <a:latin typeface="Helvetica Light" charset="0"/>
                <a:ea typeface="Helvetica Light" charset="0"/>
                <a:cs typeface="Helvetica Light" charset="0"/>
              </a:rPr>
              <a:t>STEP 8</a:t>
            </a:r>
          </a:p>
        </p:txBody>
      </p:sp>
      <p:sp>
        <p:nvSpPr>
          <p:cNvPr id="15" name="TextBox 14">
            <a:extLst>
              <a:ext uri="{FF2B5EF4-FFF2-40B4-BE49-F238E27FC236}">
                <a16:creationId xmlns:a16="http://schemas.microsoft.com/office/drawing/2014/main" id="{ECAFD43D-AC38-4AA5-8D2C-E96A54802D7B}"/>
              </a:ext>
            </a:extLst>
          </p:cNvPr>
          <p:cNvSpPr txBox="1"/>
          <p:nvPr/>
        </p:nvSpPr>
        <p:spPr>
          <a:xfrm>
            <a:off x="1658937" y="761787"/>
            <a:ext cx="4927601" cy="369332"/>
          </a:xfrm>
          <a:prstGeom prst="rect">
            <a:avLst/>
          </a:prstGeom>
          <a:noFill/>
        </p:spPr>
        <p:txBody>
          <a:bodyPr wrap="square" rtlCol="0">
            <a:spAutoFit/>
          </a:bodyPr>
          <a:lstStyle/>
          <a:p>
            <a:r>
              <a:rPr lang="en-US" b="1" dirty="0">
                <a:solidFill>
                  <a:srgbClr val="66242C"/>
                </a:solidFill>
                <a:latin typeface="Lato" charset="0"/>
                <a:ea typeface="Lato" charset="0"/>
                <a:cs typeface="Lato" charset="0"/>
              </a:rPr>
              <a:t>Establish Your Landscape</a:t>
            </a:r>
          </a:p>
        </p:txBody>
      </p:sp>
      <p:grpSp>
        <p:nvGrpSpPr>
          <p:cNvPr id="16" name="Group 15"/>
          <p:cNvGrpSpPr/>
          <p:nvPr/>
        </p:nvGrpSpPr>
        <p:grpSpPr>
          <a:xfrm>
            <a:off x="0" y="0"/>
            <a:ext cx="7772400" cy="496666"/>
            <a:chOff x="0" y="0"/>
            <a:chExt cx="7772400" cy="496666"/>
          </a:xfrm>
        </p:grpSpPr>
        <p:sp>
          <p:nvSpPr>
            <p:cNvPr id="17" name="Rectangle 16"/>
            <p:cNvSpPr/>
            <p:nvPr/>
          </p:nvSpPr>
          <p:spPr>
            <a:xfrm>
              <a:off x="0" y="0"/>
              <a:ext cx="7772400" cy="496666"/>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802AA0E-A68A-48DB-971D-40E94FAC7437}"/>
                </a:ext>
              </a:extLst>
            </p:cNvPr>
            <p:cNvSpPr txBox="1"/>
            <p:nvPr/>
          </p:nvSpPr>
          <p:spPr>
            <a:xfrm>
              <a:off x="243591" y="87541"/>
              <a:ext cx="5763804" cy="34839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2: </a:t>
              </a:r>
              <a:r>
                <a:rPr lang="en-US" sz="1600" dirty="0">
                  <a:solidFill>
                    <a:schemeClr val="bg1"/>
                  </a:solidFill>
                  <a:latin typeface="Lato" charset="0"/>
                  <a:ea typeface="Lato" charset="0"/>
                  <a:cs typeface="Lato" charset="0"/>
                </a:rPr>
                <a:t>Construction and Installation</a:t>
              </a:r>
            </a:p>
          </p:txBody>
        </p:sp>
      </p:grpSp>
      <p:sp>
        <p:nvSpPr>
          <p:cNvPr id="4" name="Rectangle 3"/>
          <p:cNvSpPr/>
          <p:nvPr/>
        </p:nvSpPr>
        <p:spPr>
          <a:xfrm>
            <a:off x="4225409" y="5740854"/>
            <a:ext cx="3202338" cy="2893100"/>
          </a:xfrm>
          <a:prstGeom prst="rect">
            <a:avLst/>
          </a:prstGeom>
        </p:spPr>
        <p:txBody>
          <a:bodyPr wrap="square">
            <a:spAutoFit/>
          </a:bodyPr>
          <a:lstStyle/>
          <a:p>
            <a:r>
              <a:rPr lang="en-US" sz="1400" b="1" dirty="0">
                <a:solidFill>
                  <a:srgbClr val="66242C"/>
                </a:solidFill>
                <a:latin typeface="Helvetica Light" charset="0"/>
                <a:ea typeface="Helvetica Light" charset="0"/>
                <a:cs typeface="Helvetica Light" charset="0"/>
              </a:rPr>
              <a:t>WEEDING AND MANAGEMENT</a:t>
            </a:r>
          </a:p>
          <a:p>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A light layer (2 inches) of leaf mulch (cut up dried leaves) will help decrease weeds</a:t>
            </a:r>
            <a:r>
              <a:rPr lang="en-US" sz="1200" dirty="0" smtClean="0">
                <a:latin typeface="Helvetica Light" charset="0"/>
                <a:ea typeface="Helvetica Light" charset="0"/>
                <a:cs typeface="Helvetica Light" charset="0"/>
              </a:rPr>
              <a:t>. Use your mower to shred dry leaves in the Fall and re-use onsite!   </a:t>
            </a:r>
          </a:p>
          <a:p>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Remove weeds by roots during the first two years.</a:t>
            </a:r>
          </a:p>
          <a:p>
            <a:pPr marL="171450" indent="-171450">
              <a:buFont typeface="Arial" charset="0"/>
              <a:buChar char="•"/>
            </a:pP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After two years, cut weeds at stem and let native species help manage weeds.</a:t>
            </a:r>
          </a:p>
          <a:p>
            <a:pPr marL="171450" indent="-171450">
              <a:buFont typeface="Arial" charset="0"/>
              <a:buChar char="•"/>
            </a:pP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rPr>
              <a:t>Use rabbit repellent and deer fencing until the plants are established.</a:t>
            </a:r>
          </a:p>
        </p:txBody>
      </p:sp>
      <p:sp>
        <p:nvSpPr>
          <p:cNvPr id="9" name="Slide Number Placeholder 8"/>
          <p:cNvSpPr>
            <a:spLocks noGrp="1"/>
          </p:cNvSpPr>
          <p:nvPr>
            <p:ph type="sldNum" sz="quarter" idx="12"/>
          </p:nvPr>
        </p:nvSpPr>
        <p:spPr/>
        <p:txBody>
          <a:bodyPr/>
          <a:lstStyle/>
          <a:p>
            <a:fld id="{840F7C0E-6904-4B49-BF13-5996A5126569}" type="slidenum">
              <a:rPr lang="en-US" smtClean="0"/>
              <a:t>27</a:t>
            </a:fld>
            <a:endParaRPr lang="en-US" dirty="0"/>
          </a:p>
        </p:txBody>
      </p:sp>
    </p:spTree>
    <p:extLst>
      <p:ext uri="{BB962C8B-B14F-4D97-AF65-F5344CB8AC3E}">
        <p14:creationId xmlns:p14="http://schemas.microsoft.com/office/powerpoint/2010/main" val="293396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102" y="0"/>
            <a:ext cx="7810502" cy="10058400"/>
          </a:xfrm>
          <a:prstGeom prst="rect">
            <a:avLst/>
          </a:prstGeom>
          <a:solidFill>
            <a:srgbClr val="662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BC26804-EA7B-4847-BE36-B85DF9FA7E13}"/>
              </a:ext>
            </a:extLst>
          </p:cNvPr>
          <p:cNvSpPr txBox="1"/>
          <p:nvPr/>
        </p:nvSpPr>
        <p:spPr>
          <a:xfrm>
            <a:off x="4210251" y="7857185"/>
            <a:ext cx="2981018" cy="523220"/>
          </a:xfrm>
          <a:prstGeom prst="rect">
            <a:avLst/>
          </a:prstGeom>
          <a:noFill/>
        </p:spPr>
        <p:txBody>
          <a:bodyPr wrap="square" rtlCol="0">
            <a:spAutoFit/>
          </a:bodyPr>
          <a:lstStyle/>
          <a:p>
            <a:pPr algn="ctr"/>
            <a:r>
              <a:rPr lang="en-US" sz="1400" b="1" dirty="0">
                <a:solidFill>
                  <a:schemeClr val="bg1"/>
                </a:solidFill>
                <a:latin typeface="Helvetica Light" charset="0"/>
                <a:ea typeface="Helvetica Light" charset="0"/>
                <a:cs typeface="Helvetica Light" charset="0"/>
              </a:rPr>
              <a:t>…REALITY DURING FIRST YEAR OF GROWTH</a:t>
            </a:r>
          </a:p>
        </p:txBody>
      </p:sp>
      <p:sp>
        <p:nvSpPr>
          <p:cNvPr id="10" name="TextBox 9">
            <a:extLst>
              <a:ext uri="{FF2B5EF4-FFF2-40B4-BE49-F238E27FC236}">
                <a16:creationId xmlns:a16="http://schemas.microsoft.com/office/drawing/2014/main" id="{4B3297FC-06EF-4F9C-98AF-6ADAF83D77F9}"/>
              </a:ext>
            </a:extLst>
          </p:cNvPr>
          <p:cNvSpPr txBox="1"/>
          <p:nvPr/>
        </p:nvSpPr>
        <p:spPr>
          <a:xfrm>
            <a:off x="531409" y="7857185"/>
            <a:ext cx="3017395" cy="523220"/>
          </a:xfrm>
          <a:prstGeom prst="rect">
            <a:avLst/>
          </a:prstGeom>
          <a:noFill/>
        </p:spPr>
        <p:txBody>
          <a:bodyPr wrap="square" rtlCol="0">
            <a:spAutoFit/>
          </a:bodyPr>
          <a:lstStyle/>
          <a:p>
            <a:pPr algn="ctr"/>
            <a:r>
              <a:rPr lang="en-US" sz="1400" dirty="0">
                <a:solidFill>
                  <a:schemeClr val="bg1"/>
                </a:solidFill>
                <a:latin typeface="Helvetica Light" charset="0"/>
                <a:ea typeface="Helvetica Light" charset="0"/>
                <a:cs typeface="Helvetica Light" charset="0"/>
              </a:rPr>
              <a:t>EXPECTATIONS FOR FIRST YEAR OF PLANTING</a:t>
            </a:r>
            <a:r>
              <a:rPr lang="mr-IN" sz="1400" dirty="0">
                <a:solidFill>
                  <a:schemeClr val="bg1"/>
                </a:solidFill>
                <a:latin typeface="Helvetica Light" charset="0"/>
                <a:ea typeface="Helvetica Light" charset="0"/>
                <a:cs typeface="Helvetica Light" charset="0"/>
              </a:rPr>
              <a:t>…</a:t>
            </a:r>
            <a:endParaRPr lang="en-US" sz="1400" dirty="0">
              <a:solidFill>
                <a:schemeClr val="bg1"/>
              </a:solidFill>
              <a:latin typeface="Helvetica Light" charset="0"/>
              <a:ea typeface="Helvetica Light" charset="0"/>
              <a:cs typeface="Helvetica Light" charset="0"/>
            </a:endParaRPr>
          </a:p>
        </p:txBody>
      </p:sp>
      <p:sp>
        <p:nvSpPr>
          <p:cNvPr id="16" name="Slide Number Placeholder 15"/>
          <p:cNvSpPr>
            <a:spLocks noGrp="1"/>
          </p:cNvSpPr>
          <p:nvPr>
            <p:ph type="sldNum" sz="quarter" idx="12"/>
          </p:nvPr>
        </p:nvSpPr>
        <p:spPr/>
        <p:txBody>
          <a:bodyPr/>
          <a:lstStyle/>
          <a:p>
            <a:fld id="{840F7C0E-6904-4B49-BF13-5996A5126569}" type="slidenum">
              <a:rPr lang="en-US" smtClean="0"/>
              <a:t>28</a:t>
            </a:fld>
            <a:endParaRPr lang="en-US" dirty="0"/>
          </a:p>
        </p:txBody>
      </p:sp>
      <p:pic>
        <p:nvPicPr>
          <p:cNvPr id="6" name="Picture 2" descr="Image result for meadow mix">
            <a:extLst>
              <a:ext uri="{FF2B5EF4-FFF2-40B4-BE49-F238E27FC236}">
                <a16:creationId xmlns:a16="http://schemas.microsoft.com/office/drawing/2014/main" id="{71C0EA4C-8548-406D-9637-6578D4FA464C}"/>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252522" y="2874511"/>
            <a:ext cx="3547871" cy="3547872"/>
          </a:xfrm>
          <a:prstGeom prst="rect">
            <a:avLst/>
          </a:prstGeom>
          <a:noFill/>
          <a:ln w="190500" cap="rnd">
            <a:noFill/>
          </a:ln>
          <a:effectLst/>
        </p:spPr>
      </p:pic>
      <p:pic>
        <p:nvPicPr>
          <p:cNvPr id="5" name="Picture 3" descr="d979567e-5b2b-40c7-8b6e-b08e75e24968@namprd03">
            <a:extLst>
              <a:ext uri="{FF2B5EF4-FFF2-40B4-BE49-F238E27FC236}">
                <a16:creationId xmlns:a16="http://schemas.microsoft.com/office/drawing/2014/main" id="{AD267BD0-9BDB-44BA-B651-2289C812BD8C}"/>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989694" y="2874084"/>
            <a:ext cx="3548723" cy="3548723"/>
          </a:xfrm>
          <a:prstGeom prst="rect">
            <a:avLst/>
          </a:prstGeom>
          <a:solidFill>
            <a:srgbClr val="FFFFFF">
              <a:shade val="85000"/>
            </a:srgbClr>
          </a:solidFill>
          <a:ln w="190500" cap="rnd">
            <a:noFill/>
          </a:ln>
          <a:effectLst/>
        </p:spPr>
      </p:pic>
      <p:sp>
        <p:nvSpPr>
          <p:cNvPr id="15" name="TextBox 14">
            <a:extLst>
              <a:ext uri="{FF2B5EF4-FFF2-40B4-BE49-F238E27FC236}">
                <a16:creationId xmlns:a16="http://schemas.microsoft.com/office/drawing/2014/main" id="{4B3297FC-06EF-4F9C-98AF-6ADAF83D77F9}"/>
              </a:ext>
            </a:extLst>
          </p:cNvPr>
          <p:cNvSpPr txBox="1"/>
          <p:nvPr/>
        </p:nvSpPr>
        <p:spPr>
          <a:xfrm>
            <a:off x="666983" y="1120877"/>
            <a:ext cx="4292329" cy="307777"/>
          </a:xfrm>
          <a:prstGeom prst="rect">
            <a:avLst/>
          </a:prstGeom>
          <a:noFill/>
        </p:spPr>
        <p:txBody>
          <a:bodyPr wrap="square" rtlCol="0">
            <a:spAutoFit/>
          </a:bodyPr>
          <a:lstStyle/>
          <a:p>
            <a:r>
              <a:rPr lang="en-US" sz="1400" b="1" dirty="0">
                <a:solidFill>
                  <a:schemeClr val="bg1"/>
                </a:solidFill>
                <a:latin typeface="Helvetica Light" charset="0"/>
                <a:ea typeface="Helvetica Light" charset="0"/>
                <a:cs typeface="Helvetica Light" charset="0"/>
              </a:rPr>
              <a:t>PATIENCE</a:t>
            </a:r>
          </a:p>
        </p:txBody>
      </p:sp>
      <p:sp>
        <p:nvSpPr>
          <p:cNvPr id="17" name="TextBox 16">
            <a:extLst>
              <a:ext uri="{FF2B5EF4-FFF2-40B4-BE49-F238E27FC236}">
                <a16:creationId xmlns:a16="http://schemas.microsoft.com/office/drawing/2014/main" id="{ECAFD43D-AC38-4AA5-8D2C-E96A54802D7B}"/>
              </a:ext>
            </a:extLst>
          </p:cNvPr>
          <p:cNvSpPr txBox="1"/>
          <p:nvPr/>
        </p:nvSpPr>
        <p:spPr>
          <a:xfrm>
            <a:off x="666983" y="659212"/>
            <a:ext cx="3638455" cy="461665"/>
          </a:xfrm>
          <a:prstGeom prst="rect">
            <a:avLst/>
          </a:prstGeom>
          <a:noFill/>
        </p:spPr>
        <p:txBody>
          <a:bodyPr wrap="square" rtlCol="0">
            <a:spAutoFit/>
          </a:bodyPr>
          <a:lstStyle/>
          <a:p>
            <a:r>
              <a:rPr lang="en-US" sz="2400" dirty="0">
                <a:solidFill>
                  <a:schemeClr val="bg1"/>
                </a:solidFill>
                <a:latin typeface="Helvetica Light" charset="0"/>
                <a:ea typeface="Helvetica Light" charset="0"/>
                <a:cs typeface="Helvetica Light" charset="0"/>
              </a:rPr>
              <a:t>Key to Success</a:t>
            </a:r>
            <a:r>
              <a:rPr lang="mr-IN" sz="2400" dirty="0">
                <a:solidFill>
                  <a:schemeClr val="bg1"/>
                </a:solidFill>
                <a:latin typeface="Helvetica Light" charset="0"/>
                <a:ea typeface="Helvetica Light" charset="0"/>
                <a:cs typeface="Helvetica Light" charset="0"/>
              </a:rPr>
              <a:t>…</a:t>
            </a:r>
            <a:endParaRPr lang="en-US" sz="2400" dirty="0">
              <a:solidFill>
                <a:schemeClr val="bg1"/>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4132988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6D5BE2-0D66-4C8E-9B52-A8CC002E5A00}"/>
              </a:ext>
            </a:extLst>
          </p:cNvPr>
          <p:cNvPicPr>
            <a:picLocks noChangeAspect="1"/>
          </p:cNvPicPr>
          <p:nvPr/>
        </p:nvPicPr>
        <p:blipFill rotWithShape="1">
          <a:blip r:embed="rId2"/>
          <a:srcRect l="338" t="26715" r="-338" b="31928"/>
          <a:stretch/>
        </p:blipFill>
        <p:spPr>
          <a:xfrm>
            <a:off x="10633" y="978718"/>
            <a:ext cx="7772400" cy="2413416"/>
          </a:xfrm>
          <a:prstGeom prst="rect">
            <a:avLst/>
          </a:prstGeom>
        </p:spPr>
      </p:pic>
      <p:sp>
        <p:nvSpPr>
          <p:cNvPr id="5" name="TextBox 4">
            <a:extLst>
              <a:ext uri="{FF2B5EF4-FFF2-40B4-BE49-F238E27FC236}">
                <a16:creationId xmlns:a16="http://schemas.microsoft.com/office/drawing/2014/main" id="{00652950-F443-4A26-AA00-7AC44A62DFBF}"/>
              </a:ext>
            </a:extLst>
          </p:cNvPr>
          <p:cNvSpPr txBox="1"/>
          <p:nvPr/>
        </p:nvSpPr>
        <p:spPr>
          <a:xfrm>
            <a:off x="457200" y="3587981"/>
            <a:ext cx="6858000" cy="1384995"/>
          </a:xfrm>
          <a:prstGeom prst="rect">
            <a:avLst/>
          </a:prstGeom>
          <a:noFill/>
        </p:spPr>
        <p:txBody>
          <a:bodyPr wrap="square" rtlCol="0">
            <a:spAutoFit/>
          </a:bodyPr>
          <a:lstStyle/>
          <a:p>
            <a:pPr algn="just"/>
            <a:r>
              <a:rPr lang="en-US" sz="1200" dirty="0">
                <a:latin typeface="Helvetica Light" charset="0"/>
                <a:ea typeface="Helvetica Light" charset="0"/>
                <a:cs typeface="Helvetica Light" charset="0"/>
              </a:rPr>
              <a:t>Landscapes are always changing. Therefore, it is important to keep up with the needs and demands of your yard. There are a number of variables that </a:t>
            </a:r>
            <a:r>
              <a:rPr lang="en-US" sz="1200" dirty="0" smtClean="0">
                <a:latin typeface="Helvetica Light" charset="0"/>
                <a:ea typeface="Helvetica Light" charset="0"/>
                <a:cs typeface="Helvetica Light" charset="0"/>
              </a:rPr>
              <a:t>affect </a:t>
            </a:r>
            <a:r>
              <a:rPr lang="en-US" sz="1200" dirty="0">
                <a:latin typeface="Helvetica Light" charset="0"/>
                <a:ea typeface="Helvetica Light" charset="0"/>
                <a:cs typeface="Helvetica Light" charset="0"/>
              </a:rPr>
              <a:t>the survivability of plants, lawns, and even structures on a seasonal basis. For example, varying precipitation, changing temperatures, and extreme weather events will all change the needs of a landscape. Even a natural or wild-looking landscape requires careful maintenance. Phase 3 will help you care for your landscape in a way that conserves water, takes the changing climate into account, and promotes the health of native species.</a:t>
            </a:r>
          </a:p>
        </p:txBody>
      </p:sp>
      <p:pic>
        <p:nvPicPr>
          <p:cNvPr id="11" name="00000000-0000-0000-0000-000000000065-L0-001.jpeg">
            <a:extLst>
              <a:ext uri="{FF2B5EF4-FFF2-40B4-BE49-F238E27FC236}">
                <a16:creationId xmlns:a16="http://schemas.microsoft.com/office/drawing/2014/main" id="{FCA1FFC3-991A-40B0-9D8C-00489E6690AF}"/>
              </a:ext>
            </a:extLst>
          </p:cNvPr>
          <p:cNvPicPr>
            <a:picLocks noChangeAspect="1"/>
          </p:cNvPicPr>
          <p:nvPr/>
        </p:nvPicPr>
        <p:blipFill>
          <a:blip r:embed="rId3" cstate="print"/>
          <a:srcRect/>
          <a:stretch>
            <a:fillRect/>
          </a:stretch>
        </p:blipFill>
        <p:spPr>
          <a:xfrm>
            <a:off x="457200" y="5158191"/>
            <a:ext cx="6858000" cy="3857625"/>
          </a:xfrm>
          <a:prstGeom prst="rect">
            <a:avLst/>
          </a:prstGeom>
        </p:spPr>
      </p:pic>
      <p:sp>
        <p:nvSpPr>
          <p:cNvPr id="3" name="Rectangle 2">
            <a:extLst>
              <a:ext uri="{FF2B5EF4-FFF2-40B4-BE49-F238E27FC236}">
                <a16:creationId xmlns:a16="http://schemas.microsoft.com/office/drawing/2014/main" id="{D5B95B06-0F01-4F3A-8B9F-A7A4B6B15487}"/>
              </a:ext>
            </a:extLst>
          </p:cNvPr>
          <p:cNvSpPr/>
          <p:nvPr/>
        </p:nvSpPr>
        <p:spPr>
          <a:xfrm>
            <a:off x="1484710" y="9201031"/>
            <a:ext cx="4802980" cy="461665"/>
          </a:xfrm>
          <a:prstGeom prst="rect">
            <a:avLst/>
          </a:prstGeom>
        </p:spPr>
        <p:txBody>
          <a:bodyPr wrap="square">
            <a:spAutoFit/>
          </a:bodyPr>
          <a:lstStyle/>
          <a:p>
            <a:pPr algn="ctr"/>
            <a:r>
              <a:rPr lang="en-US" sz="1200" dirty="0">
                <a:latin typeface="Helvetica Light" charset="0"/>
                <a:ea typeface="Helvetica Light" charset="0"/>
                <a:cs typeface="Helvetica Light" charset="0"/>
              </a:rPr>
              <a:t>A 3.5-acre wetland in Cambridge that is regularly maintained in order to mitigate flooding. Photo Credit: Miles Connors</a:t>
            </a:r>
          </a:p>
        </p:txBody>
      </p:sp>
      <p:sp>
        <p:nvSpPr>
          <p:cNvPr id="10" name="Rectangle 9">
            <a:extLst>
              <a:ext uri="{FF2B5EF4-FFF2-40B4-BE49-F238E27FC236}">
                <a16:creationId xmlns:a16="http://schemas.microsoft.com/office/drawing/2014/main" id="{4DEA4110-7003-4713-8C66-5CDFF935C16A}"/>
              </a:ext>
            </a:extLst>
          </p:cNvPr>
          <p:cNvSpPr/>
          <p:nvPr/>
        </p:nvSpPr>
        <p:spPr>
          <a:xfrm>
            <a:off x="0" y="0"/>
            <a:ext cx="7772400" cy="978568"/>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FE32A65-4D55-454D-8059-2820D528BD6A}"/>
              </a:ext>
            </a:extLst>
          </p:cNvPr>
          <p:cNvSpPr txBox="1"/>
          <p:nvPr/>
        </p:nvSpPr>
        <p:spPr>
          <a:xfrm>
            <a:off x="352345" y="295726"/>
            <a:ext cx="4578884" cy="461665"/>
          </a:xfrm>
          <a:prstGeom prst="rect">
            <a:avLst/>
          </a:prstGeom>
          <a:noFill/>
        </p:spPr>
        <p:txBody>
          <a:bodyPr wrap="square" rtlCol="0">
            <a:spAutoFit/>
          </a:bodyPr>
          <a:lstStyle/>
          <a:p>
            <a:r>
              <a:rPr lang="en-US" sz="2400" b="1" dirty="0">
                <a:solidFill>
                  <a:schemeClr val="bg1"/>
                </a:solidFill>
                <a:latin typeface="Lato" charset="0"/>
                <a:ea typeface="Lato" charset="0"/>
                <a:cs typeface="Lato" charset="0"/>
              </a:rPr>
              <a:t>PHASE 3: </a:t>
            </a:r>
            <a:r>
              <a:rPr lang="en-US" sz="2400" dirty="0">
                <a:solidFill>
                  <a:schemeClr val="bg1"/>
                </a:solidFill>
                <a:latin typeface="Lato" charset="0"/>
                <a:ea typeface="Lato" charset="0"/>
                <a:cs typeface="Lato" charset="0"/>
              </a:rPr>
              <a:t>Maintenance</a:t>
            </a:r>
          </a:p>
        </p:txBody>
      </p:sp>
      <p:sp>
        <p:nvSpPr>
          <p:cNvPr id="6" name="Slide Number Placeholder 5"/>
          <p:cNvSpPr>
            <a:spLocks noGrp="1"/>
          </p:cNvSpPr>
          <p:nvPr>
            <p:ph type="sldNum" sz="quarter" idx="12"/>
          </p:nvPr>
        </p:nvSpPr>
        <p:spPr/>
        <p:txBody>
          <a:bodyPr/>
          <a:lstStyle/>
          <a:p>
            <a:fld id="{840F7C0E-6904-4B49-BF13-5996A5126569}" type="slidenum">
              <a:rPr lang="en-US" smtClean="0"/>
              <a:t>29</a:t>
            </a:fld>
            <a:endParaRPr lang="en-US" dirty="0"/>
          </a:p>
        </p:txBody>
      </p:sp>
    </p:spTree>
    <p:extLst>
      <p:ext uri="{BB962C8B-B14F-4D97-AF65-F5344CB8AC3E}">
        <p14:creationId xmlns:p14="http://schemas.microsoft.com/office/powerpoint/2010/main" val="274458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28D5A-C842-4783-BAE2-7A1FCBC705B9}"/>
              </a:ext>
            </a:extLst>
          </p:cNvPr>
          <p:cNvSpPr/>
          <p:nvPr/>
        </p:nvSpPr>
        <p:spPr>
          <a:xfrm>
            <a:off x="1003746" y="1274294"/>
            <a:ext cx="4648990" cy="8494633"/>
          </a:xfrm>
          <a:prstGeom prst="rect">
            <a:avLst/>
          </a:prstGeom>
        </p:spPr>
        <p:txBody>
          <a:bodyPr wrap="square">
            <a:spAutoFit/>
          </a:bodyPr>
          <a:lstStyle/>
          <a:p>
            <a:pPr>
              <a:lnSpc>
                <a:spcPct val="150000"/>
              </a:lnSpc>
            </a:pPr>
            <a:r>
              <a:rPr lang="en-US" sz="1400" b="1" dirty="0">
                <a:solidFill>
                  <a:srgbClr val="07074E"/>
                </a:solidFill>
                <a:latin typeface="Helvetica Light" charset="0"/>
                <a:ea typeface="Helvetica Light" charset="0"/>
                <a:cs typeface="Helvetica Light" charset="0"/>
              </a:rPr>
              <a:t>PHASE 1: PLANNING AND DESIGN</a:t>
            </a:r>
          </a:p>
          <a:p>
            <a:pPr>
              <a:lnSpc>
                <a:spcPct val="150000"/>
              </a:lnSpc>
            </a:pPr>
            <a:r>
              <a:rPr lang="en-US" sz="1200" dirty="0">
                <a:latin typeface="Helvetica Light" charset="0"/>
                <a:ea typeface="Helvetica Light" charset="0"/>
                <a:cs typeface="Helvetica Light" charset="0"/>
              </a:rPr>
              <a:t>	Getting Started: Who Will Do the Work?</a:t>
            </a:r>
          </a:p>
          <a:p>
            <a:pPr>
              <a:lnSpc>
                <a:spcPct val="150000"/>
              </a:lnSpc>
            </a:pPr>
            <a:r>
              <a:rPr lang="en-US" sz="1200" dirty="0">
                <a:latin typeface="Helvetica Light" charset="0"/>
                <a:ea typeface="Helvetica Light" charset="0"/>
                <a:cs typeface="Helvetica Light" charset="0"/>
              </a:rPr>
              <a:t>	Draw a Scaled Map of Your Property</a:t>
            </a:r>
          </a:p>
          <a:p>
            <a:pPr>
              <a:lnSpc>
                <a:spcPct val="150000"/>
              </a:lnSpc>
            </a:pPr>
            <a:r>
              <a:rPr lang="en-US" sz="1200" dirty="0">
                <a:latin typeface="Helvetica Light" charset="0"/>
                <a:ea typeface="Helvetica Light" charset="0"/>
                <a:cs typeface="Helvetica Light" charset="0"/>
              </a:rPr>
              <a:t>	Analyze Your Property: Observe and Interact</a:t>
            </a:r>
          </a:p>
          <a:p>
            <a:pPr>
              <a:lnSpc>
                <a:spcPct val="150000"/>
              </a:lnSpc>
            </a:pPr>
            <a:r>
              <a:rPr lang="en-US" sz="1200" dirty="0">
                <a:latin typeface="Helvetica Light" charset="0"/>
                <a:ea typeface="Helvetica Light" charset="0"/>
                <a:cs typeface="Helvetica Light" charset="0"/>
              </a:rPr>
              <a:t>	Assess Your Needs and Set Goals</a:t>
            </a:r>
          </a:p>
          <a:p>
            <a:pPr>
              <a:lnSpc>
                <a:spcPct val="150000"/>
              </a:lnSpc>
            </a:pPr>
            <a:r>
              <a:rPr lang="en-US" sz="1200" dirty="0">
                <a:latin typeface="Helvetica Light" charset="0"/>
                <a:ea typeface="Helvetica Light" charset="0"/>
                <a:cs typeface="Helvetica Light" charset="0"/>
              </a:rPr>
              <a:t>	Determine Space Layout</a:t>
            </a:r>
          </a:p>
          <a:p>
            <a:pPr>
              <a:lnSpc>
                <a:spcPct val="150000"/>
              </a:lnSpc>
            </a:pPr>
            <a:r>
              <a:rPr lang="en-US" sz="1200" dirty="0">
                <a:latin typeface="Helvetica Light" charset="0"/>
                <a:ea typeface="Helvetica Light" charset="0"/>
                <a:cs typeface="Helvetica Light" charset="0"/>
              </a:rPr>
              <a:t>	Create Your Design</a:t>
            </a:r>
          </a:p>
          <a:p>
            <a:pPr>
              <a:lnSpc>
                <a:spcPct val="150000"/>
              </a:lnSpc>
            </a:pPr>
            <a:r>
              <a:rPr lang="en-US" sz="1200" dirty="0">
                <a:latin typeface="Helvetica Light" charset="0"/>
                <a:ea typeface="Helvetica Light" charset="0"/>
                <a:cs typeface="Helvetica Light" charset="0"/>
              </a:rPr>
              <a:t>	Get to Know Your Style</a:t>
            </a:r>
          </a:p>
          <a:p>
            <a:pPr>
              <a:lnSpc>
                <a:spcPct val="150000"/>
              </a:lnSpc>
            </a:pPr>
            <a:endParaRPr lang="en-US" sz="1200" dirty="0">
              <a:latin typeface="Helvetica Light" charset="0"/>
              <a:ea typeface="Helvetica Light" charset="0"/>
              <a:cs typeface="Helvetica Light" charset="0"/>
            </a:endParaRPr>
          </a:p>
          <a:p>
            <a:pPr>
              <a:lnSpc>
                <a:spcPct val="150000"/>
              </a:lnSpc>
            </a:pPr>
            <a:r>
              <a:rPr lang="en-US" sz="1400" b="1" dirty="0">
                <a:solidFill>
                  <a:srgbClr val="66242C"/>
                </a:solidFill>
                <a:latin typeface="Helvetica Light" charset="0"/>
                <a:ea typeface="Helvetica Light" charset="0"/>
                <a:cs typeface="Helvetica Light" charset="0"/>
              </a:rPr>
              <a:t>PHASE 2: CONSTRUCTION AND INSTALLATION</a:t>
            </a:r>
          </a:p>
          <a:p>
            <a:pPr>
              <a:lnSpc>
                <a:spcPct val="150000"/>
              </a:lnSpc>
            </a:pPr>
            <a:r>
              <a:rPr lang="en-US" sz="1200" dirty="0">
                <a:latin typeface="Helvetica Light" charset="0"/>
                <a:ea typeface="Helvetica Light" charset="0"/>
                <a:cs typeface="Helvetica Light" charset="0"/>
              </a:rPr>
              <a:t>	Metrics of Success</a:t>
            </a:r>
          </a:p>
          <a:p>
            <a:pPr>
              <a:lnSpc>
                <a:spcPct val="150000"/>
              </a:lnSpc>
            </a:pPr>
            <a:r>
              <a:rPr lang="en-US" sz="1200" dirty="0">
                <a:latin typeface="Helvetica Light" charset="0"/>
                <a:ea typeface="Helvetica Light" charset="0"/>
                <a:cs typeface="Helvetica Light" charset="0"/>
              </a:rPr>
              <a:t>	Understand Local Bylaws and Regulations</a:t>
            </a:r>
          </a:p>
          <a:p>
            <a:pPr>
              <a:lnSpc>
                <a:spcPct val="150000"/>
              </a:lnSpc>
            </a:pPr>
            <a:r>
              <a:rPr lang="en-US" sz="1200" dirty="0">
                <a:latin typeface="Helvetica Light" charset="0"/>
                <a:ea typeface="Helvetica Light" charset="0"/>
                <a:cs typeface="Helvetica Light" charset="0"/>
              </a:rPr>
              <a:t>	Deal with Invasive Species</a:t>
            </a:r>
          </a:p>
          <a:p>
            <a:pPr>
              <a:lnSpc>
                <a:spcPct val="150000"/>
              </a:lnSpc>
            </a:pPr>
            <a:r>
              <a:rPr lang="en-US" sz="1200" dirty="0">
                <a:latin typeface="Helvetica Light" charset="0"/>
                <a:ea typeface="Helvetica Light" charset="0"/>
                <a:cs typeface="Helvetica Light" charset="0"/>
              </a:rPr>
              <a:t>	Limit Erosion</a:t>
            </a:r>
          </a:p>
          <a:p>
            <a:pPr>
              <a:lnSpc>
                <a:spcPct val="150000"/>
              </a:lnSpc>
            </a:pPr>
            <a:r>
              <a:rPr lang="en-US" sz="1200" dirty="0">
                <a:latin typeface="Helvetica Light" charset="0"/>
                <a:ea typeface="Helvetica Light" charset="0"/>
                <a:cs typeface="Helvetica Light" charset="0"/>
              </a:rPr>
              <a:t>	Mitigate Existing Drainage Issues</a:t>
            </a:r>
          </a:p>
          <a:p>
            <a:pPr>
              <a:lnSpc>
                <a:spcPct val="150000"/>
              </a:lnSpc>
            </a:pPr>
            <a:r>
              <a:rPr lang="en-US" sz="1200" dirty="0">
                <a:latin typeface="Helvetica Light" charset="0"/>
                <a:ea typeface="Helvetica Light" charset="0"/>
                <a:cs typeface="Helvetica Light" charset="0"/>
              </a:rPr>
              <a:t>	Choose Plants That Fit Site Conditions</a:t>
            </a:r>
          </a:p>
          <a:p>
            <a:pPr>
              <a:lnSpc>
                <a:spcPct val="150000"/>
              </a:lnSpc>
            </a:pPr>
            <a:r>
              <a:rPr lang="en-US" sz="1200" dirty="0">
                <a:latin typeface="Helvetica Light" charset="0"/>
                <a:ea typeface="Helvetica Light" charset="0"/>
                <a:cs typeface="Helvetica Light" charset="0"/>
              </a:rPr>
              <a:t>	Create a Planting Layout</a:t>
            </a:r>
          </a:p>
          <a:p>
            <a:pPr>
              <a:lnSpc>
                <a:spcPct val="150000"/>
              </a:lnSpc>
            </a:pPr>
            <a:r>
              <a:rPr lang="en-US" sz="1200" dirty="0">
                <a:latin typeface="Helvetica Light" charset="0"/>
                <a:ea typeface="Helvetica Light" charset="0"/>
                <a:cs typeface="Helvetica Light" charset="0"/>
              </a:rPr>
              <a:t>	Install Your Plants</a:t>
            </a:r>
          </a:p>
          <a:p>
            <a:pPr>
              <a:lnSpc>
                <a:spcPct val="150000"/>
              </a:lnSpc>
            </a:pPr>
            <a:r>
              <a:rPr lang="en-US" sz="1200" dirty="0">
                <a:latin typeface="Helvetica Light" charset="0"/>
                <a:ea typeface="Helvetica Light" charset="0"/>
                <a:cs typeface="Helvetica Light" charset="0"/>
              </a:rPr>
              <a:t>	Establish Your Landscape</a:t>
            </a:r>
          </a:p>
          <a:p>
            <a:pPr>
              <a:lnSpc>
                <a:spcPct val="150000"/>
              </a:lnSpc>
            </a:pPr>
            <a:endParaRPr lang="en-US" sz="1200" dirty="0">
              <a:latin typeface="Helvetica Light" charset="0"/>
              <a:ea typeface="Helvetica Light" charset="0"/>
              <a:cs typeface="Helvetica Light" charset="0"/>
            </a:endParaRPr>
          </a:p>
          <a:p>
            <a:pPr>
              <a:lnSpc>
                <a:spcPct val="150000"/>
              </a:lnSpc>
            </a:pPr>
            <a:r>
              <a:rPr lang="en-US" sz="1400" b="1" dirty="0">
                <a:solidFill>
                  <a:srgbClr val="517820"/>
                </a:solidFill>
                <a:latin typeface="Helvetica Light" charset="0"/>
                <a:ea typeface="Helvetica Light" charset="0"/>
                <a:cs typeface="Helvetica Light" charset="0"/>
              </a:rPr>
              <a:t>PHASE 3: MAINTENANCE</a:t>
            </a:r>
          </a:p>
          <a:p>
            <a:pPr>
              <a:lnSpc>
                <a:spcPct val="150000"/>
              </a:lnSpc>
            </a:pPr>
            <a:r>
              <a:rPr lang="en-US" sz="1200" dirty="0">
                <a:latin typeface="Helvetica Light" charset="0"/>
                <a:ea typeface="Helvetica Light" charset="0"/>
                <a:cs typeface="Helvetica Light" charset="0"/>
              </a:rPr>
              <a:t>	Consider Community</a:t>
            </a:r>
          </a:p>
          <a:p>
            <a:pPr>
              <a:lnSpc>
                <a:spcPct val="150000"/>
              </a:lnSpc>
            </a:pPr>
            <a:r>
              <a:rPr lang="en-US" sz="1200" dirty="0">
                <a:latin typeface="Helvetica Light" charset="0"/>
                <a:ea typeface="Helvetica Light" charset="0"/>
                <a:cs typeface="Helvetica Light" charset="0"/>
              </a:rPr>
              <a:t>	Consider the Changing Climate</a:t>
            </a:r>
          </a:p>
          <a:p>
            <a:pPr>
              <a:lnSpc>
                <a:spcPct val="150000"/>
              </a:lnSpc>
            </a:pPr>
            <a:r>
              <a:rPr lang="en-US" sz="1200" dirty="0">
                <a:latin typeface="Helvetica Light" charset="0"/>
                <a:ea typeface="Helvetica Light" charset="0"/>
                <a:cs typeface="Helvetica Light" charset="0"/>
              </a:rPr>
              <a:t>	Water Regime</a:t>
            </a:r>
          </a:p>
          <a:p>
            <a:pPr>
              <a:lnSpc>
                <a:spcPct val="150000"/>
              </a:lnSpc>
            </a:pPr>
            <a:r>
              <a:rPr lang="en-US" sz="1200" dirty="0">
                <a:latin typeface="Helvetica Light" charset="0"/>
                <a:ea typeface="Helvetica Light" charset="0"/>
                <a:cs typeface="Helvetica Light" charset="0"/>
              </a:rPr>
              <a:t>	Certified Landscapes</a:t>
            </a:r>
          </a:p>
          <a:p>
            <a:pPr>
              <a:lnSpc>
                <a:spcPct val="150000"/>
              </a:lnSpc>
            </a:pPr>
            <a:r>
              <a:rPr lang="en-US" sz="1200" dirty="0">
                <a:latin typeface="Helvetica Light" charset="0"/>
                <a:ea typeface="Helvetica Light" charset="0"/>
                <a:cs typeface="Helvetica Light" charset="0"/>
              </a:rPr>
              <a:t>	Lawn Care</a:t>
            </a:r>
          </a:p>
          <a:p>
            <a:pPr>
              <a:lnSpc>
                <a:spcPct val="150000"/>
              </a:lnSpc>
            </a:pPr>
            <a:r>
              <a:rPr lang="en-US" sz="1200" dirty="0">
                <a:latin typeface="Helvetica Light" charset="0"/>
                <a:ea typeface="Helvetica Light" charset="0"/>
                <a:cs typeface="Helvetica Light" charset="0"/>
              </a:rPr>
              <a:t>	Controlling Invasive Species</a:t>
            </a:r>
          </a:p>
          <a:p>
            <a:pPr>
              <a:lnSpc>
                <a:spcPct val="150000"/>
              </a:lnSpc>
            </a:pPr>
            <a:r>
              <a:rPr lang="en-US" sz="1200" dirty="0">
                <a:latin typeface="Helvetica Light" charset="0"/>
                <a:ea typeface="Helvetica Light" charset="0"/>
                <a:cs typeface="Helvetica Light" charset="0"/>
              </a:rPr>
              <a:t>	Other Maintenance Methods</a:t>
            </a:r>
          </a:p>
          <a:p>
            <a:pPr>
              <a:lnSpc>
                <a:spcPct val="150000"/>
              </a:lnSpc>
            </a:pPr>
            <a:r>
              <a:rPr lang="en-US" sz="1200" dirty="0">
                <a:latin typeface="Helvetica Light" charset="0"/>
                <a:ea typeface="Helvetica Light" charset="0"/>
                <a:cs typeface="Helvetica Light" charset="0"/>
              </a:rPr>
              <a:t>	Planting For the Future</a:t>
            </a:r>
          </a:p>
          <a:p>
            <a:pPr>
              <a:lnSpc>
                <a:spcPct val="150000"/>
              </a:lnSpc>
            </a:pPr>
            <a:r>
              <a:rPr lang="en-US" sz="1200" dirty="0">
                <a:latin typeface="Helvetica Light" charset="0"/>
                <a:ea typeface="Helvetica Light" charset="0"/>
                <a:cs typeface="Helvetica Light" charset="0"/>
              </a:rPr>
              <a:t>	Additional Resources</a:t>
            </a:r>
          </a:p>
        </p:txBody>
      </p:sp>
      <p:sp>
        <p:nvSpPr>
          <p:cNvPr id="5" name="Rectangle 4"/>
          <p:cNvSpPr/>
          <p:nvPr/>
        </p:nvSpPr>
        <p:spPr>
          <a:xfrm>
            <a:off x="0" y="978569"/>
            <a:ext cx="822960" cy="2798356"/>
          </a:xfrm>
          <a:prstGeom prst="rect">
            <a:avLst/>
          </a:prstGeom>
          <a:solidFill>
            <a:srgbClr val="070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Light" charset="0"/>
                <a:ea typeface="Lato Light" charset="0"/>
                <a:cs typeface="Lato Light" charset="0"/>
              </a:rPr>
              <a:t>1</a:t>
            </a:r>
          </a:p>
        </p:txBody>
      </p:sp>
      <p:sp>
        <p:nvSpPr>
          <p:cNvPr id="6" name="Rectangle 5"/>
          <p:cNvSpPr/>
          <p:nvPr/>
        </p:nvSpPr>
        <p:spPr>
          <a:xfrm>
            <a:off x="0" y="3867611"/>
            <a:ext cx="821411" cy="2855005"/>
          </a:xfrm>
          <a:prstGeom prst="rect">
            <a:avLst/>
          </a:prstGeom>
          <a:solidFill>
            <a:srgbClr val="6624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Light" charset="0"/>
                <a:ea typeface="Lato Light" charset="0"/>
                <a:cs typeface="Lato Light" charset="0"/>
              </a:rPr>
              <a:t>2</a:t>
            </a:r>
          </a:p>
        </p:txBody>
      </p:sp>
      <p:sp>
        <p:nvSpPr>
          <p:cNvPr id="7" name="Rectangle 6"/>
          <p:cNvSpPr/>
          <p:nvPr/>
        </p:nvSpPr>
        <p:spPr>
          <a:xfrm>
            <a:off x="0" y="6813302"/>
            <a:ext cx="821411" cy="3245098"/>
          </a:xfrm>
          <a:prstGeom prst="rect">
            <a:avLst/>
          </a:prstGeom>
          <a:solidFill>
            <a:srgbClr val="5178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Light" charset="0"/>
                <a:ea typeface="Lato Light" charset="0"/>
                <a:cs typeface="Lato Light" charset="0"/>
              </a:rPr>
              <a:t>3</a:t>
            </a:r>
          </a:p>
        </p:txBody>
      </p:sp>
      <p:sp>
        <p:nvSpPr>
          <p:cNvPr id="9" name="Rectangle 8">
            <a:extLst>
              <a:ext uri="{FF2B5EF4-FFF2-40B4-BE49-F238E27FC236}">
                <a16:creationId xmlns:a16="http://schemas.microsoft.com/office/drawing/2014/main" id="{4DEA4110-7003-4713-8C66-5CDFF935C16A}"/>
              </a:ext>
            </a:extLst>
          </p:cNvPr>
          <p:cNvSpPr/>
          <p:nvPr/>
        </p:nvSpPr>
        <p:spPr>
          <a:xfrm>
            <a:off x="0" y="0"/>
            <a:ext cx="7772400" cy="97856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FE32A65-4D55-454D-8059-2820D528BD6A}"/>
              </a:ext>
            </a:extLst>
          </p:cNvPr>
          <p:cNvSpPr txBox="1"/>
          <p:nvPr/>
        </p:nvSpPr>
        <p:spPr>
          <a:xfrm>
            <a:off x="352345" y="295726"/>
            <a:ext cx="4578884" cy="461665"/>
          </a:xfrm>
          <a:prstGeom prst="rect">
            <a:avLst/>
          </a:prstGeom>
          <a:noFill/>
        </p:spPr>
        <p:txBody>
          <a:bodyPr wrap="square" rtlCol="0">
            <a:spAutoFit/>
          </a:bodyPr>
          <a:lstStyle/>
          <a:p>
            <a:r>
              <a:rPr lang="en-US" sz="2400" b="1" dirty="0">
                <a:solidFill>
                  <a:schemeClr val="bg1"/>
                </a:solidFill>
                <a:latin typeface="Lato" charset="0"/>
                <a:ea typeface="Lato" charset="0"/>
                <a:cs typeface="Lato" charset="0"/>
              </a:rPr>
              <a:t>Table of Contents</a:t>
            </a:r>
            <a:endParaRPr lang="en-US" sz="2400" dirty="0">
              <a:solidFill>
                <a:schemeClr val="bg1"/>
              </a:solidFill>
              <a:latin typeface="Lato" charset="0"/>
              <a:ea typeface="Lato" charset="0"/>
              <a:cs typeface="Lato" charset="0"/>
            </a:endParaRPr>
          </a:p>
        </p:txBody>
      </p:sp>
      <p:sp>
        <p:nvSpPr>
          <p:cNvPr id="11" name="Rectangle 10">
            <a:extLst>
              <a:ext uri="{FF2B5EF4-FFF2-40B4-BE49-F238E27FC236}">
                <a16:creationId xmlns:a16="http://schemas.microsoft.com/office/drawing/2014/main" id="{EBF28D5A-C842-4783-BAE2-7A1FCBC705B9}"/>
              </a:ext>
            </a:extLst>
          </p:cNvPr>
          <p:cNvSpPr/>
          <p:nvPr/>
        </p:nvSpPr>
        <p:spPr>
          <a:xfrm>
            <a:off x="5652736" y="1274294"/>
            <a:ext cx="1386848" cy="8494633"/>
          </a:xfrm>
          <a:prstGeom prst="rect">
            <a:avLst/>
          </a:prstGeom>
        </p:spPr>
        <p:txBody>
          <a:bodyPr wrap="square">
            <a:spAutoFit/>
          </a:bodyPr>
          <a:lstStyle/>
          <a:p>
            <a:pPr algn="r">
              <a:lnSpc>
                <a:spcPct val="150000"/>
              </a:lnSpc>
            </a:pPr>
            <a:r>
              <a:rPr lang="en-US" sz="1400" b="1" dirty="0">
                <a:solidFill>
                  <a:srgbClr val="07074E"/>
                </a:solidFill>
                <a:latin typeface="Helvetica Light" charset="0"/>
                <a:ea typeface="Helvetica Light" charset="0"/>
                <a:cs typeface="Helvetica Light" charset="0"/>
              </a:rPr>
              <a:t>----------</a:t>
            </a:r>
          </a:p>
          <a:p>
            <a:pPr algn="r">
              <a:lnSpc>
                <a:spcPct val="150000"/>
              </a:lnSpc>
            </a:pPr>
            <a:r>
              <a:rPr lang="en-US" sz="1200" dirty="0">
                <a:latin typeface="Helvetica Light" charset="0"/>
                <a:ea typeface="Helvetica Light" charset="0"/>
                <a:cs typeface="Helvetica Light" charset="0"/>
              </a:rPr>
              <a:t>	4</a:t>
            </a:r>
          </a:p>
          <a:p>
            <a:pPr algn="r">
              <a:lnSpc>
                <a:spcPct val="150000"/>
              </a:lnSpc>
            </a:pPr>
            <a:r>
              <a:rPr lang="en-US" sz="1200" dirty="0">
                <a:latin typeface="Helvetica Light" charset="0"/>
                <a:ea typeface="Helvetica Light" charset="0"/>
                <a:cs typeface="Helvetica Light" charset="0"/>
              </a:rPr>
              <a:t>	6</a:t>
            </a:r>
          </a:p>
          <a:p>
            <a:pPr algn="r">
              <a:lnSpc>
                <a:spcPct val="150000"/>
              </a:lnSpc>
            </a:pPr>
            <a:r>
              <a:rPr lang="en-US" sz="1200" dirty="0">
                <a:latin typeface="Helvetica Light" charset="0"/>
                <a:ea typeface="Helvetica Light" charset="0"/>
                <a:cs typeface="Helvetica Light" charset="0"/>
              </a:rPr>
              <a:t>	7</a:t>
            </a:r>
          </a:p>
          <a:p>
            <a:pPr algn="r">
              <a:lnSpc>
                <a:spcPct val="150000"/>
              </a:lnSpc>
            </a:pPr>
            <a:r>
              <a:rPr lang="en-US" sz="1200" dirty="0">
                <a:latin typeface="Helvetica Light" charset="0"/>
                <a:ea typeface="Helvetica Light" charset="0"/>
                <a:cs typeface="Helvetica Light" charset="0"/>
              </a:rPr>
              <a:t>	10</a:t>
            </a:r>
          </a:p>
          <a:p>
            <a:pPr algn="r">
              <a:lnSpc>
                <a:spcPct val="150000"/>
              </a:lnSpc>
            </a:pPr>
            <a:r>
              <a:rPr lang="en-US" sz="1200" dirty="0">
                <a:latin typeface="Helvetica Light" charset="0"/>
                <a:ea typeface="Helvetica Light" charset="0"/>
                <a:cs typeface="Helvetica Light" charset="0"/>
              </a:rPr>
              <a:t>	11</a:t>
            </a:r>
          </a:p>
          <a:p>
            <a:pPr algn="r">
              <a:lnSpc>
                <a:spcPct val="150000"/>
              </a:lnSpc>
            </a:pPr>
            <a:r>
              <a:rPr lang="en-US" sz="1200" dirty="0">
                <a:latin typeface="Helvetica Light" charset="0"/>
                <a:ea typeface="Helvetica Light" charset="0"/>
                <a:cs typeface="Helvetica Light" charset="0"/>
              </a:rPr>
              <a:t>	12</a:t>
            </a:r>
          </a:p>
          <a:p>
            <a:pPr algn="r">
              <a:lnSpc>
                <a:spcPct val="150000"/>
              </a:lnSpc>
            </a:pPr>
            <a:r>
              <a:rPr lang="en-US" sz="1200" dirty="0">
                <a:latin typeface="Helvetica Light" charset="0"/>
                <a:ea typeface="Helvetica Light" charset="0"/>
                <a:cs typeface="Helvetica Light" charset="0"/>
              </a:rPr>
              <a:t>	14</a:t>
            </a:r>
          </a:p>
          <a:p>
            <a:pPr algn="r">
              <a:lnSpc>
                <a:spcPct val="150000"/>
              </a:lnSpc>
            </a:pPr>
            <a:endParaRPr lang="en-US" sz="1200" dirty="0">
              <a:latin typeface="Helvetica Light" charset="0"/>
              <a:ea typeface="Helvetica Light" charset="0"/>
              <a:cs typeface="Helvetica Light" charset="0"/>
            </a:endParaRPr>
          </a:p>
          <a:p>
            <a:pPr algn="r">
              <a:lnSpc>
                <a:spcPct val="150000"/>
              </a:lnSpc>
            </a:pPr>
            <a:r>
              <a:rPr lang="en-US" sz="1400" b="1" dirty="0">
                <a:solidFill>
                  <a:srgbClr val="66242C"/>
                </a:solidFill>
                <a:latin typeface="Helvetica Light" charset="0"/>
                <a:ea typeface="Helvetica Light" charset="0"/>
                <a:cs typeface="Helvetica Light" charset="0"/>
              </a:rPr>
              <a:t>----------</a:t>
            </a:r>
          </a:p>
          <a:p>
            <a:pPr algn="r">
              <a:lnSpc>
                <a:spcPct val="150000"/>
              </a:lnSpc>
            </a:pPr>
            <a:r>
              <a:rPr lang="en-US" sz="1200" dirty="0">
                <a:latin typeface="Helvetica Light" charset="0"/>
                <a:ea typeface="Helvetica Light" charset="0"/>
                <a:cs typeface="Helvetica Light" charset="0"/>
              </a:rPr>
              <a:t>	15</a:t>
            </a:r>
          </a:p>
          <a:p>
            <a:pPr algn="r">
              <a:lnSpc>
                <a:spcPct val="150000"/>
              </a:lnSpc>
            </a:pPr>
            <a:r>
              <a:rPr lang="en-US" sz="1200" dirty="0">
                <a:latin typeface="Helvetica Light" charset="0"/>
                <a:ea typeface="Helvetica Light" charset="0"/>
                <a:cs typeface="Helvetica Light" charset="0"/>
              </a:rPr>
              <a:t>	16</a:t>
            </a:r>
          </a:p>
          <a:p>
            <a:pPr algn="r">
              <a:lnSpc>
                <a:spcPct val="150000"/>
              </a:lnSpc>
            </a:pPr>
            <a:r>
              <a:rPr lang="en-US" sz="1200" dirty="0">
                <a:latin typeface="Helvetica Light" charset="0"/>
                <a:ea typeface="Helvetica Light" charset="0"/>
                <a:cs typeface="Helvetica Light" charset="0"/>
              </a:rPr>
              <a:t>	18</a:t>
            </a:r>
          </a:p>
          <a:p>
            <a:pPr algn="r">
              <a:lnSpc>
                <a:spcPct val="150000"/>
              </a:lnSpc>
            </a:pPr>
            <a:r>
              <a:rPr lang="en-US" sz="1200" dirty="0">
                <a:latin typeface="Helvetica Light" charset="0"/>
                <a:ea typeface="Helvetica Light" charset="0"/>
                <a:cs typeface="Helvetica Light" charset="0"/>
              </a:rPr>
              <a:t>	19</a:t>
            </a:r>
          </a:p>
          <a:p>
            <a:pPr algn="r">
              <a:lnSpc>
                <a:spcPct val="150000"/>
              </a:lnSpc>
            </a:pPr>
            <a:r>
              <a:rPr lang="en-US" sz="1200" dirty="0">
                <a:latin typeface="Helvetica Light" charset="0"/>
                <a:ea typeface="Helvetica Light" charset="0"/>
                <a:cs typeface="Helvetica Light" charset="0"/>
              </a:rPr>
              <a:t>	20</a:t>
            </a:r>
          </a:p>
          <a:p>
            <a:pPr algn="r">
              <a:lnSpc>
                <a:spcPct val="150000"/>
              </a:lnSpc>
            </a:pPr>
            <a:r>
              <a:rPr lang="en-US" sz="1200" dirty="0">
                <a:latin typeface="Helvetica Light" charset="0"/>
                <a:ea typeface="Helvetica Light" charset="0"/>
                <a:cs typeface="Helvetica Light" charset="0"/>
              </a:rPr>
              <a:t>	21</a:t>
            </a:r>
          </a:p>
          <a:p>
            <a:pPr algn="r">
              <a:lnSpc>
                <a:spcPct val="150000"/>
              </a:lnSpc>
            </a:pPr>
            <a:r>
              <a:rPr lang="en-US" sz="1200" dirty="0">
                <a:latin typeface="Helvetica Light" charset="0"/>
                <a:ea typeface="Helvetica Light" charset="0"/>
                <a:cs typeface="Helvetica Light" charset="0"/>
              </a:rPr>
              <a:t>	22</a:t>
            </a:r>
          </a:p>
          <a:p>
            <a:pPr algn="r">
              <a:lnSpc>
                <a:spcPct val="150000"/>
              </a:lnSpc>
            </a:pPr>
            <a:r>
              <a:rPr lang="en-US" sz="1200" dirty="0">
                <a:latin typeface="Helvetica Light" charset="0"/>
                <a:ea typeface="Helvetica Light" charset="0"/>
                <a:cs typeface="Helvetica Light" charset="0"/>
              </a:rPr>
              <a:t>	23</a:t>
            </a:r>
          </a:p>
          <a:p>
            <a:pPr algn="r">
              <a:lnSpc>
                <a:spcPct val="150000"/>
              </a:lnSpc>
            </a:pPr>
            <a:r>
              <a:rPr lang="en-US" sz="1200" dirty="0">
                <a:latin typeface="Helvetica Light" charset="0"/>
                <a:ea typeface="Helvetica Light" charset="0"/>
                <a:cs typeface="Helvetica Light" charset="0"/>
              </a:rPr>
              <a:t>	27</a:t>
            </a:r>
          </a:p>
          <a:p>
            <a:pPr algn="r">
              <a:lnSpc>
                <a:spcPct val="150000"/>
              </a:lnSpc>
            </a:pPr>
            <a:endParaRPr lang="en-US" sz="1200" dirty="0">
              <a:latin typeface="Helvetica Light" charset="0"/>
              <a:ea typeface="Helvetica Light" charset="0"/>
              <a:cs typeface="Helvetica Light" charset="0"/>
            </a:endParaRPr>
          </a:p>
          <a:p>
            <a:pPr algn="r">
              <a:lnSpc>
                <a:spcPct val="150000"/>
              </a:lnSpc>
            </a:pPr>
            <a:r>
              <a:rPr lang="en-US" sz="1400" b="1" dirty="0">
                <a:solidFill>
                  <a:srgbClr val="517820"/>
                </a:solidFill>
                <a:latin typeface="Helvetica Light" charset="0"/>
                <a:ea typeface="Helvetica Light" charset="0"/>
                <a:cs typeface="Helvetica Light" charset="0"/>
              </a:rPr>
              <a:t>----------</a:t>
            </a:r>
          </a:p>
          <a:p>
            <a:pPr algn="r">
              <a:lnSpc>
                <a:spcPct val="150000"/>
              </a:lnSpc>
            </a:pPr>
            <a:r>
              <a:rPr lang="en-US" sz="1200" dirty="0">
                <a:latin typeface="Helvetica Light" charset="0"/>
                <a:ea typeface="Helvetica Light" charset="0"/>
                <a:cs typeface="Helvetica Light" charset="0"/>
              </a:rPr>
              <a:t>	30</a:t>
            </a:r>
          </a:p>
          <a:p>
            <a:pPr algn="r">
              <a:lnSpc>
                <a:spcPct val="150000"/>
              </a:lnSpc>
            </a:pPr>
            <a:r>
              <a:rPr lang="en-US" sz="1200" dirty="0">
                <a:latin typeface="Helvetica Light" charset="0"/>
                <a:ea typeface="Helvetica Light" charset="0"/>
                <a:cs typeface="Helvetica Light" charset="0"/>
              </a:rPr>
              <a:t>	31</a:t>
            </a:r>
          </a:p>
          <a:p>
            <a:pPr algn="r">
              <a:lnSpc>
                <a:spcPct val="150000"/>
              </a:lnSpc>
            </a:pPr>
            <a:r>
              <a:rPr lang="en-US" sz="1200" dirty="0">
                <a:latin typeface="Helvetica Light" charset="0"/>
                <a:ea typeface="Helvetica Light" charset="0"/>
                <a:cs typeface="Helvetica Light" charset="0"/>
              </a:rPr>
              <a:t>	32</a:t>
            </a:r>
          </a:p>
          <a:p>
            <a:pPr algn="r">
              <a:lnSpc>
                <a:spcPct val="150000"/>
              </a:lnSpc>
            </a:pPr>
            <a:r>
              <a:rPr lang="en-US" sz="1200" dirty="0">
                <a:latin typeface="Helvetica Light" charset="0"/>
                <a:ea typeface="Helvetica Light" charset="0"/>
                <a:cs typeface="Helvetica Light" charset="0"/>
              </a:rPr>
              <a:t>	40</a:t>
            </a:r>
          </a:p>
          <a:p>
            <a:pPr algn="r">
              <a:lnSpc>
                <a:spcPct val="150000"/>
              </a:lnSpc>
            </a:pPr>
            <a:r>
              <a:rPr lang="en-US" sz="1200" dirty="0">
                <a:latin typeface="Helvetica Light" charset="0"/>
                <a:ea typeface="Helvetica Light" charset="0"/>
                <a:cs typeface="Helvetica Light" charset="0"/>
              </a:rPr>
              <a:t>	41</a:t>
            </a:r>
          </a:p>
          <a:p>
            <a:pPr algn="r">
              <a:lnSpc>
                <a:spcPct val="150000"/>
              </a:lnSpc>
            </a:pPr>
            <a:r>
              <a:rPr lang="en-US" sz="1200" dirty="0">
                <a:latin typeface="Helvetica Light" charset="0"/>
                <a:ea typeface="Helvetica Light" charset="0"/>
                <a:cs typeface="Helvetica Light" charset="0"/>
              </a:rPr>
              <a:t>	42</a:t>
            </a:r>
          </a:p>
          <a:p>
            <a:pPr algn="r">
              <a:lnSpc>
                <a:spcPct val="150000"/>
              </a:lnSpc>
            </a:pPr>
            <a:r>
              <a:rPr lang="en-US" sz="1200" dirty="0">
                <a:latin typeface="Helvetica Light" charset="0"/>
                <a:ea typeface="Helvetica Light" charset="0"/>
                <a:cs typeface="Helvetica Light" charset="0"/>
              </a:rPr>
              <a:t>	48</a:t>
            </a:r>
          </a:p>
          <a:p>
            <a:pPr algn="r">
              <a:lnSpc>
                <a:spcPct val="150000"/>
              </a:lnSpc>
            </a:pPr>
            <a:r>
              <a:rPr lang="en-US" sz="1200" dirty="0">
                <a:latin typeface="Helvetica Light" charset="0"/>
                <a:ea typeface="Helvetica Light" charset="0"/>
                <a:cs typeface="Helvetica Light" charset="0"/>
              </a:rPr>
              <a:t>	49</a:t>
            </a:r>
          </a:p>
          <a:p>
            <a:pPr algn="r">
              <a:lnSpc>
                <a:spcPct val="150000"/>
              </a:lnSpc>
            </a:pPr>
            <a:r>
              <a:rPr lang="en-US" sz="1200" dirty="0">
                <a:latin typeface="Helvetica Light" charset="0"/>
                <a:ea typeface="Helvetica Light" charset="0"/>
                <a:cs typeface="Helvetica Light" charset="0"/>
              </a:rPr>
              <a:t>	51</a:t>
            </a:r>
          </a:p>
        </p:txBody>
      </p:sp>
      <p:sp>
        <p:nvSpPr>
          <p:cNvPr id="4" name="Slide Number Placeholder 3"/>
          <p:cNvSpPr>
            <a:spLocks noGrp="1"/>
          </p:cNvSpPr>
          <p:nvPr>
            <p:ph type="sldNum" sz="quarter" idx="12"/>
          </p:nvPr>
        </p:nvSpPr>
        <p:spPr/>
        <p:txBody>
          <a:bodyPr/>
          <a:lstStyle/>
          <a:p>
            <a:fld id="{840F7C0E-6904-4B49-BF13-5996A5126569}" type="slidenum">
              <a:rPr lang="en-US" smtClean="0"/>
              <a:t>3</a:t>
            </a:fld>
            <a:endParaRPr lang="en-US" dirty="0"/>
          </a:p>
        </p:txBody>
      </p:sp>
    </p:spTree>
    <p:extLst>
      <p:ext uri="{BB962C8B-B14F-4D97-AF65-F5344CB8AC3E}">
        <p14:creationId xmlns:p14="http://schemas.microsoft.com/office/powerpoint/2010/main" val="1560895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49E9E0-B9C5-4038-8B8E-445A9DA6F1F9}"/>
              </a:ext>
            </a:extLst>
          </p:cNvPr>
          <p:cNvSpPr txBox="1"/>
          <p:nvPr/>
        </p:nvSpPr>
        <p:spPr>
          <a:xfrm>
            <a:off x="420734" y="3515336"/>
            <a:ext cx="6858000" cy="1015663"/>
          </a:xfrm>
          <a:prstGeom prst="rect">
            <a:avLst/>
          </a:prstGeom>
          <a:noFill/>
        </p:spPr>
        <p:txBody>
          <a:bodyPr wrap="square" rtlCol="0">
            <a:spAutoFit/>
          </a:bodyPr>
          <a:lstStyle/>
          <a:p>
            <a:pPr algn="just"/>
            <a:r>
              <a:rPr lang="en-US" sz="1200" dirty="0">
                <a:latin typeface="Helvetica Light" charset="0"/>
                <a:ea typeface="Helvetica Light" charset="0"/>
                <a:cs typeface="Helvetica Light" charset="0"/>
              </a:rPr>
              <a:t>As you contemplate your maintenance plan, make sure to consider the natural resources and habitats of your neighborhood and property. For example, if your property is adjacent to a red maple wetland, activities in upland areas immediately adjacent may adversely affect the functions and values of those wetlands, including clearing natural vegetation. Alternatively, if you live in an area that is plagued by invasive species, you will want to consider what native plants can effectively replace those.  </a:t>
            </a:r>
          </a:p>
        </p:txBody>
      </p:sp>
      <p:pic>
        <p:nvPicPr>
          <p:cNvPr id="6" name="Picture Placeholder 2" descr="red-maple-wetland.jpg">
            <a:extLst>
              <a:ext uri="{FF2B5EF4-FFF2-40B4-BE49-F238E27FC236}">
                <a16:creationId xmlns:a16="http://schemas.microsoft.com/office/drawing/2014/main" id="{FA295217-631C-4035-B223-D8DDAC5FC89B}"/>
              </a:ext>
            </a:extLst>
          </p:cNvPr>
          <p:cNvPicPr>
            <a:picLocks noChangeAspect="1"/>
          </p:cNvPicPr>
          <p:nvPr/>
        </p:nvPicPr>
        <p:blipFill rotWithShape="1">
          <a:blip r:embed="rId2" cstate="print"/>
          <a:srcRect l="1698" t="37812" r="2018" b="23574"/>
          <a:stretch/>
        </p:blipFill>
        <p:spPr>
          <a:xfrm>
            <a:off x="-9746" y="1350510"/>
            <a:ext cx="7782146" cy="1980019"/>
          </a:xfrm>
          <a:prstGeom prst="rect">
            <a:avLst/>
          </a:prstGeom>
          <a:ln w="12700">
            <a:miter lim="400000"/>
          </a:ln>
          <a:extLst>
            <a:ext uri="{C572A759-6A51-4108-AA02-DFA0A04FC94B}">
              <ma14:wrappingTextBoxFlag xmlns="" xmlns:ma14="http://schemas.microsoft.com/office/mac/drawingml/2011/main" val="1"/>
            </a:ext>
          </a:extLst>
        </p:spPr>
      </p:pic>
      <p:pic>
        <p:nvPicPr>
          <p:cNvPr id="8" name="Picture Placeholder 6" descr="Appletree_swallow-wort.jpg">
            <a:extLst>
              <a:ext uri="{FF2B5EF4-FFF2-40B4-BE49-F238E27FC236}">
                <a16:creationId xmlns:a16="http://schemas.microsoft.com/office/drawing/2014/main" id="{460AA74D-3AA7-41B7-AA64-4EFD27F274A0}"/>
              </a:ext>
            </a:extLst>
          </p:cNvPr>
          <p:cNvPicPr>
            <a:picLocks noChangeAspect="1"/>
          </p:cNvPicPr>
          <p:nvPr/>
        </p:nvPicPr>
        <p:blipFill rotWithShape="1">
          <a:blip r:embed="rId3" cstate="print"/>
          <a:srcRect l="484" t="8087" r="2038" b="11902"/>
          <a:stretch/>
        </p:blipFill>
        <p:spPr>
          <a:xfrm>
            <a:off x="405974" y="5444645"/>
            <a:ext cx="6822204" cy="4327070"/>
          </a:xfrm>
          <a:prstGeom prst="rect">
            <a:avLst/>
          </a:prstGeom>
        </p:spPr>
      </p:pic>
      <p:sp>
        <p:nvSpPr>
          <p:cNvPr id="9" name="Rectangle 8"/>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Consider Community</a:t>
            </a:r>
          </a:p>
        </p:txBody>
      </p:sp>
      <p:grpSp>
        <p:nvGrpSpPr>
          <p:cNvPr id="12" name="Group 11"/>
          <p:cNvGrpSpPr/>
          <p:nvPr/>
        </p:nvGrpSpPr>
        <p:grpSpPr>
          <a:xfrm>
            <a:off x="0" y="0"/>
            <a:ext cx="7772400" cy="496666"/>
            <a:chOff x="0" y="0"/>
            <a:chExt cx="7772400" cy="496666"/>
          </a:xfrm>
        </p:grpSpPr>
        <p:sp>
          <p:nvSpPr>
            <p:cNvPr id="13" name="Rectangle 12"/>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7" name="TextBox 6">
            <a:extLst>
              <a:ext uri="{FF2B5EF4-FFF2-40B4-BE49-F238E27FC236}">
                <a16:creationId xmlns:a16="http://schemas.microsoft.com/office/drawing/2014/main" id="{57A6F846-A235-449C-BCAF-F6149916A0E7}"/>
              </a:ext>
            </a:extLst>
          </p:cNvPr>
          <p:cNvSpPr txBox="1"/>
          <p:nvPr/>
        </p:nvSpPr>
        <p:spPr>
          <a:xfrm>
            <a:off x="526870" y="4854250"/>
            <a:ext cx="6645729" cy="523220"/>
          </a:xfrm>
          <a:prstGeom prst="rect">
            <a:avLst/>
          </a:prstGeom>
          <a:noFill/>
        </p:spPr>
        <p:txBody>
          <a:bodyPr wrap="square" rtlCol="0">
            <a:spAutoFit/>
          </a:bodyPr>
          <a:lstStyle/>
          <a:p>
            <a:pPr algn="ctr"/>
            <a:r>
              <a:rPr lang="en-US" sz="1400" b="1" dirty="0">
                <a:solidFill>
                  <a:srgbClr val="517820"/>
                </a:solidFill>
                <a:latin typeface="Helvetica Light" charset="0"/>
                <a:ea typeface="Helvetica Light" charset="0"/>
                <a:cs typeface="Helvetica Light" charset="0"/>
              </a:rPr>
              <a:t>HERE ARE SOME PLANTS YOU ARE LIKELY TO FIND IN THE </a:t>
            </a:r>
            <a:endParaRPr lang="en-US" sz="1400" b="1" dirty="0" smtClean="0">
              <a:solidFill>
                <a:srgbClr val="517820"/>
              </a:solidFill>
              <a:latin typeface="Helvetica Light" charset="0"/>
              <a:ea typeface="Helvetica Light" charset="0"/>
              <a:cs typeface="Helvetica Light" charset="0"/>
            </a:endParaRPr>
          </a:p>
          <a:p>
            <a:pPr algn="ctr"/>
            <a:r>
              <a:rPr lang="en-US" sz="1400" b="1" dirty="0" smtClean="0">
                <a:solidFill>
                  <a:srgbClr val="517820"/>
                </a:solidFill>
                <a:latin typeface="Helvetica Light" charset="0"/>
                <a:ea typeface="Helvetica Light" charset="0"/>
                <a:cs typeface="Helvetica Light" charset="0"/>
              </a:rPr>
              <a:t>NATURAL LANDSCAPE</a:t>
            </a:r>
            <a:endParaRPr lang="en-US" sz="1400" b="1" dirty="0">
              <a:solidFill>
                <a:srgbClr val="517820"/>
              </a:solidFill>
              <a:latin typeface="Helvetica Light" charset="0"/>
              <a:ea typeface="Helvetica Light" charset="0"/>
              <a:cs typeface="Helvetica Light" charset="0"/>
            </a:endParaRPr>
          </a:p>
        </p:txBody>
      </p:sp>
      <p:sp>
        <p:nvSpPr>
          <p:cNvPr id="3" name="Slide Number Placeholder 2"/>
          <p:cNvSpPr>
            <a:spLocks noGrp="1"/>
          </p:cNvSpPr>
          <p:nvPr>
            <p:ph type="sldNum" sz="quarter" idx="12"/>
          </p:nvPr>
        </p:nvSpPr>
        <p:spPr/>
        <p:txBody>
          <a:bodyPr/>
          <a:lstStyle/>
          <a:p>
            <a:fld id="{840F7C0E-6904-4B49-BF13-5996A5126569}" type="slidenum">
              <a:rPr lang="en-US" smtClean="0"/>
              <a:t>30</a:t>
            </a:fld>
            <a:endParaRPr lang="en-US" dirty="0"/>
          </a:p>
        </p:txBody>
      </p:sp>
    </p:spTree>
    <p:extLst>
      <p:ext uri="{BB962C8B-B14F-4D97-AF65-F5344CB8AC3E}">
        <p14:creationId xmlns:p14="http://schemas.microsoft.com/office/powerpoint/2010/main" val="3648542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00F5FAF-E21E-4551-9BDC-BC9B864C015C}"/>
              </a:ext>
            </a:extLst>
          </p:cNvPr>
          <p:cNvSpPr txBox="1"/>
          <p:nvPr/>
        </p:nvSpPr>
        <p:spPr>
          <a:xfrm>
            <a:off x="316190" y="1566242"/>
            <a:ext cx="6860621" cy="1015663"/>
          </a:xfrm>
          <a:prstGeom prst="rect">
            <a:avLst/>
          </a:prstGeom>
          <a:noFill/>
        </p:spPr>
        <p:txBody>
          <a:bodyPr wrap="square" rtlCol="0">
            <a:spAutoFit/>
          </a:bodyPr>
          <a:lstStyle/>
          <a:p>
            <a:pPr algn="just"/>
            <a:r>
              <a:rPr lang="en-US" sz="1200" dirty="0" smtClean="0">
                <a:latin typeface="Helvetica Light" charset="0"/>
                <a:ea typeface="Helvetica Light" charset="0"/>
                <a:cs typeface="Helvetica Light" charset="0"/>
              </a:rPr>
              <a:t>2023 </a:t>
            </a:r>
            <a:r>
              <a:rPr lang="en-US" sz="1200" dirty="0">
                <a:latin typeface="Helvetica Light" charset="0"/>
                <a:ea typeface="Helvetica Light" charset="0"/>
                <a:cs typeface="Helvetica Light" charset="0"/>
              </a:rPr>
              <a:t>was the hottest July on record, and the number of days over 90° F are projected to increase. We are also expected to get more rain, but less often – the rain that does fall will be in more intense </a:t>
            </a:r>
            <a:r>
              <a:rPr lang="en-US" sz="1200" dirty="0" smtClean="0">
                <a:latin typeface="Helvetica Light" charset="0"/>
                <a:ea typeface="Helvetica Light" charset="0"/>
                <a:cs typeface="Helvetica Light" charset="0"/>
              </a:rPr>
              <a:t>precipitation. With the transition to the MWRA supply, Burlington’s water supply is stable, but the Town is subject to the State’s Drought Status. This is likely to lead to some continued restrictions, </a:t>
            </a:r>
            <a:r>
              <a:rPr lang="en-US" sz="1200" dirty="0">
                <a:latin typeface="Helvetica Light" charset="0"/>
                <a:ea typeface="Helvetica Light" charset="0"/>
                <a:cs typeface="Helvetica Light" charset="0"/>
              </a:rPr>
              <a:t>especially in the summer when </a:t>
            </a:r>
            <a:r>
              <a:rPr lang="en-US" sz="1200" dirty="0" smtClean="0">
                <a:latin typeface="Helvetica Light" charset="0"/>
                <a:ea typeface="Helvetica Light" charset="0"/>
                <a:cs typeface="Helvetica Light" charset="0"/>
              </a:rPr>
              <a:t>lawn watering greatly increases peak demand.</a:t>
            </a:r>
            <a:endParaRPr lang="en-US" sz="1200" dirty="0">
              <a:latin typeface="Helvetica Light" charset="0"/>
              <a:ea typeface="Helvetica Light" charset="0"/>
              <a:cs typeface="Helvetica Light" charset="0"/>
            </a:endParaRPr>
          </a:p>
        </p:txBody>
      </p:sp>
      <p:sp>
        <p:nvSpPr>
          <p:cNvPr id="10" name="TextBox 9">
            <a:extLst>
              <a:ext uri="{FF2B5EF4-FFF2-40B4-BE49-F238E27FC236}">
                <a16:creationId xmlns:a16="http://schemas.microsoft.com/office/drawing/2014/main" id="{5A8AB36F-1ED9-462B-BE00-8A92A2CC59AF}"/>
              </a:ext>
            </a:extLst>
          </p:cNvPr>
          <p:cNvSpPr txBox="1"/>
          <p:nvPr/>
        </p:nvSpPr>
        <p:spPr>
          <a:xfrm>
            <a:off x="459793" y="7817728"/>
            <a:ext cx="6717018" cy="1415772"/>
          </a:xfrm>
          <a:prstGeom prst="rect">
            <a:avLst/>
          </a:prstGeom>
          <a:noFill/>
        </p:spPr>
        <p:txBody>
          <a:bodyPr wrap="square" rtlCol="0">
            <a:spAutoFit/>
          </a:bodyPr>
          <a:lstStyle/>
          <a:p>
            <a:r>
              <a:rPr lang="en-US" sz="1400" dirty="0" smtClean="0">
                <a:solidFill>
                  <a:srgbClr val="517820"/>
                </a:solidFill>
                <a:latin typeface="Helvetica" panose="020B0604020202020204" pitchFamily="34" charset="0"/>
                <a:ea typeface="Helvetica Light" charset="0"/>
                <a:cs typeface="Helvetica" panose="020B0604020202020204" pitchFamily="34" charset="0"/>
              </a:rPr>
              <a:t>Did you know?</a:t>
            </a:r>
          </a:p>
          <a:p>
            <a:r>
              <a:rPr lang="en-US" sz="1200" dirty="0" smtClean="0">
                <a:latin typeface="Helvetica" panose="020B0604020202020204" pitchFamily="34" charset="0"/>
                <a:ea typeface="Helvetica Light" charset="0"/>
                <a:cs typeface="Helvetica" panose="020B0604020202020204" pitchFamily="34" charset="0"/>
              </a:rPr>
              <a:t>Burlington was formerly served by a field of </a:t>
            </a:r>
            <a:r>
              <a:rPr lang="en-US" sz="1200" dirty="0">
                <a:latin typeface="Helvetica" panose="020B0604020202020204" pitchFamily="34" charset="0"/>
                <a:ea typeface="Helvetica Light" charset="0"/>
                <a:cs typeface="Helvetica" panose="020B0604020202020204" pitchFamily="34" charset="0"/>
              </a:rPr>
              <a:t>groundwater wells </a:t>
            </a:r>
            <a:r>
              <a:rPr lang="en-US" sz="1200" dirty="0" smtClean="0">
                <a:latin typeface="Helvetica" panose="020B0604020202020204" pitchFamily="34" charset="0"/>
                <a:ea typeface="Helvetica Light" charset="0"/>
                <a:cs typeface="Helvetica" panose="020B0604020202020204" pitchFamily="34" charset="0"/>
              </a:rPr>
              <a:t>(Vine Brook Well Field) and </a:t>
            </a:r>
            <a:r>
              <a:rPr lang="en-US" sz="1200" dirty="0">
                <a:latin typeface="Helvetica" panose="020B0604020202020204" pitchFamily="34" charset="0"/>
                <a:ea typeface="Helvetica Light" charset="0"/>
                <a:cs typeface="Helvetica" panose="020B0604020202020204" pitchFamily="34" charset="0"/>
              </a:rPr>
              <a:t>one surface water reservoir </a:t>
            </a:r>
            <a:r>
              <a:rPr lang="en-US" sz="1200" dirty="0" smtClean="0">
                <a:latin typeface="Helvetica" panose="020B0604020202020204" pitchFamily="34" charset="0"/>
                <a:ea typeface="Helvetica Light" charset="0"/>
                <a:cs typeface="Helvetica" panose="020B0604020202020204" pitchFamily="34" charset="0"/>
              </a:rPr>
              <a:t>(Mill Pond), which is filled by the </a:t>
            </a:r>
            <a:r>
              <a:rPr lang="en-US" sz="1200" dirty="0" err="1" smtClean="0">
                <a:latin typeface="Helvetica" panose="020B0604020202020204" pitchFamily="34" charset="0"/>
                <a:ea typeface="Helvetica Light" charset="0"/>
                <a:cs typeface="Helvetica" panose="020B0604020202020204" pitchFamily="34" charset="0"/>
              </a:rPr>
              <a:t>Shawsheen</a:t>
            </a:r>
            <a:r>
              <a:rPr lang="en-US" sz="1200" dirty="0" smtClean="0">
                <a:latin typeface="Helvetica" panose="020B0604020202020204" pitchFamily="34" charset="0"/>
                <a:ea typeface="Helvetica Light" charset="0"/>
                <a:cs typeface="Helvetica" panose="020B0604020202020204" pitchFamily="34" charset="0"/>
              </a:rPr>
              <a:t> River. </a:t>
            </a:r>
            <a:r>
              <a:rPr lang="en-US" sz="1200" dirty="0">
                <a:latin typeface="Helvetica" panose="020B0604020202020204" pitchFamily="34" charset="0"/>
                <a:ea typeface="Helvetica Light" charset="0"/>
                <a:cs typeface="Helvetica" panose="020B0604020202020204" pitchFamily="34" charset="0"/>
              </a:rPr>
              <a:t>W</a:t>
            </a:r>
            <a:r>
              <a:rPr lang="en-US" sz="1200" dirty="0" smtClean="0">
                <a:latin typeface="Helvetica" panose="020B0604020202020204" pitchFamily="34" charset="0"/>
                <a:ea typeface="Helvetica Light" charset="0"/>
                <a:cs typeface="Helvetica" panose="020B0604020202020204" pitchFamily="34" charset="0"/>
              </a:rPr>
              <a:t>ells are susceptible </a:t>
            </a:r>
            <a:r>
              <a:rPr lang="en-US" sz="1200" dirty="0">
                <a:latin typeface="Helvetica" panose="020B0604020202020204" pitchFamily="34" charset="0"/>
                <a:ea typeface="Helvetica Light" charset="0"/>
                <a:cs typeface="Helvetica" panose="020B0604020202020204" pitchFamily="34" charset="0"/>
              </a:rPr>
              <a:t>to groundwater level drops caused by local </a:t>
            </a:r>
            <a:r>
              <a:rPr lang="en-US" sz="1200" dirty="0" smtClean="0">
                <a:latin typeface="Helvetica" panose="020B0604020202020204" pitchFamily="34" charset="0"/>
                <a:ea typeface="Helvetica Light" charset="0"/>
                <a:cs typeface="Helvetica" panose="020B0604020202020204" pitchFamily="34" charset="0"/>
              </a:rPr>
              <a:t>droughts, and this well field was affected by a contaminate plume and the wells gradually brought offline. The Reservoir still serves Burlington. The </a:t>
            </a:r>
            <a:r>
              <a:rPr lang="en-US" sz="1200" dirty="0" err="1" smtClean="0">
                <a:latin typeface="Helvetica" panose="020B0604020202020204" pitchFamily="34" charset="0"/>
                <a:ea typeface="Helvetica Light" charset="0"/>
                <a:cs typeface="Helvetica" panose="020B0604020202020204" pitchFamily="34" charset="0"/>
              </a:rPr>
              <a:t>Quabbin</a:t>
            </a:r>
            <a:r>
              <a:rPr lang="en-US" sz="1200" dirty="0" smtClean="0">
                <a:latin typeface="Helvetica" panose="020B0604020202020204" pitchFamily="34" charset="0"/>
                <a:ea typeface="Helvetica Light" charset="0"/>
                <a:cs typeface="Helvetica" panose="020B0604020202020204" pitchFamily="34" charset="0"/>
              </a:rPr>
              <a:t> and </a:t>
            </a:r>
            <a:r>
              <a:rPr lang="en-US" sz="1200" dirty="0" err="1" smtClean="0">
                <a:latin typeface="Helvetica" panose="020B0604020202020204" pitchFamily="34" charset="0"/>
                <a:ea typeface="Helvetica Light" charset="0"/>
                <a:cs typeface="Helvetica" panose="020B0604020202020204" pitchFamily="34" charset="0"/>
              </a:rPr>
              <a:t>Wachusett</a:t>
            </a:r>
            <a:r>
              <a:rPr lang="en-US" sz="1200" dirty="0" smtClean="0">
                <a:latin typeface="Helvetica" panose="020B0604020202020204" pitchFamily="34" charset="0"/>
                <a:ea typeface="Helvetica Light" charset="0"/>
                <a:cs typeface="Helvetica" panose="020B0604020202020204" pitchFamily="34" charset="0"/>
              </a:rPr>
              <a:t> surface </a:t>
            </a:r>
            <a:r>
              <a:rPr lang="en-US" sz="1200" dirty="0">
                <a:latin typeface="Helvetica" panose="020B0604020202020204" pitchFamily="34" charset="0"/>
                <a:ea typeface="Helvetica Light" charset="0"/>
                <a:cs typeface="Helvetica" panose="020B0604020202020204" pitchFamily="34" charset="0"/>
              </a:rPr>
              <a:t>water </a:t>
            </a:r>
            <a:r>
              <a:rPr lang="en-US" sz="1200" dirty="0" smtClean="0">
                <a:latin typeface="Helvetica" panose="020B0604020202020204" pitchFamily="34" charset="0"/>
                <a:ea typeface="Helvetica Light" charset="0"/>
                <a:cs typeface="Helvetica" panose="020B0604020202020204" pitchFamily="34" charset="0"/>
              </a:rPr>
              <a:t>reservoirs used by the MWRA offer </a:t>
            </a:r>
            <a:r>
              <a:rPr lang="en-US" sz="1200" dirty="0">
                <a:latin typeface="Helvetica" panose="020B0604020202020204" pitchFamily="34" charset="0"/>
                <a:ea typeface="Helvetica Light" charset="0"/>
                <a:cs typeface="Helvetica" panose="020B0604020202020204" pitchFamily="34" charset="0"/>
              </a:rPr>
              <a:t>greater resilience to droughts as </a:t>
            </a:r>
            <a:r>
              <a:rPr lang="en-US" sz="1200" dirty="0" smtClean="0">
                <a:latin typeface="Helvetica" panose="020B0604020202020204" pitchFamily="34" charset="0"/>
                <a:ea typeface="Helvetica Light" charset="0"/>
                <a:cs typeface="Helvetica" panose="020B0604020202020204" pitchFamily="34" charset="0"/>
              </a:rPr>
              <a:t>they are filled naturally and over 85% of their watersheds are protected.</a:t>
            </a:r>
            <a:r>
              <a:rPr lang="en-US" sz="1200" dirty="0">
                <a:latin typeface="Helvetica Light" charset="0"/>
                <a:ea typeface="Helvetica Light" charset="0"/>
                <a:cs typeface="Helvetica Light" charset="0"/>
              </a:rPr>
              <a:t>    </a:t>
            </a:r>
          </a:p>
        </p:txBody>
      </p:sp>
      <p:sp>
        <p:nvSpPr>
          <p:cNvPr id="11" name="TextBox 10">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Consider the Changing Climate</a:t>
            </a:r>
          </a:p>
        </p:txBody>
      </p:sp>
      <p:grpSp>
        <p:nvGrpSpPr>
          <p:cNvPr id="12" name="Group 11"/>
          <p:cNvGrpSpPr/>
          <p:nvPr/>
        </p:nvGrpSpPr>
        <p:grpSpPr>
          <a:xfrm>
            <a:off x="0" y="0"/>
            <a:ext cx="7772400" cy="496666"/>
            <a:chOff x="0" y="0"/>
            <a:chExt cx="7772400" cy="496666"/>
          </a:xfrm>
        </p:grpSpPr>
        <p:sp>
          <p:nvSpPr>
            <p:cNvPr id="13" name="Rectangle 12"/>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3" name="Slide Number Placeholder 2"/>
          <p:cNvSpPr>
            <a:spLocks noGrp="1"/>
          </p:cNvSpPr>
          <p:nvPr>
            <p:ph type="sldNum" sz="quarter" idx="12"/>
          </p:nvPr>
        </p:nvSpPr>
        <p:spPr/>
        <p:txBody>
          <a:bodyPr/>
          <a:lstStyle/>
          <a:p>
            <a:fld id="{840F7C0E-6904-4B49-BF13-5996A5126569}" type="slidenum">
              <a:rPr lang="en-US" smtClean="0"/>
              <a:t>31</a:t>
            </a:fld>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4086729106"/>
              </p:ext>
            </p:extLst>
          </p:nvPr>
        </p:nvGraphicFramePr>
        <p:xfrm>
          <a:off x="1967741" y="2734965"/>
          <a:ext cx="3557518" cy="4914344"/>
        </p:xfrm>
        <a:graphic>
          <a:graphicData uri="http://schemas.openxmlformats.org/presentationml/2006/ole">
            <mc:AlternateContent xmlns:mc="http://schemas.openxmlformats.org/markup-compatibility/2006">
              <mc:Choice xmlns:v="urn:schemas-microsoft-com:vml" Requires="v">
                <p:oleObj spid="_x0000_s1031" name="Document" r:id="rId3" imgW="5956042" imgH="8227575" progId="Word.Document.12">
                  <p:embed/>
                </p:oleObj>
              </mc:Choice>
              <mc:Fallback>
                <p:oleObj name="Document" r:id="rId3" imgW="5956042" imgH="8227575" progId="Word.Document.12">
                  <p:embed/>
                  <p:pic>
                    <p:nvPicPr>
                      <p:cNvPr id="0" name=""/>
                      <p:cNvPicPr/>
                      <p:nvPr/>
                    </p:nvPicPr>
                    <p:blipFill>
                      <a:blip r:embed="rId4"/>
                      <a:stretch>
                        <a:fillRect/>
                      </a:stretch>
                    </p:blipFill>
                    <p:spPr>
                      <a:xfrm>
                        <a:off x="1967741" y="2734965"/>
                        <a:ext cx="3557518" cy="4914344"/>
                      </a:xfrm>
                      <a:prstGeom prst="rect">
                        <a:avLst/>
                      </a:prstGeom>
                    </p:spPr>
                  </p:pic>
                </p:oleObj>
              </mc:Fallback>
            </mc:AlternateContent>
          </a:graphicData>
        </a:graphic>
      </p:graphicFrame>
    </p:spTree>
    <p:extLst>
      <p:ext uri="{BB962C8B-B14F-4D97-AF65-F5344CB8AC3E}">
        <p14:creationId xmlns:p14="http://schemas.microsoft.com/office/powerpoint/2010/main" val="1963272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A74DE5-D4DA-468B-9F0F-E1D2FB1BCA64}"/>
              </a:ext>
            </a:extLst>
          </p:cNvPr>
          <p:cNvSpPr txBox="1"/>
          <p:nvPr/>
        </p:nvSpPr>
        <p:spPr>
          <a:xfrm>
            <a:off x="547917" y="1577866"/>
            <a:ext cx="6830101" cy="677108"/>
          </a:xfrm>
          <a:prstGeom prst="rect">
            <a:avLst/>
          </a:prstGeom>
          <a:noFill/>
        </p:spPr>
        <p:txBody>
          <a:bodyPr wrap="square" rtlCol="0">
            <a:spAutoFit/>
          </a:bodyPr>
          <a:lstStyle/>
          <a:p>
            <a:r>
              <a:rPr lang="en-US" sz="1400" b="1" dirty="0">
                <a:solidFill>
                  <a:srgbClr val="517820"/>
                </a:solidFill>
                <a:latin typeface="Helvetica Light" charset="0"/>
                <a:ea typeface="Helvetica Light" charset="0"/>
                <a:cs typeface="Helvetica Light" charset="0"/>
              </a:rPr>
              <a:t>THE BEST WATER REGIMES USE WATER INTELLIGENTLY AND EFFICIENTLY.</a:t>
            </a:r>
          </a:p>
          <a:p>
            <a:endParaRPr lang="en-US" sz="1200" dirty="0">
              <a:latin typeface="Helvetica Light" charset="0"/>
              <a:ea typeface="Helvetica Light" charset="0"/>
              <a:cs typeface="Helvetica Light" charset="0"/>
            </a:endParaRPr>
          </a:p>
          <a:p>
            <a:r>
              <a:rPr lang="en-US" sz="1200" dirty="0">
                <a:latin typeface="Helvetica Light" charset="0"/>
                <a:ea typeface="Helvetica Light" charset="0"/>
                <a:cs typeface="Helvetica Light" charset="0"/>
              </a:rPr>
              <a:t>Here are six goals for a sustainable water regime:</a:t>
            </a:r>
          </a:p>
        </p:txBody>
      </p:sp>
      <p:sp>
        <p:nvSpPr>
          <p:cNvPr id="2" name="TextBox 1">
            <a:extLst>
              <a:ext uri="{FF2B5EF4-FFF2-40B4-BE49-F238E27FC236}">
                <a16:creationId xmlns:a16="http://schemas.microsoft.com/office/drawing/2014/main" id="{E6067399-EBD9-4F04-ADA1-A2141868BA90}"/>
              </a:ext>
            </a:extLst>
          </p:cNvPr>
          <p:cNvSpPr txBox="1"/>
          <p:nvPr/>
        </p:nvSpPr>
        <p:spPr>
          <a:xfrm>
            <a:off x="727852" y="9072659"/>
            <a:ext cx="6260453" cy="461665"/>
          </a:xfrm>
          <a:prstGeom prst="rect">
            <a:avLst/>
          </a:prstGeom>
          <a:noFill/>
        </p:spPr>
        <p:txBody>
          <a:bodyPr wrap="square" rtlCol="0">
            <a:spAutoFit/>
          </a:bodyPr>
          <a:lstStyle/>
          <a:p>
            <a:r>
              <a:rPr lang="en-US" sz="1200" dirty="0">
                <a:latin typeface="Helvetica Light" charset="0"/>
                <a:ea typeface="Helvetica Light" charset="0"/>
                <a:cs typeface="Helvetica Light" charset="0"/>
              </a:rPr>
              <a:t>See the following pages and </a:t>
            </a:r>
            <a:r>
              <a:rPr lang="en-US" sz="1200" dirty="0">
                <a:latin typeface="Helvetica Light" charset="0"/>
                <a:ea typeface="Helvetica Light" charset="0"/>
                <a:cs typeface="Helvetica Light" charset="0"/>
                <a:hlinkClick r:id="rId2"/>
              </a:rPr>
              <a:t>EPA’s Water-Efficient Landscaping </a:t>
            </a:r>
            <a:r>
              <a:rPr lang="en-US" sz="1200" dirty="0">
                <a:latin typeface="Helvetica Light" charset="0"/>
                <a:ea typeface="Helvetica Light" charset="0"/>
                <a:cs typeface="Helvetica Light" charset="0"/>
              </a:rPr>
              <a:t>for strategies on how to make these goals a reality.</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5400000">
            <a:off x="2254854" y="4158185"/>
            <a:ext cx="3206450" cy="6260452"/>
          </a:xfrm>
          <a:prstGeom prst="rect">
            <a:avLst/>
          </a:prstGeom>
        </p:spPr>
      </p:pic>
      <p:sp>
        <p:nvSpPr>
          <p:cNvPr id="8" name="Rectangle 7"/>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Water Regime</a:t>
            </a:r>
          </a:p>
        </p:txBody>
      </p:sp>
      <p:grpSp>
        <p:nvGrpSpPr>
          <p:cNvPr id="10" name="Group 9"/>
          <p:cNvGrpSpPr/>
          <p:nvPr/>
        </p:nvGrpSpPr>
        <p:grpSpPr>
          <a:xfrm>
            <a:off x="0" y="0"/>
            <a:ext cx="7772400" cy="496666"/>
            <a:chOff x="0" y="0"/>
            <a:chExt cx="7772400" cy="496666"/>
          </a:xfrm>
        </p:grpSpPr>
        <p:sp>
          <p:nvSpPr>
            <p:cNvPr id="11" name="Rectangle 10"/>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13" name="Slide Number Placeholder 12"/>
          <p:cNvSpPr>
            <a:spLocks noGrp="1"/>
          </p:cNvSpPr>
          <p:nvPr>
            <p:ph type="sldNum" sz="quarter" idx="12"/>
          </p:nvPr>
        </p:nvSpPr>
        <p:spPr/>
        <p:txBody>
          <a:bodyPr/>
          <a:lstStyle/>
          <a:p>
            <a:fld id="{840F7C0E-6904-4B49-BF13-5996A5126569}" type="slidenum">
              <a:rPr lang="en-US" smtClean="0"/>
              <a:t>32</a:t>
            </a:fld>
            <a:endParaRPr lang="en-US" dirty="0"/>
          </a:p>
        </p:txBody>
      </p:sp>
      <p:sp>
        <p:nvSpPr>
          <p:cNvPr id="14" name="Rectangle 13"/>
          <p:cNvSpPr/>
          <p:nvPr/>
        </p:nvSpPr>
        <p:spPr>
          <a:xfrm>
            <a:off x="727852" y="8548583"/>
            <a:ext cx="2505204" cy="343052"/>
          </a:xfrm>
          <a:prstGeom prst="rect">
            <a:avLst/>
          </a:prstGeom>
          <a:solidFill>
            <a:srgbClr val="517820"/>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1100" b="1" dirty="0">
                <a:latin typeface="Helvetica Light" charset="0"/>
                <a:ea typeface="Helvetica Light" charset="0"/>
                <a:cs typeface="Helvetica Light" charset="0"/>
              </a:rPr>
              <a:t>A home rain barrel installation</a:t>
            </a:r>
          </a:p>
        </p:txBody>
      </p:sp>
      <p:grpSp>
        <p:nvGrpSpPr>
          <p:cNvPr id="4" name="Group 3"/>
          <p:cNvGrpSpPr/>
          <p:nvPr/>
        </p:nvGrpSpPr>
        <p:grpSpPr>
          <a:xfrm>
            <a:off x="727852" y="2519046"/>
            <a:ext cx="6292465" cy="2902067"/>
            <a:chOff x="727852" y="2480086"/>
            <a:chExt cx="6292465" cy="2902067"/>
          </a:xfrm>
        </p:grpSpPr>
        <p:sp>
          <p:nvSpPr>
            <p:cNvPr id="16" name="Rectangle 15"/>
            <p:cNvSpPr/>
            <p:nvPr/>
          </p:nvSpPr>
          <p:spPr>
            <a:xfrm>
              <a:off x="727852" y="2480086"/>
              <a:ext cx="3078481" cy="798315"/>
            </a:xfrm>
            <a:prstGeom prst="rect">
              <a:avLst/>
            </a:prstGeom>
            <a:noFill/>
            <a:ln w="25400">
              <a:solidFill>
                <a:srgbClr val="517820"/>
              </a:solidFill>
            </a:ln>
          </p:spPr>
          <p:style>
            <a:lnRef idx="2">
              <a:schemeClr val="accent1">
                <a:shade val="50000"/>
              </a:schemeClr>
            </a:lnRef>
            <a:fillRef idx="1">
              <a:schemeClr val="accent1"/>
            </a:fillRef>
            <a:effectRef idx="0">
              <a:schemeClr val="accent1"/>
            </a:effectRef>
            <a:fontRef idx="minor">
              <a:schemeClr val="lt1"/>
            </a:fontRef>
          </p:style>
          <p:txBody>
            <a:bodyPr lIns="640080" tIns="182880" rIns="182880" bIns="182880" rtlCol="0" anchor="ctr" anchorCtr="0"/>
            <a:lstStyle/>
            <a:p>
              <a:pPr defTabSz="410751" hangingPunct="0">
                <a:spcBef>
                  <a:spcPts val="1687"/>
                </a:spcBef>
              </a:pPr>
              <a:r>
                <a:rPr lang="en-US" sz="1200" kern="0" dirty="0">
                  <a:solidFill>
                    <a:srgbClr val="222222"/>
                  </a:solidFill>
                  <a:latin typeface="Helvetica Light" charset="0"/>
                  <a:ea typeface="Helvetica Light" charset="0"/>
                  <a:cs typeface="Helvetica Light" charset="0"/>
                  <a:sym typeface="Avenir Next Medium"/>
                </a:rPr>
                <a:t>Understand, protect, and restore any natural water system </a:t>
              </a:r>
            </a:p>
          </p:txBody>
        </p:sp>
        <p:sp>
          <p:nvSpPr>
            <p:cNvPr id="17" name="Rectangle 16"/>
            <p:cNvSpPr/>
            <p:nvPr/>
          </p:nvSpPr>
          <p:spPr>
            <a:xfrm>
              <a:off x="3941836" y="2480086"/>
              <a:ext cx="3078481" cy="798315"/>
            </a:xfrm>
            <a:prstGeom prst="rect">
              <a:avLst/>
            </a:prstGeom>
            <a:noFill/>
            <a:ln w="25400">
              <a:solidFill>
                <a:srgbClr val="517820"/>
              </a:solidFill>
            </a:ln>
          </p:spPr>
          <p:style>
            <a:lnRef idx="2">
              <a:schemeClr val="accent1">
                <a:shade val="50000"/>
              </a:schemeClr>
            </a:lnRef>
            <a:fillRef idx="1">
              <a:schemeClr val="accent1"/>
            </a:fillRef>
            <a:effectRef idx="0">
              <a:schemeClr val="accent1"/>
            </a:effectRef>
            <a:fontRef idx="minor">
              <a:schemeClr val="lt1"/>
            </a:fontRef>
          </p:style>
          <p:txBody>
            <a:bodyPr lIns="640080" tIns="182880" rIns="182880" bIns="182880" rtlCol="0" anchor="ctr" anchorCtr="0"/>
            <a:lstStyle/>
            <a:p>
              <a:pPr defTabSz="410751" hangingPunct="0">
                <a:spcBef>
                  <a:spcPts val="1687"/>
                </a:spcBef>
              </a:pPr>
              <a:r>
                <a:rPr lang="en-US" sz="1200" kern="0" dirty="0">
                  <a:solidFill>
                    <a:srgbClr val="222222"/>
                  </a:solidFill>
                  <a:latin typeface="Helvetica Light" charset="0"/>
                  <a:ea typeface="Helvetica Light" charset="0"/>
                  <a:cs typeface="Helvetica Light" charset="0"/>
                  <a:sym typeface="Avenir Next Medium"/>
                </a:rPr>
                <a:t>Irrigate intelligently, deeply and sparingly</a:t>
              </a:r>
            </a:p>
          </p:txBody>
        </p:sp>
        <p:sp>
          <p:nvSpPr>
            <p:cNvPr id="18" name="Rectangle 17"/>
            <p:cNvSpPr/>
            <p:nvPr/>
          </p:nvSpPr>
          <p:spPr>
            <a:xfrm>
              <a:off x="727852" y="3531962"/>
              <a:ext cx="3078481" cy="798315"/>
            </a:xfrm>
            <a:prstGeom prst="rect">
              <a:avLst/>
            </a:prstGeom>
            <a:noFill/>
            <a:ln w="25400">
              <a:solidFill>
                <a:srgbClr val="517820"/>
              </a:solidFill>
            </a:ln>
          </p:spPr>
          <p:style>
            <a:lnRef idx="2">
              <a:schemeClr val="accent1">
                <a:shade val="50000"/>
              </a:schemeClr>
            </a:lnRef>
            <a:fillRef idx="1">
              <a:schemeClr val="accent1"/>
            </a:fillRef>
            <a:effectRef idx="0">
              <a:schemeClr val="accent1"/>
            </a:effectRef>
            <a:fontRef idx="minor">
              <a:schemeClr val="lt1"/>
            </a:fontRef>
          </p:style>
          <p:txBody>
            <a:bodyPr lIns="640080" tIns="182880" rIns="182880" bIns="182880" rtlCol="0" anchor="ctr" anchorCtr="0"/>
            <a:lstStyle/>
            <a:p>
              <a:pPr defTabSz="410751" hangingPunct="0">
                <a:spcBef>
                  <a:spcPts val="1687"/>
                </a:spcBef>
              </a:pPr>
              <a:r>
                <a:rPr lang="en-US" sz="1200" kern="0" dirty="0">
                  <a:solidFill>
                    <a:srgbClr val="222222"/>
                  </a:solidFill>
                  <a:latin typeface="Helvetica Light" charset="0"/>
                  <a:ea typeface="Helvetica Light" charset="0"/>
                  <a:cs typeface="Helvetica Light" charset="0"/>
                  <a:sym typeface="Avenir Next Medium"/>
                </a:rPr>
                <a:t>Reduce and treat stormwater runoff volume, flow rate and temperature of water</a:t>
              </a:r>
            </a:p>
          </p:txBody>
        </p:sp>
        <p:sp>
          <p:nvSpPr>
            <p:cNvPr id="19" name="Rectangle 18"/>
            <p:cNvSpPr/>
            <p:nvPr/>
          </p:nvSpPr>
          <p:spPr>
            <a:xfrm>
              <a:off x="3941836" y="3531962"/>
              <a:ext cx="3078481" cy="798315"/>
            </a:xfrm>
            <a:prstGeom prst="rect">
              <a:avLst/>
            </a:prstGeom>
            <a:noFill/>
            <a:ln w="25400">
              <a:solidFill>
                <a:srgbClr val="517820"/>
              </a:solidFill>
            </a:ln>
          </p:spPr>
          <p:style>
            <a:lnRef idx="2">
              <a:schemeClr val="accent1">
                <a:shade val="50000"/>
              </a:schemeClr>
            </a:lnRef>
            <a:fillRef idx="1">
              <a:schemeClr val="accent1"/>
            </a:fillRef>
            <a:effectRef idx="0">
              <a:schemeClr val="accent1"/>
            </a:effectRef>
            <a:fontRef idx="minor">
              <a:schemeClr val="lt1"/>
            </a:fontRef>
          </p:style>
          <p:txBody>
            <a:bodyPr lIns="640080" tIns="182880" rIns="182880" bIns="182880" rtlCol="0" anchor="ctr" anchorCtr="0"/>
            <a:lstStyle/>
            <a:p>
              <a:pPr defTabSz="410751" hangingPunct="0">
                <a:spcBef>
                  <a:spcPts val="1687"/>
                </a:spcBef>
              </a:pPr>
              <a:r>
                <a:rPr lang="en-US" sz="1200" kern="0" dirty="0">
                  <a:solidFill>
                    <a:srgbClr val="222222"/>
                  </a:solidFill>
                  <a:latin typeface="Helvetica Light" charset="0"/>
                  <a:ea typeface="Helvetica Light" charset="0"/>
                  <a:cs typeface="Helvetica Light" charset="0"/>
                  <a:sym typeface="Avenir Next Medium"/>
                </a:rPr>
                <a:t>Provide increased wildlife habitat </a:t>
              </a:r>
            </a:p>
          </p:txBody>
        </p:sp>
        <p:sp>
          <p:nvSpPr>
            <p:cNvPr id="20" name="Rectangle 19"/>
            <p:cNvSpPr/>
            <p:nvPr/>
          </p:nvSpPr>
          <p:spPr>
            <a:xfrm>
              <a:off x="727852" y="4583838"/>
              <a:ext cx="3078481" cy="798315"/>
            </a:xfrm>
            <a:prstGeom prst="rect">
              <a:avLst/>
            </a:prstGeom>
            <a:noFill/>
            <a:ln w="25400">
              <a:solidFill>
                <a:srgbClr val="517820"/>
              </a:solidFill>
            </a:ln>
          </p:spPr>
          <p:style>
            <a:lnRef idx="2">
              <a:schemeClr val="accent1">
                <a:shade val="50000"/>
              </a:schemeClr>
            </a:lnRef>
            <a:fillRef idx="1">
              <a:schemeClr val="accent1"/>
            </a:fillRef>
            <a:effectRef idx="0">
              <a:schemeClr val="accent1"/>
            </a:effectRef>
            <a:fontRef idx="minor">
              <a:schemeClr val="lt1"/>
            </a:fontRef>
          </p:style>
          <p:txBody>
            <a:bodyPr lIns="640080" tIns="182880" rIns="182880" bIns="182880" rtlCol="0" anchor="ctr" anchorCtr="0"/>
            <a:lstStyle/>
            <a:p>
              <a:pPr defTabSz="410751" hangingPunct="0">
                <a:spcBef>
                  <a:spcPts val="1687"/>
                </a:spcBef>
              </a:pPr>
              <a:r>
                <a:rPr lang="en-US" sz="1200" kern="0" dirty="0">
                  <a:solidFill>
                    <a:srgbClr val="222222"/>
                  </a:solidFill>
                  <a:latin typeface="Helvetica Light" charset="0"/>
                  <a:ea typeface="Helvetica Light" charset="0"/>
                  <a:cs typeface="Helvetica Light" charset="0"/>
                  <a:sym typeface="Avenir Next Medium"/>
                </a:rPr>
                <a:t>Enhance the beauty of residential property</a:t>
              </a:r>
            </a:p>
          </p:txBody>
        </p:sp>
        <p:sp>
          <p:nvSpPr>
            <p:cNvPr id="21" name="Rectangle 20"/>
            <p:cNvSpPr/>
            <p:nvPr/>
          </p:nvSpPr>
          <p:spPr>
            <a:xfrm>
              <a:off x="3941836" y="4583838"/>
              <a:ext cx="3078481" cy="798315"/>
            </a:xfrm>
            <a:prstGeom prst="rect">
              <a:avLst/>
            </a:prstGeom>
            <a:noFill/>
            <a:ln w="25400">
              <a:solidFill>
                <a:srgbClr val="517820"/>
              </a:solidFill>
            </a:ln>
          </p:spPr>
          <p:style>
            <a:lnRef idx="2">
              <a:schemeClr val="accent1">
                <a:shade val="50000"/>
              </a:schemeClr>
            </a:lnRef>
            <a:fillRef idx="1">
              <a:schemeClr val="accent1"/>
            </a:fillRef>
            <a:effectRef idx="0">
              <a:schemeClr val="accent1"/>
            </a:effectRef>
            <a:fontRef idx="minor">
              <a:schemeClr val="lt1"/>
            </a:fontRef>
          </p:style>
          <p:txBody>
            <a:bodyPr lIns="640080" tIns="182880" rIns="182880" bIns="182880" rtlCol="0" anchor="ctr"/>
            <a:lstStyle/>
            <a:p>
              <a:pPr defTabSz="410751" hangingPunct="0">
                <a:spcBef>
                  <a:spcPts val="1687"/>
                </a:spcBef>
              </a:pPr>
              <a:r>
                <a:rPr lang="en-US" sz="1200" kern="0" dirty="0">
                  <a:solidFill>
                    <a:srgbClr val="222222"/>
                  </a:solidFill>
                  <a:latin typeface="Helvetica Light" charset="0"/>
                  <a:ea typeface="Helvetica Light" charset="0"/>
                  <a:cs typeface="Helvetica Light" charset="0"/>
                  <a:sym typeface="Avenir Next Medium"/>
                </a:rPr>
                <a:t>Collect and conserve water</a:t>
              </a:r>
            </a:p>
          </p:txBody>
        </p:sp>
      </p:grpSp>
      <p:sp>
        <p:nvSpPr>
          <p:cNvPr id="6" name="Oval 5"/>
          <p:cNvSpPr/>
          <p:nvPr/>
        </p:nvSpPr>
        <p:spPr>
          <a:xfrm>
            <a:off x="882870" y="2747302"/>
            <a:ext cx="299544" cy="299544"/>
          </a:xfrm>
          <a:prstGeom prst="ellipse">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charset="0"/>
                <a:ea typeface="Helvetica Light" charset="0"/>
                <a:cs typeface="Helvetica Light" charset="0"/>
              </a:rPr>
              <a:t>1</a:t>
            </a:r>
          </a:p>
        </p:txBody>
      </p:sp>
      <p:sp>
        <p:nvSpPr>
          <p:cNvPr id="24" name="Oval 23"/>
          <p:cNvSpPr/>
          <p:nvPr/>
        </p:nvSpPr>
        <p:spPr>
          <a:xfrm>
            <a:off x="4116379" y="2766072"/>
            <a:ext cx="299544" cy="299544"/>
          </a:xfrm>
          <a:prstGeom prst="ellipse">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charset="0"/>
                <a:ea typeface="Helvetica Light" charset="0"/>
                <a:cs typeface="Helvetica Light" charset="0"/>
              </a:rPr>
              <a:t>2</a:t>
            </a:r>
          </a:p>
        </p:txBody>
      </p:sp>
      <p:sp>
        <p:nvSpPr>
          <p:cNvPr id="25" name="Oval 24"/>
          <p:cNvSpPr/>
          <p:nvPr/>
        </p:nvSpPr>
        <p:spPr>
          <a:xfrm>
            <a:off x="918525" y="4877440"/>
            <a:ext cx="299544" cy="299544"/>
          </a:xfrm>
          <a:prstGeom prst="ellipse">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charset="0"/>
                <a:ea typeface="Helvetica Light" charset="0"/>
                <a:cs typeface="Helvetica Light" charset="0"/>
              </a:rPr>
              <a:t>5</a:t>
            </a:r>
          </a:p>
        </p:txBody>
      </p:sp>
      <p:sp>
        <p:nvSpPr>
          <p:cNvPr id="26" name="Oval 25"/>
          <p:cNvSpPr/>
          <p:nvPr/>
        </p:nvSpPr>
        <p:spPr>
          <a:xfrm>
            <a:off x="4116379" y="4860413"/>
            <a:ext cx="299544" cy="299544"/>
          </a:xfrm>
          <a:prstGeom prst="ellipse">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charset="0"/>
                <a:ea typeface="Helvetica Light" charset="0"/>
                <a:cs typeface="Helvetica Light" charset="0"/>
              </a:rPr>
              <a:t>6</a:t>
            </a:r>
          </a:p>
        </p:txBody>
      </p:sp>
      <p:sp>
        <p:nvSpPr>
          <p:cNvPr id="27" name="Oval 26"/>
          <p:cNvSpPr/>
          <p:nvPr/>
        </p:nvSpPr>
        <p:spPr>
          <a:xfrm>
            <a:off x="4116379" y="3815052"/>
            <a:ext cx="299544" cy="299544"/>
          </a:xfrm>
          <a:prstGeom prst="ellipse">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charset="0"/>
                <a:ea typeface="Helvetica Light" charset="0"/>
                <a:cs typeface="Helvetica Light" charset="0"/>
              </a:rPr>
              <a:t>4</a:t>
            </a:r>
          </a:p>
        </p:txBody>
      </p:sp>
      <p:sp>
        <p:nvSpPr>
          <p:cNvPr id="28" name="Oval 27"/>
          <p:cNvSpPr/>
          <p:nvPr/>
        </p:nvSpPr>
        <p:spPr>
          <a:xfrm>
            <a:off x="918525" y="3831076"/>
            <a:ext cx="299544" cy="299544"/>
          </a:xfrm>
          <a:prstGeom prst="ellipse">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charset="0"/>
                <a:ea typeface="Helvetica Light" charset="0"/>
                <a:cs typeface="Helvetica Light" charset="0"/>
              </a:rPr>
              <a:t>3</a:t>
            </a:r>
          </a:p>
        </p:txBody>
      </p:sp>
    </p:spTree>
    <p:extLst>
      <p:ext uri="{BB962C8B-B14F-4D97-AF65-F5344CB8AC3E}">
        <p14:creationId xmlns:p14="http://schemas.microsoft.com/office/powerpoint/2010/main" val="3265500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B2D5E-F9C5-4FCA-BBDE-70CF4119EB99}"/>
              </a:ext>
            </a:extLst>
          </p:cNvPr>
          <p:cNvSpPr txBox="1"/>
          <p:nvPr/>
        </p:nvSpPr>
        <p:spPr>
          <a:xfrm>
            <a:off x="326710" y="1535599"/>
            <a:ext cx="7077390" cy="1384995"/>
          </a:xfrm>
          <a:prstGeom prst="rect">
            <a:avLst/>
          </a:prstGeom>
          <a:noFill/>
        </p:spPr>
        <p:txBody>
          <a:bodyPr wrap="square" rtlCol="0">
            <a:spAutoFit/>
          </a:bodyPr>
          <a:lstStyle/>
          <a:p>
            <a:pPr algn="just"/>
            <a:r>
              <a:rPr lang="en-US" sz="1400" dirty="0" smtClean="0">
                <a:latin typeface="Helvetica Light" charset="0"/>
                <a:ea typeface="Helvetica Light" charset="0"/>
                <a:cs typeface="Helvetica Light" charset="0"/>
              </a:rPr>
              <a:t>To address difficulties with providing a consistent supply of clean water, Burlington has connected to the MWRA system. This will add approximately 3.5 MGD to the peak 3.5 MGD supplied by the Mill Pond Reservoir. </a:t>
            </a:r>
          </a:p>
          <a:p>
            <a:pPr algn="just"/>
            <a:endParaRPr lang="en-US" sz="1400" dirty="0">
              <a:latin typeface="Helvetica Light" charset="0"/>
              <a:ea typeface="Helvetica Light" charset="0"/>
              <a:cs typeface="Helvetica Light" charset="0"/>
            </a:endParaRPr>
          </a:p>
          <a:p>
            <a:pPr algn="just"/>
            <a:r>
              <a:rPr lang="en-US" sz="1400" dirty="0" smtClean="0">
                <a:latin typeface="Helvetica Light" charset="0"/>
                <a:ea typeface="Helvetica Light" charset="0"/>
                <a:cs typeface="Helvetica Light" charset="0"/>
              </a:rPr>
              <a:t>In </a:t>
            </a:r>
            <a:r>
              <a:rPr lang="en-US" sz="1400" dirty="0">
                <a:latin typeface="Helvetica Light" charset="0"/>
                <a:ea typeface="Helvetica Light" charset="0"/>
                <a:cs typeface="Helvetica Light" charset="0"/>
              </a:rPr>
              <a:t>an effort to decrease peak water demand, </a:t>
            </a:r>
            <a:r>
              <a:rPr lang="en-US" sz="1400" dirty="0" smtClean="0">
                <a:latin typeface="Helvetica Light" charset="0"/>
                <a:ea typeface="Helvetica Light" charset="0"/>
                <a:cs typeface="Helvetica Light" charset="0"/>
              </a:rPr>
              <a:t>Burlington </a:t>
            </a:r>
            <a:r>
              <a:rPr lang="en-US" sz="1400" dirty="0">
                <a:latin typeface="Helvetica Light" charset="0"/>
                <a:ea typeface="Helvetica Light" charset="0"/>
                <a:cs typeface="Helvetica Light" charset="0"/>
              </a:rPr>
              <a:t>has implemented </a:t>
            </a:r>
            <a:r>
              <a:rPr lang="en-US" sz="1400" dirty="0" smtClean="0">
                <a:latin typeface="Helvetica Light" charset="0"/>
                <a:ea typeface="Helvetica Light" charset="0"/>
                <a:cs typeface="Helvetica Light" charset="0"/>
              </a:rPr>
              <a:t>a year-round outdoor water restriction (1</a:t>
            </a:r>
            <a:r>
              <a:rPr lang="en-US" sz="1400" baseline="30000" dirty="0" smtClean="0">
                <a:latin typeface="Helvetica Light" charset="0"/>
                <a:ea typeface="Helvetica Light" charset="0"/>
                <a:cs typeface="Helvetica Light" charset="0"/>
              </a:rPr>
              <a:t>st</a:t>
            </a:r>
            <a:r>
              <a:rPr lang="en-US" sz="1400" dirty="0" smtClean="0">
                <a:latin typeface="Helvetica Light" charset="0"/>
                <a:ea typeface="Helvetica Light" charset="0"/>
                <a:cs typeface="Helvetica Light" charset="0"/>
              </a:rPr>
              <a:t> Step). </a:t>
            </a:r>
            <a:endParaRPr lang="en-US" sz="1400" dirty="0">
              <a:latin typeface="Helvetica Light" charset="0"/>
              <a:ea typeface="Helvetica Light" charset="0"/>
              <a:cs typeface="Helvetica Light" charset="0"/>
            </a:endParaRPr>
          </a:p>
        </p:txBody>
      </p:sp>
      <p:sp>
        <p:nvSpPr>
          <p:cNvPr id="13" name="Rectangle 12"/>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Water Regime: Saving Water</a:t>
            </a:r>
          </a:p>
        </p:txBody>
      </p:sp>
      <p:grpSp>
        <p:nvGrpSpPr>
          <p:cNvPr id="15" name="Group 14"/>
          <p:cNvGrpSpPr/>
          <p:nvPr/>
        </p:nvGrpSpPr>
        <p:grpSpPr>
          <a:xfrm>
            <a:off x="0" y="0"/>
            <a:ext cx="7772400" cy="496666"/>
            <a:chOff x="0" y="0"/>
            <a:chExt cx="7772400" cy="496666"/>
          </a:xfrm>
        </p:grpSpPr>
        <p:sp>
          <p:nvSpPr>
            <p:cNvPr id="16" name="Rectangle 15"/>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5" name="Slide Number Placeholder 4"/>
          <p:cNvSpPr>
            <a:spLocks noGrp="1"/>
          </p:cNvSpPr>
          <p:nvPr>
            <p:ph type="sldNum" sz="quarter" idx="12"/>
          </p:nvPr>
        </p:nvSpPr>
        <p:spPr/>
        <p:txBody>
          <a:bodyPr/>
          <a:lstStyle/>
          <a:p>
            <a:fld id="{840F7C0E-6904-4B49-BF13-5996A5126569}" type="slidenum">
              <a:rPr lang="en-US" smtClean="0"/>
              <a:t>33</a:t>
            </a:fld>
            <a:endParaRPr lang="en-US" dirty="0"/>
          </a:p>
        </p:txBody>
      </p:sp>
      <p:sp>
        <p:nvSpPr>
          <p:cNvPr id="2" name="TextBox 1"/>
          <p:cNvSpPr txBox="1"/>
          <p:nvPr/>
        </p:nvSpPr>
        <p:spPr>
          <a:xfrm>
            <a:off x="514349" y="3276600"/>
            <a:ext cx="5972175" cy="4616648"/>
          </a:xfrm>
          <a:prstGeom prst="rect">
            <a:avLst/>
          </a:prstGeom>
          <a:noFill/>
        </p:spPr>
        <p:txBody>
          <a:bodyPr wrap="square" rtlCol="0">
            <a:spAutoFit/>
          </a:bodyPr>
          <a:lstStyle/>
          <a:p>
            <a:r>
              <a:rPr lang="en-US" sz="1400" b="1" dirty="0" smtClean="0"/>
              <a:t>1</a:t>
            </a:r>
            <a:r>
              <a:rPr lang="en-US" sz="1400" b="1" baseline="30000" dirty="0" smtClean="0"/>
              <a:t>st</a:t>
            </a:r>
            <a:r>
              <a:rPr lang="en-US" sz="1400" b="1" dirty="0" smtClean="0"/>
              <a:t> Step Mandatory Outdoor Water Restriction:</a:t>
            </a:r>
            <a:r>
              <a:rPr lang="en-US" sz="1400" dirty="0"/>
              <a:t> </a:t>
            </a:r>
            <a:endParaRPr lang="en-US" sz="1400" dirty="0" smtClean="0"/>
          </a:p>
          <a:p>
            <a:r>
              <a:rPr lang="en-US" sz="1400" dirty="0" smtClean="0"/>
              <a:t>Automated </a:t>
            </a:r>
            <a:r>
              <a:rPr lang="en-US" sz="1400" dirty="0"/>
              <a:t>or sprinkler watering allowed every other day based on the address of the residential or commercial property (even numbered on even days, odd numbered on odd days). Residents and commercial properties can choose to water either between midnight and 9 a.m. or between 5 p.m. and midnight on their odd/even day. No double watering allowed on any given day. </a:t>
            </a:r>
            <a:endParaRPr lang="en-US" sz="1400" dirty="0" smtClean="0"/>
          </a:p>
          <a:p>
            <a:endParaRPr lang="en-US" sz="1400" dirty="0"/>
          </a:p>
          <a:p>
            <a:r>
              <a:rPr lang="en-US" sz="1400" dirty="0"/>
              <a:t>These water conservation measures would apply to all residential and commercial properties.  Under these restrictions </a:t>
            </a:r>
            <a:r>
              <a:rPr lang="en-US" sz="1400" u="sng" dirty="0"/>
              <a:t>no watering will be allowed between the hours of 9 a.m. and 5 p.m.</a:t>
            </a:r>
            <a:r>
              <a:rPr lang="en-US" sz="1400" b="1" dirty="0"/>
              <a:t> </a:t>
            </a:r>
            <a:endParaRPr lang="en-US" sz="1400" dirty="0"/>
          </a:p>
          <a:p>
            <a:endParaRPr lang="en-US" sz="1400" b="1" dirty="0" smtClean="0"/>
          </a:p>
          <a:p>
            <a:r>
              <a:rPr lang="en-US" sz="1400" b="1" dirty="0" smtClean="0"/>
              <a:t>Outdoor </a:t>
            </a:r>
            <a:r>
              <a:rPr lang="en-US" sz="1400" b="1" dirty="0"/>
              <a:t>watering restrictions consist of:</a:t>
            </a:r>
            <a:endParaRPr lang="en-US" sz="1400" dirty="0"/>
          </a:p>
          <a:p>
            <a:r>
              <a:rPr lang="en-US" sz="1400" dirty="0"/>
              <a:t>Irrigation of lawns via sprinklers or automatic irrigation systems</a:t>
            </a:r>
          </a:p>
          <a:p>
            <a:endParaRPr lang="en-US" sz="1400" b="1" dirty="0" smtClean="0"/>
          </a:p>
          <a:p>
            <a:r>
              <a:rPr lang="en-US" sz="1400" b="1" dirty="0" smtClean="0"/>
              <a:t>The </a:t>
            </a:r>
            <a:r>
              <a:rPr lang="en-US" sz="1400" b="1" dirty="0"/>
              <a:t>following uses are permitted on any day at any time:</a:t>
            </a:r>
            <a:endParaRPr lang="en-US" sz="1400" dirty="0"/>
          </a:p>
          <a:p>
            <a:pPr marL="285750" indent="-285750">
              <a:buFont typeface="Arial" panose="020B0604020202020204" pitchFamily="34" charset="0"/>
              <a:buChar char="•"/>
            </a:pPr>
            <a:r>
              <a:rPr lang="en-US" sz="1400" dirty="0"/>
              <a:t>Watering of gardens, flowers, and ornamental plantings by means of a hand-held hose only. </a:t>
            </a:r>
          </a:p>
          <a:p>
            <a:pPr marL="285750" indent="-285750">
              <a:buFont typeface="Arial" panose="020B0604020202020204" pitchFamily="34" charset="0"/>
              <a:buChar char="•"/>
            </a:pPr>
            <a:r>
              <a:rPr lang="en-US" sz="1400" dirty="0"/>
              <a:t>To meet core functions of a business or commercial activity</a:t>
            </a:r>
          </a:p>
          <a:p>
            <a:pPr marL="285750" indent="-285750">
              <a:buFont typeface="Arial" panose="020B0604020202020204" pitchFamily="34" charset="0"/>
              <a:buChar char="•"/>
            </a:pPr>
            <a:r>
              <a:rPr lang="en-US" sz="1400" dirty="0"/>
              <a:t>Applying necessary surface treatments (aka washing exterior surfaces) such as paint, preservatives, stucco, pavement, or cement.</a:t>
            </a:r>
          </a:p>
          <a:p>
            <a:pPr marL="285750" indent="-285750">
              <a:buFont typeface="Arial" panose="020B0604020202020204" pitchFamily="34" charset="0"/>
              <a:buChar char="•"/>
            </a:pPr>
            <a:r>
              <a:rPr lang="en-US" sz="1400" dirty="0"/>
              <a:t>Car washing and filling of pools during 1st and 2nd steps only </a:t>
            </a:r>
          </a:p>
        </p:txBody>
      </p:sp>
    </p:spTree>
    <p:extLst>
      <p:ext uri="{BB962C8B-B14F-4D97-AF65-F5344CB8AC3E}">
        <p14:creationId xmlns:p14="http://schemas.microsoft.com/office/powerpoint/2010/main" val="1780240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47" y="3602573"/>
            <a:ext cx="4327811" cy="136622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91497" y="3985426"/>
            <a:ext cx="573568" cy="573467"/>
          </a:xfrm>
          <a:prstGeom prst="rect">
            <a:avLst/>
          </a:prstGeom>
        </p:spPr>
      </p:pic>
      <p:sp>
        <p:nvSpPr>
          <p:cNvPr id="4" name="TextBox 3">
            <a:extLst>
              <a:ext uri="{FF2B5EF4-FFF2-40B4-BE49-F238E27FC236}">
                <a16:creationId xmlns:a16="http://schemas.microsoft.com/office/drawing/2014/main" id="{065276FB-9A51-4569-AB8D-998EFD6D3280}"/>
              </a:ext>
            </a:extLst>
          </p:cNvPr>
          <p:cNvSpPr txBox="1"/>
          <p:nvPr/>
        </p:nvSpPr>
        <p:spPr>
          <a:xfrm>
            <a:off x="527319" y="1684201"/>
            <a:ext cx="2979683" cy="307777"/>
          </a:xfrm>
          <a:prstGeom prst="rect">
            <a:avLst/>
          </a:prstGeom>
          <a:noFill/>
        </p:spPr>
        <p:txBody>
          <a:bodyPr wrap="square" rtlCol="0">
            <a:spAutoFit/>
          </a:bodyPr>
          <a:lstStyle/>
          <a:p>
            <a:r>
              <a:rPr lang="en-US" sz="1400" b="1" dirty="0">
                <a:solidFill>
                  <a:srgbClr val="517820"/>
                </a:solidFill>
                <a:latin typeface="Helvetica Light" charset="0"/>
                <a:ea typeface="Helvetica Light" charset="0"/>
                <a:cs typeface="Helvetica Light" charset="0"/>
              </a:rPr>
              <a:t>HOW MUCH WATER DO I NEED?</a:t>
            </a:r>
          </a:p>
        </p:txBody>
      </p:sp>
      <p:sp>
        <p:nvSpPr>
          <p:cNvPr id="5" name="Rectangle 4">
            <a:extLst>
              <a:ext uri="{FF2B5EF4-FFF2-40B4-BE49-F238E27FC236}">
                <a16:creationId xmlns:a16="http://schemas.microsoft.com/office/drawing/2014/main" id="{2F608E5C-A97C-4930-85AC-285947E45326}"/>
              </a:ext>
            </a:extLst>
          </p:cNvPr>
          <p:cNvSpPr/>
          <p:nvPr/>
        </p:nvSpPr>
        <p:spPr>
          <a:xfrm>
            <a:off x="533240" y="2053721"/>
            <a:ext cx="3746725" cy="1015663"/>
          </a:xfrm>
          <a:prstGeom prst="rect">
            <a:avLst/>
          </a:prstGeom>
        </p:spPr>
        <p:txBody>
          <a:bodyPr wrap="square">
            <a:spAutoFit/>
          </a:bodyPr>
          <a:lstStyle/>
          <a:p>
            <a:r>
              <a:rPr lang="en-US" sz="1200" dirty="0">
                <a:latin typeface="Helvetica Light" charset="0"/>
                <a:ea typeface="Helvetica Light" charset="0"/>
                <a:cs typeface="Helvetica Light" charset="0"/>
              </a:rPr>
              <a:t>The amount of water you need to care for your landscape, depends on your soil – and everyone’s soil is different. For example, clay soil will hold water longer than sandy soil. A soil probe can help you determine what kind of soil you have.</a:t>
            </a:r>
          </a:p>
        </p:txBody>
      </p:sp>
      <p:pic>
        <p:nvPicPr>
          <p:cNvPr id="6" name="Picture 4" descr="https://gowiththegnome.com/wp-content/uploads/2016/02/grass-mow-high-weeds-350-1.png">
            <a:extLst>
              <a:ext uri="{FF2B5EF4-FFF2-40B4-BE49-F238E27FC236}">
                <a16:creationId xmlns:a16="http://schemas.microsoft.com/office/drawing/2014/main" id="{88713855-C2EC-4A21-AC22-E3AC8E9467B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 y="6926160"/>
            <a:ext cx="3330308" cy="3132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ain gauge lawn">
            <a:extLst>
              <a:ext uri="{FF2B5EF4-FFF2-40B4-BE49-F238E27FC236}">
                <a16:creationId xmlns:a16="http://schemas.microsoft.com/office/drawing/2014/main" id="{EB2AE58C-7C1E-4674-9D63-40E84486CD8F}"/>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363810" y="5738343"/>
            <a:ext cx="4442091" cy="43200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oil probe&quot;">
            <a:extLst>
              <a:ext uri="{FF2B5EF4-FFF2-40B4-BE49-F238E27FC236}">
                <a16:creationId xmlns:a16="http://schemas.microsoft.com/office/drawing/2014/main" id="{86DE5BF0-0548-4A5A-A16B-BEA7FFC4CB4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19309" y="271696"/>
            <a:ext cx="3153092" cy="47270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Water Regime: Saving Water</a:t>
            </a:r>
          </a:p>
        </p:txBody>
      </p:sp>
      <p:grpSp>
        <p:nvGrpSpPr>
          <p:cNvPr id="10" name="Group 9"/>
          <p:cNvGrpSpPr/>
          <p:nvPr/>
        </p:nvGrpSpPr>
        <p:grpSpPr>
          <a:xfrm>
            <a:off x="0" y="0"/>
            <a:ext cx="7772400" cy="496666"/>
            <a:chOff x="0" y="0"/>
            <a:chExt cx="7772400" cy="496666"/>
          </a:xfrm>
        </p:grpSpPr>
        <p:sp>
          <p:nvSpPr>
            <p:cNvPr id="11" name="Rectangle 10"/>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2" name="Rectangle 1"/>
          <p:cNvSpPr/>
          <p:nvPr/>
        </p:nvSpPr>
        <p:spPr>
          <a:xfrm>
            <a:off x="1006669" y="3792932"/>
            <a:ext cx="3198118" cy="1015663"/>
          </a:xfrm>
          <a:prstGeom prst="rect">
            <a:avLst/>
          </a:prstGeom>
        </p:spPr>
        <p:txBody>
          <a:bodyPr wrap="square">
            <a:spAutoFit/>
          </a:bodyPr>
          <a:lstStyle/>
          <a:p>
            <a:r>
              <a:rPr lang="en-US" sz="1200" b="1" dirty="0">
                <a:latin typeface="Helvetica Light" charset="0"/>
                <a:ea typeface="Helvetica Light" charset="0"/>
                <a:cs typeface="Helvetica Light" charset="0"/>
              </a:rPr>
              <a:t>PRO-TIP</a:t>
            </a:r>
          </a:p>
          <a:p>
            <a:r>
              <a:rPr lang="en-US" sz="1200" dirty="0">
                <a:latin typeface="Helvetica Light" charset="0"/>
                <a:ea typeface="Helvetica Light" charset="0"/>
                <a:cs typeface="Helvetica Light" charset="0"/>
              </a:rPr>
              <a:t>UMass Amherst provides a </a:t>
            </a:r>
            <a:r>
              <a:rPr lang="en-US" sz="1200" dirty="0">
                <a:latin typeface="Helvetica Light" charset="0"/>
                <a:ea typeface="Helvetica Light" charset="0"/>
                <a:cs typeface="Helvetica Light" charset="0"/>
                <a:hlinkClick r:id="rId7"/>
              </a:rPr>
              <a:t>soil and plant nutrient testing service</a:t>
            </a:r>
            <a:r>
              <a:rPr lang="en-US" sz="1200" dirty="0">
                <a:latin typeface="Helvetica Light" charset="0"/>
                <a:ea typeface="Helvetica Light" charset="0"/>
                <a:cs typeface="Helvetica Light" charset="0"/>
              </a:rPr>
              <a:t> and can provide an analysis of your soil and recommendations on how to improve it. </a:t>
            </a:r>
          </a:p>
        </p:txBody>
      </p:sp>
      <p:sp>
        <p:nvSpPr>
          <p:cNvPr id="15" name="Rectangle 14"/>
          <p:cNvSpPr/>
          <p:nvPr/>
        </p:nvSpPr>
        <p:spPr>
          <a:xfrm>
            <a:off x="457200" y="5230413"/>
            <a:ext cx="6858000" cy="1384995"/>
          </a:xfrm>
          <a:prstGeom prst="rect">
            <a:avLst/>
          </a:prstGeom>
        </p:spPr>
        <p:txBody>
          <a:bodyPr wrap="square">
            <a:spAutoFit/>
          </a:bodyPr>
          <a:lstStyle/>
          <a:p>
            <a:r>
              <a:rPr lang="en-US" sz="1200" dirty="0">
                <a:latin typeface="Helvetica Light" charset="0"/>
                <a:ea typeface="Helvetica Light" charset="0"/>
                <a:cs typeface="Helvetica Light" charset="0"/>
              </a:rPr>
              <a:t>While the amount of water you need can vary greatly based on your soil, the general recommendation is 1 inch of water per week. This comes out to 625 gallons per 1,000 square feet. You can monitor the amount you use by checking the meter on your irrigation system before and after using your system. If you do not have an irrigation system, there are other tools available! Rain gauges help you determine how much water your landscape is getting naturally from rain to avoid over watering. If less than one inch falls per week, consider using supplemental watering to keep new plants vigorous. </a:t>
            </a:r>
          </a:p>
        </p:txBody>
      </p:sp>
      <p:sp>
        <p:nvSpPr>
          <p:cNvPr id="17" name="Slide Number Placeholder 16"/>
          <p:cNvSpPr>
            <a:spLocks noGrp="1"/>
          </p:cNvSpPr>
          <p:nvPr>
            <p:ph type="sldNum" sz="quarter" idx="12"/>
          </p:nvPr>
        </p:nvSpPr>
        <p:spPr/>
        <p:txBody>
          <a:bodyPr/>
          <a:lstStyle/>
          <a:p>
            <a:fld id="{840F7C0E-6904-4B49-BF13-5996A5126569}" type="slidenum">
              <a:rPr lang="en-US" smtClean="0"/>
              <a:t>34</a:t>
            </a:fld>
            <a:endParaRPr lang="en-US" dirty="0"/>
          </a:p>
        </p:txBody>
      </p:sp>
    </p:spTree>
    <p:extLst>
      <p:ext uri="{BB962C8B-B14F-4D97-AF65-F5344CB8AC3E}">
        <p14:creationId xmlns:p14="http://schemas.microsoft.com/office/powerpoint/2010/main" val="2197199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746" y="5497804"/>
            <a:ext cx="7782146" cy="2146861"/>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985508" y="2303960"/>
            <a:ext cx="3786892" cy="297445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657CEA9-E40D-49A6-8DAF-F6BFFD5B8140}"/>
              </a:ext>
            </a:extLst>
          </p:cNvPr>
          <p:cNvSpPr txBox="1"/>
          <p:nvPr/>
        </p:nvSpPr>
        <p:spPr>
          <a:xfrm>
            <a:off x="345192" y="1564419"/>
            <a:ext cx="7069786" cy="692497"/>
          </a:xfrm>
          <a:prstGeom prst="rect">
            <a:avLst/>
          </a:prstGeom>
          <a:noFill/>
        </p:spPr>
        <p:txBody>
          <a:bodyPr wrap="square" rtlCol="0">
            <a:spAutoFit/>
          </a:bodyPr>
          <a:lstStyle/>
          <a:p>
            <a:pPr algn="ctr"/>
            <a:r>
              <a:rPr lang="en-US" sz="1300" dirty="0">
                <a:latin typeface="Helvetica Light" charset="0"/>
                <a:ea typeface="Helvetica Light" charset="0"/>
                <a:cs typeface="Helvetica Light" charset="0"/>
              </a:rPr>
              <a:t>When </a:t>
            </a:r>
            <a:r>
              <a:rPr lang="en-US" sz="1300" dirty="0">
                <a:latin typeface="Helvetica Light" charset="0"/>
                <a:ea typeface="Helvetica Light" charset="0"/>
                <a:cs typeface="Helvetica Light" charset="0"/>
                <a:hlinkClick r:id="rId2"/>
              </a:rPr>
              <a:t>installed correctly</a:t>
            </a:r>
            <a:r>
              <a:rPr lang="en-US" sz="1300" dirty="0">
                <a:latin typeface="Helvetica Light" charset="0"/>
                <a:ea typeface="Helvetica Light" charset="0"/>
                <a:cs typeface="Helvetica Light" charset="0"/>
              </a:rPr>
              <a:t>, drip irrigation is one of the most efficient ways to distribute water across your landscape. Interested in how drip irrigation works? Dig into the </a:t>
            </a:r>
            <a:r>
              <a:rPr lang="en-US" sz="1300" dirty="0">
                <a:latin typeface="Helvetica Light" charset="0"/>
                <a:ea typeface="Helvetica Light" charset="0"/>
                <a:cs typeface="Helvetica Light" charset="0"/>
                <a:hlinkClick r:id="rId3"/>
              </a:rPr>
              <a:t>engineering</a:t>
            </a:r>
            <a:r>
              <a:rPr lang="en-US" sz="1300" dirty="0">
                <a:latin typeface="Helvetica Light" charset="0"/>
                <a:ea typeface="Helvetica Light" charset="0"/>
                <a:cs typeface="Helvetica Light" charset="0"/>
              </a:rPr>
              <a:t> behind it!</a:t>
            </a:r>
          </a:p>
        </p:txBody>
      </p:sp>
      <p:pic>
        <p:nvPicPr>
          <p:cNvPr id="6" name="Picture 6" descr="Image result for drip irrigation">
            <a:extLst>
              <a:ext uri="{FF2B5EF4-FFF2-40B4-BE49-F238E27FC236}">
                <a16:creationId xmlns:a16="http://schemas.microsoft.com/office/drawing/2014/main" id="{39E212CF-F205-4CA3-A5BB-D87B7B78D31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57440" y="2303960"/>
            <a:ext cx="2959121" cy="29591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worldofwatering.co.uk/images/content/ga285-0054-0.jpg">
            <a:extLst>
              <a:ext uri="{FF2B5EF4-FFF2-40B4-BE49-F238E27FC236}">
                <a16:creationId xmlns:a16="http://schemas.microsoft.com/office/drawing/2014/main" id="{9B21C8AB-225B-4DA6-84EE-3734A1516DFA}"/>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 y="7641142"/>
            <a:ext cx="7772400" cy="24173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FFCCFA7-E631-4456-983C-9768A1F7B0FA}"/>
              </a:ext>
            </a:extLst>
          </p:cNvPr>
          <p:cNvPicPr>
            <a:picLocks noChangeAspect="1"/>
          </p:cNvPicPr>
          <p:nvPr/>
        </p:nvPicPr>
        <p:blipFill rotWithShape="1">
          <a:blip r:embed="rId6"/>
          <a:srcRect l="3566" t="5731" r="4032" b="7101"/>
          <a:stretch/>
        </p:blipFill>
        <p:spPr>
          <a:xfrm>
            <a:off x="938521" y="6237046"/>
            <a:ext cx="2778040" cy="1666824"/>
          </a:xfrm>
          <a:prstGeom prst="rect">
            <a:avLst/>
          </a:prstGeom>
        </p:spPr>
      </p:pic>
      <p:pic>
        <p:nvPicPr>
          <p:cNvPr id="10" name="Picture 4" descr="Microdrip System Micro Drip Met Mm Watering For Bonsai">
            <a:extLst>
              <a:ext uri="{FF2B5EF4-FFF2-40B4-BE49-F238E27FC236}">
                <a16:creationId xmlns:a16="http://schemas.microsoft.com/office/drawing/2014/main" id="{5F4C3009-D88B-48D4-A719-EE152518C765}"/>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3962968" y="6237046"/>
            <a:ext cx="2778040" cy="1666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0E6BF8-59EF-4155-84B2-DC9F1A9CB1BD}"/>
              </a:ext>
            </a:extLst>
          </p:cNvPr>
          <p:cNvSpPr txBox="1"/>
          <p:nvPr/>
        </p:nvSpPr>
        <p:spPr>
          <a:xfrm>
            <a:off x="4304900" y="4014468"/>
            <a:ext cx="3148107" cy="1046440"/>
          </a:xfrm>
          <a:prstGeom prst="rect">
            <a:avLst/>
          </a:prstGeom>
          <a:noFill/>
        </p:spPr>
        <p:txBody>
          <a:bodyPr wrap="square" rtlCol="0">
            <a:spAutoFit/>
          </a:bodyPr>
          <a:lstStyle/>
          <a:p>
            <a:r>
              <a:rPr lang="en-US" sz="1400" b="1" dirty="0">
                <a:latin typeface="Helvetica Light" charset="0"/>
                <a:ea typeface="Helvetica Light" charset="0"/>
                <a:cs typeface="Helvetica Light" charset="0"/>
              </a:rPr>
              <a:t>PRO-TIP</a:t>
            </a:r>
          </a:p>
          <a:p>
            <a:r>
              <a:rPr lang="en-US" sz="1200" dirty="0">
                <a:latin typeface="Helvetica Light" charset="0"/>
                <a:ea typeface="Helvetica Light" charset="0"/>
                <a:cs typeface="Helvetica Light" charset="0"/>
              </a:rPr>
              <a:t>Wi-Fi irrigation systems can be a great way to monitor and control the amount of water you use. They automatically adjust based on the weather!</a:t>
            </a:r>
          </a:p>
        </p:txBody>
      </p:sp>
      <p:sp>
        <p:nvSpPr>
          <p:cNvPr id="13" name="Rectangle 12"/>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Water Regime: Irrigation Systems</a:t>
            </a:r>
          </a:p>
        </p:txBody>
      </p:sp>
      <p:grpSp>
        <p:nvGrpSpPr>
          <p:cNvPr id="15" name="Group 14"/>
          <p:cNvGrpSpPr/>
          <p:nvPr/>
        </p:nvGrpSpPr>
        <p:grpSpPr>
          <a:xfrm>
            <a:off x="0" y="0"/>
            <a:ext cx="7772400" cy="496666"/>
            <a:chOff x="0" y="0"/>
            <a:chExt cx="7772400" cy="496666"/>
          </a:xfrm>
        </p:grpSpPr>
        <p:sp>
          <p:nvSpPr>
            <p:cNvPr id="16" name="Rectangle 15"/>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pic>
        <p:nvPicPr>
          <p:cNvPr id="19"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346840" y="3318681"/>
            <a:ext cx="573568" cy="573467"/>
          </a:xfrm>
          <a:prstGeom prst="rect">
            <a:avLst/>
          </a:prstGeom>
        </p:spPr>
      </p:pic>
      <p:sp>
        <p:nvSpPr>
          <p:cNvPr id="3" name="Slide Number Placeholder 2"/>
          <p:cNvSpPr>
            <a:spLocks noGrp="1"/>
          </p:cNvSpPr>
          <p:nvPr>
            <p:ph type="sldNum" sz="quarter" idx="12"/>
          </p:nvPr>
        </p:nvSpPr>
        <p:spPr/>
        <p:txBody>
          <a:bodyPr/>
          <a:lstStyle/>
          <a:p>
            <a:fld id="{840F7C0E-6904-4B49-BF13-5996A5126569}" type="slidenum">
              <a:rPr lang="en-US" smtClean="0"/>
              <a:t>35</a:t>
            </a:fld>
            <a:endParaRPr lang="en-US" dirty="0"/>
          </a:p>
        </p:txBody>
      </p:sp>
      <p:sp>
        <p:nvSpPr>
          <p:cNvPr id="7" name="TextBox 6">
            <a:extLst>
              <a:ext uri="{FF2B5EF4-FFF2-40B4-BE49-F238E27FC236}">
                <a16:creationId xmlns:a16="http://schemas.microsoft.com/office/drawing/2014/main" id="{302930CA-EE22-4158-A03D-1005F498EDF0}"/>
              </a:ext>
            </a:extLst>
          </p:cNvPr>
          <p:cNvSpPr txBox="1"/>
          <p:nvPr/>
        </p:nvSpPr>
        <p:spPr>
          <a:xfrm>
            <a:off x="745208" y="5645041"/>
            <a:ext cx="6281984" cy="461665"/>
          </a:xfrm>
          <a:prstGeom prst="rect">
            <a:avLst/>
          </a:prstGeom>
          <a:noFill/>
        </p:spPr>
        <p:txBody>
          <a:bodyPr wrap="square" rtlCol="0">
            <a:spAutoFit/>
          </a:bodyPr>
          <a:lstStyle/>
          <a:p>
            <a:pPr algn="ctr"/>
            <a:r>
              <a:rPr lang="en-US" sz="1200" dirty="0">
                <a:latin typeface="Helvetica Light" charset="0"/>
                <a:ea typeface="Helvetica Light" charset="0"/>
                <a:cs typeface="Helvetica Light" charset="0"/>
              </a:rPr>
              <a:t>When watering water beds, micro-drip irrigation can be highly effective. These systems allow you to install mini emitters with various drip speeds, aimed directly at plant roots.</a:t>
            </a:r>
          </a:p>
        </p:txBody>
      </p:sp>
      <p:sp>
        <p:nvSpPr>
          <p:cNvPr id="21" name="TextBox 20">
            <a:extLst>
              <a:ext uri="{FF2B5EF4-FFF2-40B4-BE49-F238E27FC236}">
                <a16:creationId xmlns:a16="http://schemas.microsoft.com/office/drawing/2014/main" id="{810E6BF8-59EF-4155-84B2-DC9F1A9CB1BD}"/>
              </a:ext>
            </a:extLst>
          </p:cNvPr>
          <p:cNvSpPr txBox="1"/>
          <p:nvPr/>
        </p:nvSpPr>
        <p:spPr>
          <a:xfrm>
            <a:off x="5294353" y="3675815"/>
            <a:ext cx="1545567" cy="338554"/>
          </a:xfrm>
          <a:prstGeom prst="rect">
            <a:avLst/>
          </a:prstGeom>
          <a:noFill/>
        </p:spPr>
        <p:txBody>
          <a:bodyPr wrap="square" rtlCol="0">
            <a:spAutoFit/>
          </a:bodyPr>
          <a:lstStyle/>
          <a:p>
            <a:r>
              <a:rPr lang="en-US" sz="800" dirty="0">
                <a:latin typeface="Helvetica Light" charset="0"/>
                <a:ea typeface="Helvetica Light" charset="0"/>
                <a:cs typeface="Helvetica Light" charset="0"/>
              </a:rPr>
              <a:t>*App available with LNK WiFi Module, sold separately.</a:t>
            </a:r>
          </a:p>
        </p:txBody>
      </p:sp>
      <p:pic>
        <p:nvPicPr>
          <p:cNvPr id="23" name="Content Placeholder 22"/>
          <p:cNvPicPr>
            <a:picLocks noGrp="1" noChangeAspect="1"/>
          </p:cNvPicPr>
          <p:nvPr>
            <p:ph idx="1"/>
          </p:nvPr>
        </p:nvPicPr>
        <p:blipFill>
          <a:blip r:embed="rId10">
            <a:extLst>
              <a:ext uri="{28A0092B-C50C-407E-A947-70E740481C1C}">
                <a14:useLocalDpi xmlns:a14="http://schemas.microsoft.com/office/drawing/2010/main" val="0"/>
              </a:ext>
            </a:extLst>
          </a:blip>
          <a:stretch>
            <a:fillRect/>
          </a:stretch>
        </p:blipFill>
        <p:spPr>
          <a:xfrm>
            <a:off x="5252351" y="2449747"/>
            <a:ext cx="2200656" cy="1347216"/>
          </a:xfr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230507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7644558"/>
            <a:ext cx="7772400" cy="2413842"/>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FD49E857-D22B-43B9-9127-44CE0BA0F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987" y="2645301"/>
            <a:ext cx="4045169" cy="33933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EAEC9E-E6BF-4ADC-BEA2-C9EFEB7D3EAD}"/>
              </a:ext>
            </a:extLst>
          </p:cNvPr>
          <p:cNvSpPr txBox="1"/>
          <p:nvPr/>
        </p:nvSpPr>
        <p:spPr>
          <a:xfrm>
            <a:off x="243591" y="1588779"/>
            <a:ext cx="7218565" cy="784830"/>
          </a:xfrm>
          <a:prstGeom prst="rect">
            <a:avLst/>
          </a:prstGeom>
          <a:noFill/>
        </p:spPr>
        <p:txBody>
          <a:bodyPr wrap="square" rtlCol="0">
            <a:spAutoFit/>
          </a:bodyPr>
          <a:lstStyle/>
          <a:p>
            <a:r>
              <a:rPr lang="en-US" sz="1500" dirty="0">
                <a:latin typeface="Helvetica Light" charset="0"/>
                <a:ea typeface="Helvetica Light" charset="0"/>
                <a:cs typeface="Helvetica Light" charset="0"/>
              </a:rPr>
              <a:t>Reusing rainwater for your outdoor water needs is a great way to decrease your water consumption (and bills!). There are a number of ways to capture water and reuse it on your property. </a:t>
            </a:r>
          </a:p>
        </p:txBody>
      </p:sp>
      <p:sp>
        <p:nvSpPr>
          <p:cNvPr id="7" name="TextBox 6">
            <a:extLst>
              <a:ext uri="{FF2B5EF4-FFF2-40B4-BE49-F238E27FC236}">
                <a16:creationId xmlns:a16="http://schemas.microsoft.com/office/drawing/2014/main" id="{BAEE384B-2366-49E2-A8AB-90D98A24DEEC}"/>
              </a:ext>
            </a:extLst>
          </p:cNvPr>
          <p:cNvSpPr txBox="1"/>
          <p:nvPr/>
        </p:nvSpPr>
        <p:spPr>
          <a:xfrm>
            <a:off x="602743" y="6130172"/>
            <a:ext cx="2450699" cy="1015663"/>
          </a:xfrm>
          <a:prstGeom prst="rect">
            <a:avLst/>
          </a:prstGeom>
          <a:noFill/>
        </p:spPr>
        <p:txBody>
          <a:bodyPr wrap="square" rtlCol="0">
            <a:spAutoFit/>
          </a:bodyPr>
          <a:lstStyle/>
          <a:p>
            <a:r>
              <a:rPr lang="en-US" sz="1200" dirty="0">
                <a:latin typeface="Helvetica Light" charset="0"/>
                <a:ea typeface="Helvetica Light" charset="0"/>
                <a:cs typeface="Helvetica Light" charset="0"/>
              </a:rPr>
              <a:t>Rainwater HOGs water storage tanks are narrow tanks that can be stored vertically against a wall or horizontally, tucked under a porch or other structure. </a:t>
            </a:r>
          </a:p>
        </p:txBody>
      </p:sp>
      <p:pic>
        <p:nvPicPr>
          <p:cNvPr id="10" name="Picture 9" descr="A large lawn in front of a house&#10;&#10;Description automatically generated">
            <a:extLst>
              <a:ext uri="{FF2B5EF4-FFF2-40B4-BE49-F238E27FC236}">
                <a16:creationId xmlns:a16="http://schemas.microsoft.com/office/drawing/2014/main" id="{FF31DE97-6A2A-45D1-BDF0-85C113F7E33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7644558"/>
            <a:ext cx="3620764" cy="2413842"/>
          </a:xfrm>
          <a:prstGeom prst="rect">
            <a:avLst/>
          </a:prstGeom>
        </p:spPr>
      </p:pic>
      <p:sp>
        <p:nvSpPr>
          <p:cNvPr id="12" name="TextBox 11">
            <a:extLst>
              <a:ext uri="{FF2B5EF4-FFF2-40B4-BE49-F238E27FC236}">
                <a16:creationId xmlns:a16="http://schemas.microsoft.com/office/drawing/2014/main" id="{4D6CDF5A-A01E-40C0-A8DB-F570126DFABE}"/>
              </a:ext>
            </a:extLst>
          </p:cNvPr>
          <p:cNvSpPr txBox="1"/>
          <p:nvPr/>
        </p:nvSpPr>
        <p:spPr>
          <a:xfrm>
            <a:off x="3620764" y="6126371"/>
            <a:ext cx="3543885" cy="1200329"/>
          </a:xfrm>
          <a:prstGeom prst="rect">
            <a:avLst/>
          </a:prstGeom>
          <a:noFill/>
        </p:spPr>
        <p:txBody>
          <a:bodyPr wrap="square" rtlCol="0">
            <a:spAutoFit/>
          </a:bodyPr>
          <a:lstStyle/>
          <a:p>
            <a:r>
              <a:rPr lang="en-US" sz="1200" dirty="0">
                <a:latin typeface="Helvetica Light" charset="0"/>
                <a:ea typeface="Helvetica Light" charset="0"/>
                <a:cs typeface="Helvetica Light" charset="0"/>
                <a:hlinkClick r:id="rId4"/>
              </a:rPr>
              <a:t>Rainwater cisterns </a:t>
            </a:r>
            <a:r>
              <a:rPr lang="en-US" sz="1200" dirty="0">
                <a:latin typeface="Helvetica Light" charset="0"/>
                <a:ea typeface="Helvetica Light" charset="0"/>
                <a:cs typeface="Helvetica Light" charset="0"/>
              </a:rPr>
              <a:t>utilize a system of gutters and downspouts that direct water from the roof to a storage tank, typically located underground. One can then use pumps to supply water back to the house for uses that don’t require water that is of drinking quality.</a:t>
            </a:r>
          </a:p>
        </p:txBody>
      </p:sp>
      <p:sp>
        <p:nvSpPr>
          <p:cNvPr id="19" name="Rectangle 18"/>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Water Regime: Rainwater Recapture</a:t>
            </a:r>
          </a:p>
        </p:txBody>
      </p:sp>
      <p:grpSp>
        <p:nvGrpSpPr>
          <p:cNvPr id="21" name="Group 20"/>
          <p:cNvGrpSpPr/>
          <p:nvPr/>
        </p:nvGrpSpPr>
        <p:grpSpPr>
          <a:xfrm>
            <a:off x="0" y="0"/>
            <a:ext cx="7772400" cy="496666"/>
            <a:chOff x="0" y="0"/>
            <a:chExt cx="7772400" cy="496666"/>
          </a:xfrm>
        </p:grpSpPr>
        <p:sp>
          <p:nvSpPr>
            <p:cNvPr id="22" name="Rectangle 21"/>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3" name="Slide Number Placeholder 2"/>
          <p:cNvSpPr>
            <a:spLocks noGrp="1"/>
          </p:cNvSpPr>
          <p:nvPr>
            <p:ph type="sldNum" sz="quarter" idx="12"/>
          </p:nvPr>
        </p:nvSpPr>
        <p:spPr/>
        <p:txBody>
          <a:bodyPr/>
          <a:lstStyle/>
          <a:p>
            <a:fld id="{840F7C0E-6904-4B49-BF13-5996A5126569}" type="slidenum">
              <a:rPr lang="en-US" smtClean="0"/>
              <a:t>36</a:t>
            </a:fld>
            <a:endParaRPr lang="en-US" dirty="0"/>
          </a:p>
        </p:txBody>
      </p:sp>
      <p:sp>
        <p:nvSpPr>
          <p:cNvPr id="25" name="Rectangle 24"/>
          <p:cNvSpPr/>
          <p:nvPr/>
        </p:nvSpPr>
        <p:spPr>
          <a:xfrm>
            <a:off x="4136094" y="8280274"/>
            <a:ext cx="2923399" cy="1097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r>
              <a:rPr lang="en-US" sz="1200" dirty="0">
                <a:solidFill>
                  <a:schemeClr val="tx1"/>
                </a:solidFill>
                <a:latin typeface="Helvetica Light" charset="0"/>
                <a:ea typeface="Helvetica Light" charset="0"/>
                <a:cs typeface="Helvetica Light" charset="0"/>
              </a:rPr>
              <a:t>A </a:t>
            </a:r>
            <a:r>
              <a:rPr lang="en-US" sz="1200" dirty="0">
                <a:solidFill>
                  <a:schemeClr val="tx1"/>
                </a:solidFill>
                <a:latin typeface="Helvetica Light" charset="0"/>
                <a:ea typeface="Helvetica Light" charset="0"/>
                <a:cs typeface="Helvetica Light" charset="0"/>
                <a:hlinkClick r:id="rId5"/>
              </a:rPr>
              <a:t>rain barrel </a:t>
            </a:r>
            <a:r>
              <a:rPr lang="en-US" sz="1200" dirty="0">
                <a:solidFill>
                  <a:schemeClr val="tx1"/>
                </a:solidFill>
                <a:latin typeface="Helvetica Light" charset="0"/>
                <a:ea typeface="Helvetica Light" charset="0"/>
                <a:cs typeface="Helvetica Light" charset="0"/>
              </a:rPr>
              <a:t>is a simple system that collects and stores rainwater from your roof for reuse on your landscape</a:t>
            </a:r>
            <a:r>
              <a:rPr lang="en-US" sz="1200" dirty="0" smtClean="0">
                <a:solidFill>
                  <a:schemeClr val="tx1"/>
                </a:solidFill>
                <a:latin typeface="Helvetica Light" charset="0"/>
                <a:ea typeface="Helvetica Light" charset="0"/>
                <a:cs typeface="Helvetica Light" charset="0"/>
              </a:rPr>
              <a:t>. The </a:t>
            </a:r>
            <a:r>
              <a:rPr lang="en-US" sz="1200" dirty="0" smtClean="0">
                <a:solidFill>
                  <a:schemeClr val="tx1"/>
                </a:solidFill>
                <a:latin typeface="Helvetica Light" charset="0"/>
                <a:ea typeface="Helvetica Light" charset="0"/>
                <a:cs typeface="Helvetica Light" charset="0"/>
                <a:hlinkClick r:id="rId6"/>
              </a:rPr>
              <a:t>Conservation Department</a:t>
            </a:r>
            <a:r>
              <a:rPr lang="en-US" sz="1200" dirty="0" smtClean="0">
                <a:solidFill>
                  <a:schemeClr val="tx1"/>
                </a:solidFill>
                <a:latin typeface="Helvetica Light" charset="0"/>
                <a:ea typeface="Helvetica Light" charset="0"/>
                <a:cs typeface="Helvetica Light" charset="0"/>
              </a:rPr>
              <a:t> offers rain barrels every other year.</a:t>
            </a:r>
            <a:endParaRPr lang="en-US" sz="1200" dirty="0">
              <a:solidFill>
                <a:schemeClr val="tx1"/>
              </a:solidFill>
              <a:latin typeface="Helvetica Light" charset="0"/>
              <a:ea typeface="Helvetica Light" charset="0"/>
              <a:cs typeface="Helvetica Light" charset="0"/>
            </a:endParaRPr>
          </a:p>
        </p:txBody>
      </p:sp>
      <p:pic>
        <p:nvPicPr>
          <p:cNvPr id="6" name="Picture 2" descr="Picture">
            <a:extLst>
              <a:ext uri="{FF2B5EF4-FFF2-40B4-BE49-F238E27FC236}">
                <a16:creationId xmlns:a16="http://schemas.microsoft.com/office/drawing/2014/main" id="{E0C61396-0D4C-4081-A547-8CAECCD2A378}"/>
              </a:ext>
            </a:extLst>
          </p:cNvPr>
          <p:cNvPicPr>
            <a:picLocks noGrp="1" noChangeAspect="1" noChangeArrowheads="1"/>
          </p:cNvPicPr>
          <p:nvPr>
            <p:ph idx="1"/>
          </p:nvPr>
        </p:nvPicPr>
        <p:blipFill rotWithShape="1">
          <a:blip r:embed="rId7" cstate="screen">
            <a:extLst>
              <a:ext uri="{28A0092B-C50C-407E-A947-70E740481C1C}">
                <a14:useLocalDpi xmlns:a14="http://schemas.microsoft.com/office/drawing/2010/main" val="0"/>
              </a:ext>
            </a:extLst>
          </a:blip>
          <a:srcRect/>
          <a:stretch/>
        </p:blipFill>
        <p:spPr bwMode="auto">
          <a:xfrm>
            <a:off x="213926" y="2485481"/>
            <a:ext cx="3667401" cy="301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1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746" y="7916027"/>
            <a:ext cx="7782146" cy="2142372"/>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00000000-0000-0000-0000-000000000066-L0-001.jpeg">
            <a:extLst>
              <a:ext uri="{FF2B5EF4-FFF2-40B4-BE49-F238E27FC236}">
                <a16:creationId xmlns:a16="http://schemas.microsoft.com/office/drawing/2014/main" id="{A453ED5F-60B4-4CD2-88F2-9F8B7CE64B03}"/>
              </a:ext>
            </a:extLst>
          </p:cNvPr>
          <p:cNvPicPr>
            <a:picLocks noChangeAspect="1"/>
          </p:cNvPicPr>
          <p:nvPr/>
        </p:nvPicPr>
        <p:blipFill>
          <a:blip r:embed="rId2" cstate="print"/>
          <a:stretch>
            <a:fillRect/>
          </a:stretch>
        </p:blipFill>
        <p:spPr>
          <a:xfrm>
            <a:off x="655433" y="2339179"/>
            <a:ext cx="6735583" cy="5366588"/>
          </a:xfrm>
          <a:prstGeom prst="rect">
            <a:avLst/>
          </a:prstGeom>
        </p:spPr>
      </p:pic>
      <p:sp>
        <p:nvSpPr>
          <p:cNvPr id="5" name="TextBox 4">
            <a:extLst>
              <a:ext uri="{FF2B5EF4-FFF2-40B4-BE49-F238E27FC236}">
                <a16:creationId xmlns:a16="http://schemas.microsoft.com/office/drawing/2014/main" id="{0B734FE6-F12A-4858-AA29-898DA94EE632}"/>
              </a:ext>
            </a:extLst>
          </p:cNvPr>
          <p:cNvSpPr txBox="1"/>
          <p:nvPr/>
        </p:nvSpPr>
        <p:spPr>
          <a:xfrm>
            <a:off x="314718" y="1399867"/>
            <a:ext cx="4066326" cy="1767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just" defTabSz="410751" hangingPunct="0">
              <a:spcBef>
                <a:spcPts val="1687"/>
              </a:spcBef>
            </a:pPr>
            <a:r>
              <a:rPr lang="en-US" sz="1200" kern="0" dirty="0">
                <a:solidFill>
                  <a:srgbClr val="222222"/>
                </a:solidFill>
                <a:latin typeface="Helvetica Light" charset="0"/>
                <a:ea typeface="Helvetica Light" charset="0"/>
                <a:cs typeface="Helvetica Light" charset="0"/>
                <a:sym typeface="Avenir Next Medium"/>
              </a:rPr>
              <a:t>Rain gardens are depressions in the landscape designed to capture and infiltrate stormwater in permeable soils. They are designed to reduce the amount of stormwater runoff that carry pollutants into streams and rivers. The most effective rain gardens are designed with deep rooted native plants well adapted to the unique conditions they present. An added benefit of rain gardens is that they can create habitats that may not otherwise exist on your property.</a:t>
            </a:r>
          </a:p>
        </p:txBody>
      </p:sp>
      <p:pic>
        <p:nvPicPr>
          <p:cNvPr id="6" name="Picture 5" descr="sensitive fern.jpg">
            <a:extLst>
              <a:ext uri="{FF2B5EF4-FFF2-40B4-BE49-F238E27FC236}">
                <a16:creationId xmlns:a16="http://schemas.microsoft.com/office/drawing/2014/main" id="{E2EA2E74-1FA2-471E-A16B-840094D865FE}"/>
              </a:ext>
            </a:extLst>
          </p:cNvPr>
          <p:cNvPicPr>
            <a:picLocks noChangeAspect="1"/>
          </p:cNvPicPr>
          <p:nvPr/>
        </p:nvPicPr>
        <p:blipFill>
          <a:blip r:embed="rId3" cstate="print"/>
          <a:stretch>
            <a:fillRect/>
          </a:stretch>
        </p:blipFill>
        <p:spPr>
          <a:xfrm>
            <a:off x="4447710" y="1485335"/>
            <a:ext cx="3009973" cy="2328026"/>
          </a:xfrm>
          <a:prstGeom prst="rect">
            <a:avLst/>
          </a:prstGeom>
        </p:spPr>
      </p:pic>
      <p:sp>
        <p:nvSpPr>
          <p:cNvPr id="8" name="TextBox 7">
            <a:extLst>
              <a:ext uri="{FF2B5EF4-FFF2-40B4-BE49-F238E27FC236}">
                <a16:creationId xmlns:a16="http://schemas.microsoft.com/office/drawing/2014/main" id="{A107FBE0-AC35-434F-8B75-B2937E6D96D6}"/>
              </a:ext>
            </a:extLst>
          </p:cNvPr>
          <p:cNvSpPr txBox="1"/>
          <p:nvPr/>
        </p:nvSpPr>
        <p:spPr>
          <a:xfrm>
            <a:off x="629668" y="8159425"/>
            <a:ext cx="6503317" cy="1631216"/>
          </a:xfrm>
          <a:prstGeom prst="rect">
            <a:avLst/>
          </a:prstGeom>
          <a:noFill/>
        </p:spPr>
        <p:txBody>
          <a:bodyPr wrap="square" rtlCol="0">
            <a:spAutoFit/>
          </a:bodyPr>
          <a:lstStyle/>
          <a:p>
            <a:r>
              <a:rPr lang="en-US" sz="1400" b="1" dirty="0">
                <a:solidFill>
                  <a:srgbClr val="517820"/>
                </a:solidFill>
                <a:latin typeface="Helvetica Light" charset="0"/>
                <a:ea typeface="Helvetica Light" charset="0"/>
                <a:cs typeface="Helvetica Light" charset="0"/>
              </a:rPr>
              <a:t>RAIN GARDEN BEST PRACTICES:</a:t>
            </a:r>
          </a:p>
          <a:p>
            <a:endParaRPr lang="en-US" sz="1400" b="1" dirty="0">
              <a:solidFill>
                <a:srgbClr val="517820"/>
              </a:solidFill>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rPr>
              <a:t>Direct water from a down spout or other drainage system into a low-lying area at least 10 feet from buildings and other structures</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Ensure soil beneath is capable of infiltrating water</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Consider adding a gravel bed beneath the soil to help water infiltrate to the groundwater</a:t>
            </a:r>
          </a:p>
          <a:p>
            <a:pPr marL="285750" indent="-285750">
              <a:buFont typeface="Arial" panose="020B0604020202020204" pitchFamily="34" charset="0"/>
              <a:buChar char="•"/>
            </a:pPr>
            <a:r>
              <a:rPr lang="en-US" sz="1200" dirty="0">
                <a:latin typeface="Helvetica Light" charset="0"/>
                <a:ea typeface="Helvetica Light" charset="0"/>
                <a:cs typeface="Helvetica Light" charset="0"/>
              </a:rPr>
              <a:t>Consider adding a perforated pipe for additional drainage if you are concerned about water overflowing</a:t>
            </a:r>
          </a:p>
        </p:txBody>
      </p:sp>
      <p:sp>
        <p:nvSpPr>
          <p:cNvPr id="9" name="Rectangle 8"/>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Water Regime: Rain Gardens</a:t>
            </a:r>
          </a:p>
        </p:txBody>
      </p:sp>
      <p:grpSp>
        <p:nvGrpSpPr>
          <p:cNvPr id="11" name="Group 10"/>
          <p:cNvGrpSpPr/>
          <p:nvPr/>
        </p:nvGrpSpPr>
        <p:grpSpPr>
          <a:xfrm>
            <a:off x="0" y="0"/>
            <a:ext cx="7772400" cy="496666"/>
            <a:chOff x="0" y="0"/>
            <a:chExt cx="7772400" cy="496666"/>
          </a:xfrm>
        </p:grpSpPr>
        <p:sp>
          <p:nvSpPr>
            <p:cNvPr id="12" name="Rectangle 11"/>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3" name="Slide Number Placeholder 2"/>
          <p:cNvSpPr>
            <a:spLocks noGrp="1"/>
          </p:cNvSpPr>
          <p:nvPr>
            <p:ph type="sldNum" sz="quarter" idx="12"/>
          </p:nvPr>
        </p:nvSpPr>
        <p:spPr/>
        <p:txBody>
          <a:bodyPr/>
          <a:lstStyle/>
          <a:p>
            <a:fld id="{840F7C0E-6904-4B49-BF13-5996A5126569}" type="slidenum">
              <a:rPr lang="en-US" smtClean="0"/>
              <a:t>37</a:t>
            </a:fld>
            <a:endParaRPr lang="en-US" dirty="0"/>
          </a:p>
        </p:txBody>
      </p:sp>
    </p:spTree>
    <p:extLst>
      <p:ext uri="{BB962C8B-B14F-4D97-AF65-F5344CB8AC3E}">
        <p14:creationId xmlns:p14="http://schemas.microsoft.com/office/powerpoint/2010/main" val="208633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746" y="7391220"/>
            <a:ext cx="7782146" cy="2667179"/>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izingRGfigure.gif">
            <a:extLst>
              <a:ext uri="{FF2B5EF4-FFF2-40B4-BE49-F238E27FC236}">
                <a16:creationId xmlns:a16="http://schemas.microsoft.com/office/drawing/2014/main" id="{97404DF6-44F7-40AA-853F-94AA658FE222}"/>
              </a:ext>
            </a:extLst>
          </p:cNvPr>
          <p:cNvPicPr>
            <a:picLocks noChangeAspect="1"/>
          </p:cNvPicPr>
          <p:nvPr/>
        </p:nvPicPr>
        <p:blipFill>
          <a:blip r:embed="rId2" cstate="print"/>
          <a:stretch>
            <a:fillRect/>
          </a:stretch>
        </p:blipFill>
        <p:spPr>
          <a:xfrm>
            <a:off x="1308892" y="2557758"/>
            <a:ext cx="5308152" cy="4511930"/>
          </a:xfrm>
          <a:prstGeom prst="rect">
            <a:avLst/>
          </a:prstGeom>
        </p:spPr>
      </p:pic>
      <p:sp>
        <p:nvSpPr>
          <p:cNvPr id="6" name="TextBox 5">
            <a:extLst>
              <a:ext uri="{FF2B5EF4-FFF2-40B4-BE49-F238E27FC236}">
                <a16:creationId xmlns:a16="http://schemas.microsoft.com/office/drawing/2014/main" id="{C677544B-F52E-42C5-92EC-DCC7515276F9}"/>
              </a:ext>
            </a:extLst>
          </p:cNvPr>
          <p:cNvSpPr txBox="1"/>
          <p:nvPr/>
        </p:nvSpPr>
        <p:spPr>
          <a:xfrm>
            <a:off x="775236" y="7589754"/>
            <a:ext cx="6375463" cy="2206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marL="406400" indent="-406400" defTabSz="410751" hangingPunct="0">
              <a:spcBef>
                <a:spcPts val="1687"/>
              </a:spcBef>
              <a:buClr>
                <a:srgbClr val="517820"/>
              </a:buClr>
              <a:buFont typeface="+mj-lt"/>
              <a:buAutoNum type="arabicParenR"/>
            </a:pPr>
            <a:r>
              <a:rPr lang="en-US" sz="1400" b="1" kern="0" dirty="0">
                <a:solidFill>
                  <a:srgbClr val="517820"/>
                </a:solidFill>
                <a:latin typeface="Helvetica Light" charset="0"/>
                <a:sym typeface="Avenir Next Medium"/>
              </a:rPr>
              <a:t>Calculate the total impervious surface area draining to rain garden by multiplying width by length. This includes the rooftop, driveway, patio, walkways and compacted lawn areas.</a:t>
            </a:r>
          </a:p>
          <a:p>
            <a:pPr marL="406400" indent="-406400" defTabSz="410751" hangingPunct="0">
              <a:spcBef>
                <a:spcPts val="1687"/>
              </a:spcBef>
              <a:buClr>
                <a:srgbClr val="517820"/>
              </a:buClr>
              <a:buFont typeface="+mj-lt"/>
              <a:buAutoNum type="arabicParenR"/>
            </a:pPr>
            <a:r>
              <a:rPr lang="en-US" sz="1400" b="1" kern="0" dirty="0">
                <a:solidFill>
                  <a:srgbClr val="517820"/>
                </a:solidFill>
                <a:latin typeface="Helvetica Light" charset="0"/>
                <a:sym typeface="Avenir Next Medium"/>
              </a:rPr>
              <a:t>Multiply the area by the amount of average rainfall (lets assume 1”).</a:t>
            </a:r>
          </a:p>
          <a:p>
            <a:pPr marL="406400" indent="-406400" defTabSz="410751" hangingPunct="0">
              <a:spcBef>
                <a:spcPts val="1687"/>
              </a:spcBef>
              <a:buClr>
                <a:srgbClr val="517820"/>
              </a:buClr>
              <a:buFont typeface="+mj-lt"/>
              <a:buAutoNum type="arabicParenR"/>
            </a:pPr>
            <a:r>
              <a:rPr lang="en-US" sz="1400" b="1" kern="0" dirty="0">
                <a:solidFill>
                  <a:srgbClr val="517820"/>
                </a:solidFill>
                <a:latin typeface="Helvetica Light" charset="0"/>
                <a:sym typeface="Avenir Next Medium"/>
              </a:rPr>
              <a:t>Divide by the depth of the rain garden (typically 6”).</a:t>
            </a:r>
          </a:p>
          <a:p>
            <a:pPr defTabSz="410751" hangingPunct="0">
              <a:spcBef>
                <a:spcPts val="1687"/>
              </a:spcBef>
            </a:pPr>
            <a:endParaRPr lang="en-US" sz="1200" kern="0" dirty="0">
              <a:solidFill>
                <a:srgbClr val="222222"/>
              </a:solidFill>
              <a:latin typeface="Helvetica Light" charset="0"/>
              <a:ea typeface="Helvetica Light" charset="0"/>
              <a:cs typeface="Helvetica Light" charset="0"/>
              <a:sym typeface="Avenir Next Medium"/>
            </a:endParaRPr>
          </a:p>
        </p:txBody>
      </p:sp>
      <p:sp>
        <p:nvSpPr>
          <p:cNvPr id="7" name="TextBox 6">
            <a:extLst>
              <a:ext uri="{FF2B5EF4-FFF2-40B4-BE49-F238E27FC236}">
                <a16:creationId xmlns:a16="http://schemas.microsoft.com/office/drawing/2014/main" id="{069ED771-98FE-436F-BE22-F09B0D4A488D}"/>
              </a:ext>
            </a:extLst>
          </p:cNvPr>
          <p:cNvSpPr txBox="1"/>
          <p:nvPr/>
        </p:nvSpPr>
        <p:spPr>
          <a:xfrm>
            <a:off x="332492" y="1341588"/>
            <a:ext cx="7040612" cy="9826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defTabSz="410751" hangingPunct="0">
              <a:spcBef>
                <a:spcPts val="1687"/>
              </a:spcBef>
            </a:pPr>
            <a:r>
              <a:rPr lang="en-US" sz="1500" kern="0" dirty="0">
                <a:solidFill>
                  <a:srgbClr val="222222"/>
                </a:solidFill>
                <a:latin typeface="Helvetica Light" charset="0"/>
                <a:ea typeface="Helvetica Light" charset="0"/>
                <a:cs typeface="Helvetica Light" charset="0"/>
                <a:sym typeface="Avenir Next Medium"/>
              </a:rPr>
              <a:t>Determining the size of your rain garden is easy! Follow the steps below to get a rough idea of how big your garden should be to accommodate water draining from your house and other areas of impervious surface.</a:t>
            </a:r>
          </a:p>
        </p:txBody>
      </p:sp>
      <p:sp>
        <p:nvSpPr>
          <p:cNvPr id="8" name="Rectangle 7"/>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Water Regime: Rain Gardens (continued)</a:t>
            </a:r>
          </a:p>
        </p:txBody>
      </p:sp>
      <p:grpSp>
        <p:nvGrpSpPr>
          <p:cNvPr id="10" name="Group 9"/>
          <p:cNvGrpSpPr/>
          <p:nvPr/>
        </p:nvGrpSpPr>
        <p:grpSpPr>
          <a:xfrm>
            <a:off x="0" y="0"/>
            <a:ext cx="7772400" cy="496666"/>
            <a:chOff x="0" y="0"/>
            <a:chExt cx="7772400" cy="496666"/>
          </a:xfrm>
        </p:grpSpPr>
        <p:sp>
          <p:nvSpPr>
            <p:cNvPr id="11" name="Rectangle 10"/>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3" name="Slide Number Placeholder 2"/>
          <p:cNvSpPr>
            <a:spLocks noGrp="1"/>
          </p:cNvSpPr>
          <p:nvPr>
            <p:ph type="sldNum" sz="quarter" idx="12"/>
          </p:nvPr>
        </p:nvSpPr>
        <p:spPr/>
        <p:txBody>
          <a:bodyPr/>
          <a:lstStyle/>
          <a:p>
            <a:fld id="{840F7C0E-6904-4B49-BF13-5996A5126569}" type="slidenum">
              <a:rPr lang="en-US" smtClean="0"/>
              <a:t>38</a:t>
            </a:fld>
            <a:endParaRPr lang="en-US" dirty="0"/>
          </a:p>
        </p:txBody>
      </p:sp>
    </p:spTree>
    <p:extLst>
      <p:ext uri="{BB962C8B-B14F-4D97-AF65-F5344CB8AC3E}">
        <p14:creationId xmlns:p14="http://schemas.microsoft.com/office/powerpoint/2010/main" val="3228446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ronnisch.com/wp-content/uploads/2017/10/LEED.png">
            <a:extLst>
              <a:ext uri="{FF2B5EF4-FFF2-40B4-BE49-F238E27FC236}">
                <a16:creationId xmlns:a16="http://schemas.microsoft.com/office/drawing/2014/main" id="{78CE4D8A-1254-4458-B35D-A63AE15E8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658" y="5258145"/>
            <a:ext cx="5994601" cy="429151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64609845-4F29-4AB7-9F52-828294733FBD}"/>
              </a:ext>
            </a:extLst>
          </p:cNvPr>
          <p:cNvSpPr>
            <a:spLocks noGrp="1"/>
          </p:cNvSpPr>
          <p:nvPr>
            <p:ph idx="1"/>
          </p:nvPr>
        </p:nvSpPr>
        <p:spPr>
          <a:xfrm>
            <a:off x="533355" y="1608134"/>
            <a:ext cx="6618560" cy="443513"/>
          </a:xfrm>
        </p:spPr>
        <p:txBody>
          <a:bodyPr>
            <a:noAutofit/>
          </a:bodyPr>
          <a:lstStyle/>
          <a:p>
            <a:pPr marL="0" indent="0">
              <a:buNone/>
            </a:pPr>
            <a:r>
              <a:rPr lang="en-US" sz="1400" b="1" dirty="0">
                <a:latin typeface="Helvetica Light" charset="0"/>
                <a:ea typeface="Helvetica Light" charset="0"/>
                <a:cs typeface="Helvetica Light" charset="0"/>
              </a:rPr>
              <a:t>While there is no water stretch code, there are a number of ways to formally certify your landscape as meeting certain sustainability criteria.</a:t>
            </a:r>
          </a:p>
        </p:txBody>
      </p:sp>
      <p:pic>
        <p:nvPicPr>
          <p:cNvPr id="3074" name="Picture 2" descr="Image result for watersense epa logo&quot;">
            <a:extLst>
              <a:ext uri="{FF2B5EF4-FFF2-40B4-BE49-F238E27FC236}">
                <a16:creationId xmlns:a16="http://schemas.microsoft.com/office/drawing/2014/main" id="{D62C82C6-0B18-44FB-8E00-474B13068CA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3591" y="2337702"/>
            <a:ext cx="2904355" cy="16135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Certified Landscapes</a:t>
            </a:r>
          </a:p>
        </p:txBody>
      </p:sp>
      <p:grpSp>
        <p:nvGrpSpPr>
          <p:cNvPr id="10" name="Group 9"/>
          <p:cNvGrpSpPr/>
          <p:nvPr/>
        </p:nvGrpSpPr>
        <p:grpSpPr>
          <a:xfrm>
            <a:off x="0" y="0"/>
            <a:ext cx="7772400" cy="496666"/>
            <a:chOff x="0" y="0"/>
            <a:chExt cx="7772400" cy="496666"/>
          </a:xfrm>
        </p:grpSpPr>
        <p:sp>
          <p:nvSpPr>
            <p:cNvPr id="11" name="Rectangle 10"/>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3" name="Slide Number Placeholder 2"/>
          <p:cNvSpPr>
            <a:spLocks noGrp="1"/>
          </p:cNvSpPr>
          <p:nvPr>
            <p:ph type="sldNum" sz="quarter" idx="12"/>
          </p:nvPr>
        </p:nvSpPr>
        <p:spPr/>
        <p:txBody>
          <a:bodyPr/>
          <a:lstStyle/>
          <a:p>
            <a:fld id="{840F7C0E-6904-4B49-BF13-5996A5126569}" type="slidenum">
              <a:rPr lang="en-US" smtClean="0"/>
              <a:t>39</a:t>
            </a:fld>
            <a:endParaRPr lang="en-US" dirty="0"/>
          </a:p>
        </p:txBody>
      </p:sp>
      <p:sp>
        <p:nvSpPr>
          <p:cNvPr id="5" name="TextBox 4"/>
          <p:cNvSpPr txBox="1"/>
          <p:nvPr/>
        </p:nvSpPr>
        <p:spPr>
          <a:xfrm>
            <a:off x="2937533" y="2741803"/>
            <a:ext cx="3994726" cy="738664"/>
          </a:xfrm>
          <a:prstGeom prst="rect">
            <a:avLst/>
          </a:prstGeom>
          <a:noFill/>
        </p:spPr>
        <p:txBody>
          <a:bodyPr wrap="square" rtlCol="0">
            <a:spAutoFit/>
          </a:bodyPr>
          <a:lstStyle/>
          <a:p>
            <a:r>
              <a:rPr lang="en-US" sz="1400" b="1" dirty="0">
                <a:solidFill>
                  <a:srgbClr val="517820"/>
                </a:solidFill>
                <a:latin typeface="Helvetica Light" charset="0"/>
                <a:ea typeface="Helvetica Light" charset="0"/>
                <a:cs typeface="Helvetica Light" charset="0"/>
              </a:rPr>
              <a:t>EPA WaterSense: </a:t>
            </a:r>
            <a:r>
              <a:rPr lang="en-US" sz="1400" dirty="0">
                <a:latin typeface="Helvetica Light" charset="0"/>
                <a:ea typeface="Helvetica Light" charset="0"/>
                <a:cs typeface="Helvetica Light" charset="0"/>
              </a:rPr>
              <a:t>has a number of </a:t>
            </a:r>
            <a:r>
              <a:rPr lang="en-US" sz="1400" dirty="0">
                <a:latin typeface="Helvetica Light" charset="0"/>
                <a:ea typeface="Helvetica Light" charset="0"/>
                <a:cs typeface="Helvetica Light" charset="0"/>
                <a:hlinkClick r:id="rId4"/>
              </a:rPr>
              <a:t>certification programs</a:t>
            </a:r>
            <a:r>
              <a:rPr lang="en-US" sz="1400" dirty="0">
                <a:latin typeface="Helvetica Light" charset="0"/>
                <a:ea typeface="Helvetica Light" charset="0"/>
                <a:cs typeface="Helvetica Light" charset="0"/>
              </a:rPr>
              <a:t> for both professionals and homeowners. </a:t>
            </a:r>
          </a:p>
        </p:txBody>
      </p:sp>
      <p:sp>
        <p:nvSpPr>
          <p:cNvPr id="13" name="TextBox 12"/>
          <p:cNvSpPr txBox="1"/>
          <p:nvPr/>
        </p:nvSpPr>
        <p:spPr>
          <a:xfrm>
            <a:off x="1050049" y="4490913"/>
            <a:ext cx="6101866" cy="738664"/>
          </a:xfrm>
          <a:prstGeom prst="rect">
            <a:avLst/>
          </a:prstGeom>
          <a:noFill/>
        </p:spPr>
        <p:txBody>
          <a:bodyPr wrap="square" rtlCol="0">
            <a:spAutoFit/>
          </a:bodyPr>
          <a:lstStyle/>
          <a:p>
            <a:r>
              <a:rPr lang="en-US" sz="1400" b="1" dirty="0">
                <a:solidFill>
                  <a:srgbClr val="517820"/>
                </a:solidFill>
                <a:latin typeface="Helvetica Light" charset="0"/>
                <a:ea typeface="Helvetica Light" charset="0"/>
                <a:cs typeface="Helvetica Light" charset="0"/>
              </a:rPr>
              <a:t>LEED: </a:t>
            </a:r>
            <a:r>
              <a:rPr lang="en-US" sz="1400" dirty="0">
                <a:latin typeface="Helvetica Light" charset="0"/>
                <a:ea typeface="Helvetica Light" charset="0"/>
                <a:cs typeface="Helvetica Light" charset="0"/>
              </a:rPr>
              <a:t>While better known for its energy standards, LEED also includes criteria such as outside water reduction and inclusion of enough green open space</a:t>
            </a:r>
          </a:p>
        </p:txBody>
      </p:sp>
      <p:cxnSp>
        <p:nvCxnSpPr>
          <p:cNvPr id="14" name="Straight Connector 13"/>
          <p:cNvCxnSpPr/>
          <p:nvPr/>
        </p:nvCxnSpPr>
        <p:spPr>
          <a:xfrm>
            <a:off x="508000" y="4170624"/>
            <a:ext cx="67564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557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2793190"/>
            <a:ext cx="7772400" cy="2026418"/>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large lawn in front of a house&#10;&#10;Description automatically generated">
            <a:extLst>
              <a:ext uri="{FF2B5EF4-FFF2-40B4-BE49-F238E27FC236}">
                <a16:creationId xmlns:a16="http://schemas.microsoft.com/office/drawing/2014/main" id="{56920E9A-7832-41E3-9643-557FD704877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01992"/>
            <a:ext cx="7772400" cy="2995182"/>
          </a:xfrm>
          <a:prstGeom prst="rect">
            <a:avLst/>
          </a:prstGeom>
        </p:spPr>
      </p:pic>
      <p:sp>
        <p:nvSpPr>
          <p:cNvPr id="86" name="Rectangle 85">
            <a:extLst>
              <a:ext uri="{FF2B5EF4-FFF2-40B4-BE49-F238E27FC236}">
                <a16:creationId xmlns:a16="http://schemas.microsoft.com/office/drawing/2014/main" id="{4DEA4110-7003-4713-8C66-5CDFF935C16A}"/>
              </a:ext>
            </a:extLst>
          </p:cNvPr>
          <p:cNvSpPr/>
          <p:nvPr/>
        </p:nvSpPr>
        <p:spPr>
          <a:xfrm>
            <a:off x="0" y="0"/>
            <a:ext cx="7772400" cy="978568"/>
          </a:xfrm>
          <a:prstGeom prst="rect">
            <a:avLst/>
          </a:prstGeom>
          <a:solidFill>
            <a:srgbClr val="0707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EFE32A65-4D55-454D-8059-2820D528BD6A}"/>
              </a:ext>
            </a:extLst>
          </p:cNvPr>
          <p:cNvSpPr txBox="1"/>
          <p:nvPr/>
        </p:nvSpPr>
        <p:spPr>
          <a:xfrm>
            <a:off x="352345" y="295726"/>
            <a:ext cx="4578884" cy="461665"/>
          </a:xfrm>
          <a:prstGeom prst="rect">
            <a:avLst/>
          </a:prstGeom>
          <a:noFill/>
        </p:spPr>
        <p:txBody>
          <a:bodyPr wrap="square" rtlCol="0">
            <a:spAutoFit/>
          </a:bodyPr>
          <a:lstStyle/>
          <a:p>
            <a:r>
              <a:rPr lang="en-US" sz="2400" b="1" dirty="0">
                <a:solidFill>
                  <a:schemeClr val="bg1"/>
                </a:solidFill>
                <a:latin typeface="Lato" charset="0"/>
                <a:ea typeface="Lato" charset="0"/>
                <a:cs typeface="Lato" charset="0"/>
              </a:rPr>
              <a:t>PHASE 1: </a:t>
            </a:r>
            <a:r>
              <a:rPr lang="en-US" sz="2400" dirty="0">
                <a:solidFill>
                  <a:schemeClr val="bg1"/>
                </a:solidFill>
                <a:latin typeface="Lato" charset="0"/>
                <a:ea typeface="Lato" charset="0"/>
                <a:cs typeface="Lato" charset="0"/>
              </a:rPr>
              <a:t>Planning and Design</a:t>
            </a:r>
          </a:p>
        </p:txBody>
      </p:sp>
      <p:pic>
        <p:nvPicPr>
          <p:cNvPr id="87" name="Picture 86" descr="A close up of a sign&#10;&#10;Description automatically generated">
            <a:extLst>
              <a:ext uri="{FF2B5EF4-FFF2-40B4-BE49-F238E27FC236}">
                <a16:creationId xmlns:a16="http://schemas.microsoft.com/office/drawing/2014/main" id="{100C79C5-F4D1-4D54-8137-AC29E0B8A0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73797" y="225850"/>
            <a:ext cx="1521017" cy="1521017"/>
          </a:xfrm>
          <a:prstGeom prst="rect">
            <a:avLst/>
          </a:prstGeom>
        </p:spPr>
      </p:pic>
      <p:sp>
        <p:nvSpPr>
          <p:cNvPr id="5" name="TextBox 4">
            <a:extLst>
              <a:ext uri="{FF2B5EF4-FFF2-40B4-BE49-F238E27FC236}">
                <a16:creationId xmlns:a16="http://schemas.microsoft.com/office/drawing/2014/main" id="{42981621-A3D4-4107-A835-2654BE78EF85}"/>
              </a:ext>
            </a:extLst>
          </p:cNvPr>
          <p:cNvSpPr txBox="1"/>
          <p:nvPr/>
        </p:nvSpPr>
        <p:spPr>
          <a:xfrm>
            <a:off x="362538" y="3652756"/>
            <a:ext cx="6945380" cy="1015663"/>
          </a:xfrm>
          <a:prstGeom prst="rect">
            <a:avLst/>
          </a:prstGeom>
          <a:noFill/>
        </p:spPr>
        <p:txBody>
          <a:bodyPr wrap="square" rtlCol="0">
            <a:spAutoFit/>
          </a:bodyPr>
          <a:lstStyle/>
          <a:p>
            <a:r>
              <a:rPr lang="en-US" sz="1200" dirty="0">
                <a:latin typeface="Helvetica Light" charset="0"/>
                <a:ea typeface="Helvetica Light" charset="0"/>
                <a:cs typeface="Helvetica Light" charset="0"/>
              </a:rPr>
              <a:t>Before you start your sustainable landscape project, ask yourself how much time you have and how involved you want to be in the process. Local professionals can help at any stage of your project and resources are available to help you complete your project on your own. Think about how to split up the work based on what you would like to tackle yourself and where you might want to work with a professional.</a:t>
            </a:r>
          </a:p>
        </p:txBody>
      </p:sp>
      <p:grpSp>
        <p:nvGrpSpPr>
          <p:cNvPr id="29" name="Group 28"/>
          <p:cNvGrpSpPr/>
          <p:nvPr/>
        </p:nvGrpSpPr>
        <p:grpSpPr>
          <a:xfrm>
            <a:off x="441717" y="3047273"/>
            <a:ext cx="5845075" cy="400110"/>
            <a:chOff x="243591" y="790634"/>
            <a:chExt cx="5845075" cy="400110"/>
          </a:xfrm>
        </p:grpSpPr>
        <p:sp>
          <p:nvSpPr>
            <p:cNvPr id="50" name="Rectangle 49"/>
            <p:cNvSpPr/>
            <p:nvPr/>
          </p:nvSpPr>
          <p:spPr>
            <a:xfrm>
              <a:off x="243591" y="790634"/>
              <a:ext cx="132254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1</a:t>
              </a:r>
            </a:p>
          </p:txBody>
        </p:sp>
        <p:sp>
          <p:nvSpPr>
            <p:cNvPr id="51" name="TextBox 50">
              <a:extLst>
                <a:ext uri="{FF2B5EF4-FFF2-40B4-BE49-F238E27FC236}">
                  <a16:creationId xmlns:a16="http://schemas.microsoft.com/office/drawing/2014/main" id="{ECAFD43D-AC38-4AA5-8D2C-E96A54802D7B}"/>
                </a:ext>
              </a:extLst>
            </p:cNvPr>
            <p:cNvSpPr txBox="1"/>
            <p:nvPr/>
          </p:nvSpPr>
          <p:spPr>
            <a:xfrm>
              <a:off x="1688902" y="812687"/>
              <a:ext cx="4399764"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Getting Started. </a:t>
              </a:r>
              <a:r>
                <a:rPr lang="en-US" dirty="0">
                  <a:solidFill>
                    <a:srgbClr val="07074E"/>
                  </a:solidFill>
                  <a:latin typeface="Lato" charset="0"/>
                  <a:ea typeface="Lato" charset="0"/>
                  <a:cs typeface="Lato" charset="0"/>
                </a:rPr>
                <a:t>Who Will Do the Work?</a:t>
              </a:r>
            </a:p>
          </p:txBody>
        </p:sp>
      </p:grpSp>
      <p:grpSp>
        <p:nvGrpSpPr>
          <p:cNvPr id="2" name="Group 1"/>
          <p:cNvGrpSpPr/>
          <p:nvPr/>
        </p:nvGrpSpPr>
        <p:grpSpPr>
          <a:xfrm>
            <a:off x="441717" y="5130271"/>
            <a:ext cx="7053097" cy="4240992"/>
            <a:chOff x="441717" y="5329782"/>
            <a:chExt cx="7053097" cy="4240992"/>
          </a:xfrm>
        </p:grpSpPr>
        <p:sp>
          <p:nvSpPr>
            <p:cNvPr id="22" name="TextBox 21">
              <a:extLst>
                <a:ext uri="{FF2B5EF4-FFF2-40B4-BE49-F238E27FC236}">
                  <a16:creationId xmlns:a16="http://schemas.microsoft.com/office/drawing/2014/main" id="{B67A7FAB-2FE3-4B4F-AC2C-79B8F8D2E9CC}"/>
                </a:ext>
              </a:extLst>
            </p:cNvPr>
            <p:cNvSpPr txBox="1"/>
            <p:nvPr/>
          </p:nvSpPr>
          <p:spPr>
            <a:xfrm>
              <a:off x="4258029" y="5709738"/>
              <a:ext cx="3049889" cy="707886"/>
            </a:xfrm>
            <a:prstGeom prst="rect">
              <a:avLst/>
            </a:prstGeom>
            <a:noFill/>
          </p:spPr>
          <p:txBody>
            <a:bodyPr wrap="square" rtlCol="0">
              <a:spAutoFit/>
            </a:bodyPr>
            <a:lstStyle/>
            <a:p>
              <a:r>
                <a:rPr lang="en-US" sz="1000" dirty="0">
                  <a:latin typeface="Helvetica Light" charset="0"/>
                  <a:ea typeface="Helvetica Light" charset="0"/>
                  <a:cs typeface="Helvetica Light" charset="0"/>
                </a:rPr>
                <a:t>You can go through the design process and install the project yourself. This handbook provides steps for each phase in the process. Set achievable goals and start small. </a:t>
              </a:r>
            </a:p>
          </p:txBody>
        </p:sp>
        <p:sp>
          <p:nvSpPr>
            <p:cNvPr id="46" name="TextBox 45">
              <a:extLst>
                <a:ext uri="{FF2B5EF4-FFF2-40B4-BE49-F238E27FC236}">
                  <a16:creationId xmlns:a16="http://schemas.microsoft.com/office/drawing/2014/main" id="{D390E9C2-A636-4135-9FB4-3EA0A47441E0}"/>
                </a:ext>
              </a:extLst>
            </p:cNvPr>
            <p:cNvSpPr txBox="1"/>
            <p:nvPr/>
          </p:nvSpPr>
          <p:spPr>
            <a:xfrm>
              <a:off x="4258029" y="6606242"/>
              <a:ext cx="3236785" cy="707886"/>
            </a:xfrm>
            <a:prstGeom prst="rect">
              <a:avLst/>
            </a:prstGeom>
            <a:noFill/>
          </p:spPr>
          <p:txBody>
            <a:bodyPr wrap="square" rtlCol="0">
              <a:spAutoFit/>
            </a:bodyPr>
            <a:lstStyle/>
            <a:p>
              <a:pPr lvl="0"/>
              <a:r>
                <a:rPr lang="en-US" sz="1000" dirty="0">
                  <a:latin typeface="Helvetica Light" charset="0"/>
                  <a:ea typeface="Helvetica Light" charset="0"/>
                  <a:cs typeface="Helvetica Light" charset="0"/>
                </a:rPr>
                <a:t>You can design the project and then have a contractor install. If the scope exceeds what you would like to get involved in, no worries! A contractor can work with you to bring your plan to life. </a:t>
              </a:r>
            </a:p>
          </p:txBody>
        </p:sp>
        <p:sp>
          <p:nvSpPr>
            <p:cNvPr id="35" name="Rectangle 34">
              <a:extLst>
                <a:ext uri="{FF2B5EF4-FFF2-40B4-BE49-F238E27FC236}">
                  <a16:creationId xmlns:a16="http://schemas.microsoft.com/office/drawing/2014/main" id="{05BA6783-9B69-47A2-BE2C-44C989BF87F6}"/>
                </a:ext>
              </a:extLst>
            </p:cNvPr>
            <p:cNvSpPr/>
            <p:nvPr/>
          </p:nvSpPr>
          <p:spPr>
            <a:xfrm>
              <a:off x="4258029" y="8555111"/>
              <a:ext cx="3236785" cy="1015663"/>
            </a:xfrm>
            <a:prstGeom prst="rect">
              <a:avLst/>
            </a:prstGeom>
          </p:spPr>
          <p:txBody>
            <a:bodyPr wrap="square">
              <a:spAutoFit/>
            </a:bodyPr>
            <a:lstStyle/>
            <a:p>
              <a:pPr marR="0" lvl="0">
                <a:spcBef>
                  <a:spcPts val="0"/>
                </a:spcBef>
                <a:spcAft>
                  <a:spcPts val="0"/>
                </a:spcAft>
              </a:pPr>
              <a:r>
                <a:rPr lang="en-US" sz="1000" dirty="0">
                  <a:latin typeface="Helvetica Light" charset="0"/>
                  <a:ea typeface="Helvetica Light" charset="0"/>
                  <a:cs typeface="Helvetica Light" charset="0"/>
                </a:rPr>
                <a:t>You can hire a professional designer and a contractor to install. There are companies that will take care of the design and installation. This is called a design/build firm. This allows for an easier transition from each of the different phases from planning to construction, and in some cases, even maintenance. </a:t>
              </a:r>
            </a:p>
          </p:txBody>
        </p:sp>
        <p:sp>
          <p:nvSpPr>
            <p:cNvPr id="36" name="Rectangle 35">
              <a:extLst>
                <a:ext uri="{FF2B5EF4-FFF2-40B4-BE49-F238E27FC236}">
                  <a16:creationId xmlns:a16="http://schemas.microsoft.com/office/drawing/2014/main" id="{A7A65A14-D0CC-4E41-B549-9854065110F3}"/>
                </a:ext>
              </a:extLst>
            </p:cNvPr>
            <p:cNvSpPr/>
            <p:nvPr/>
          </p:nvSpPr>
          <p:spPr>
            <a:xfrm>
              <a:off x="4258029" y="7417449"/>
              <a:ext cx="3049890" cy="1015663"/>
            </a:xfrm>
            <a:prstGeom prst="rect">
              <a:avLst/>
            </a:prstGeom>
          </p:spPr>
          <p:txBody>
            <a:bodyPr wrap="square">
              <a:spAutoFit/>
            </a:bodyPr>
            <a:lstStyle/>
            <a:p>
              <a:pPr marR="0" lvl="0">
                <a:spcBef>
                  <a:spcPts val="0"/>
                </a:spcBef>
                <a:spcAft>
                  <a:spcPts val="0"/>
                </a:spcAft>
              </a:pPr>
              <a:r>
                <a:rPr lang="en-US" sz="1000" dirty="0">
                  <a:latin typeface="Helvetica Light" charset="0"/>
                  <a:ea typeface="Helvetica Light" charset="0"/>
                  <a:cs typeface="Helvetica Light" charset="0"/>
                </a:rPr>
                <a:t>You can have a professional design your property’s landscape and then install what you can with the assistance of a contractor. Working hand in hand with a professional designer can be a great way to plan for your property and bring in creative ideas.</a:t>
              </a:r>
            </a:p>
          </p:txBody>
        </p:sp>
        <p:sp>
          <p:nvSpPr>
            <p:cNvPr id="10" name="TextBox 9"/>
            <p:cNvSpPr txBox="1"/>
            <p:nvPr/>
          </p:nvSpPr>
          <p:spPr>
            <a:xfrm>
              <a:off x="1887028" y="5927115"/>
              <a:ext cx="461986" cy="246221"/>
            </a:xfrm>
            <a:prstGeom prst="rect">
              <a:avLst/>
            </a:prstGeom>
            <a:noFill/>
          </p:spPr>
          <p:txBody>
            <a:bodyPr wrap="none" rtlCol="0">
              <a:spAutoFit/>
            </a:bodyPr>
            <a:lstStyle/>
            <a:p>
              <a:pPr algn="ctr"/>
              <a:r>
                <a:rPr lang="en-US" sz="1000" dirty="0">
                  <a:latin typeface="Lato" charset="0"/>
                  <a:ea typeface="Lato" charset="0"/>
                  <a:cs typeface="Lato" charset="0"/>
                </a:rPr>
                <a:t>YOU</a:t>
              </a:r>
            </a:p>
          </p:txBody>
        </p:sp>
        <p:sp>
          <p:nvSpPr>
            <p:cNvPr id="31" name="TextBox 30"/>
            <p:cNvSpPr txBox="1"/>
            <p:nvPr/>
          </p:nvSpPr>
          <p:spPr>
            <a:xfrm>
              <a:off x="3443942" y="5940570"/>
              <a:ext cx="461986" cy="246221"/>
            </a:xfrm>
            <a:prstGeom prst="rect">
              <a:avLst/>
            </a:prstGeom>
            <a:noFill/>
          </p:spPr>
          <p:txBody>
            <a:bodyPr wrap="none" rtlCol="0">
              <a:spAutoFit/>
            </a:bodyPr>
            <a:lstStyle/>
            <a:p>
              <a:pPr algn="ctr"/>
              <a:r>
                <a:rPr lang="en-US" sz="1000" dirty="0">
                  <a:latin typeface="Lato" charset="0"/>
                  <a:ea typeface="Lato" charset="0"/>
                  <a:cs typeface="Lato" charset="0"/>
                </a:rPr>
                <a:t>YOU</a:t>
              </a:r>
            </a:p>
          </p:txBody>
        </p:sp>
        <p:sp>
          <p:nvSpPr>
            <p:cNvPr id="32" name="TextBox 31"/>
            <p:cNvSpPr txBox="1"/>
            <p:nvPr/>
          </p:nvSpPr>
          <p:spPr>
            <a:xfrm>
              <a:off x="1887028" y="6837075"/>
              <a:ext cx="461986" cy="246221"/>
            </a:xfrm>
            <a:prstGeom prst="rect">
              <a:avLst/>
            </a:prstGeom>
            <a:noFill/>
          </p:spPr>
          <p:txBody>
            <a:bodyPr wrap="none" rtlCol="0">
              <a:spAutoFit/>
            </a:bodyPr>
            <a:lstStyle/>
            <a:p>
              <a:pPr algn="ctr"/>
              <a:r>
                <a:rPr lang="en-US" sz="1000" dirty="0">
                  <a:latin typeface="Lato" charset="0"/>
                  <a:ea typeface="Lato" charset="0"/>
                  <a:cs typeface="Lato" charset="0"/>
                </a:rPr>
                <a:t>YOU</a:t>
              </a:r>
            </a:p>
          </p:txBody>
        </p:sp>
        <p:sp>
          <p:nvSpPr>
            <p:cNvPr id="33" name="TextBox 32"/>
            <p:cNvSpPr txBox="1"/>
            <p:nvPr/>
          </p:nvSpPr>
          <p:spPr>
            <a:xfrm>
              <a:off x="3173294" y="6837075"/>
              <a:ext cx="1055096" cy="246221"/>
            </a:xfrm>
            <a:prstGeom prst="rect">
              <a:avLst/>
            </a:prstGeom>
            <a:noFill/>
          </p:spPr>
          <p:txBody>
            <a:bodyPr wrap="none" rtlCol="0">
              <a:spAutoFit/>
            </a:bodyPr>
            <a:lstStyle/>
            <a:p>
              <a:pPr algn="ctr"/>
              <a:r>
                <a:rPr lang="en-US" sz="1000" dirty="0">
                  <a:latin typeface="Lato" charset="0"/>
                  <a:ea typeface="Lato" charset="0"/>
                  <a:cs typeface="Lato" charset="0"/>
                </a:rPr>
                <a:t>CONTRACTOR</a:t>
              </a:r>
            </a:p>
          </p:txBody>
        </p:sp>
        <p:sp>
          <p:nvSpPr>
            <p:cNvPr id="34" name="TextBox 33"/>
            <p:cNvSpPr txBox="1"/>
            <p:nvPr/>
          </p:nvSpPr>
          <p:spPr>
            <a:xfrm>
              <a:off x="1527605" y="7834828"/>
              <a:ext cx="1116011" cy="246221"/>
            </a:xfrm>
            <a:prstGeom prst="rect">
              <a:avLst/>
            </a:prstGeom>
            <a:noFill/>
          </p:spPr>
          <p:txBody>
            <a:bodyPr wrap="none" rtlCol="0">
              <a:spAutoFit/>
            </a:bodyPr>
            <a:lstStyle/>
            <a:p>
              <a:pPr algn="ctr"/>
              <a:r>
                <a:rPr lang="en-US" sz="1000" dirty="0">
                  <a:latin typeface="Lato" charset="0"/>
                  <a:ea typeface="Lato" charset="0"/>
                  <a:cs typeface="Lato" charset="0"/>
                </a:rPr>
                <a:t>PROFESSIONAL</a:t>
              </a:r>
            </a:p>
          </p:txBody>
        </p:sp>
        <p:sp>
          <p:nvSpPr>
            <p:cNvPr id="37" name="TextBox 36"/>
            <p:cNvSpPr txBox="1"/>
            <p:nvPr/>
          </p:nvSpPr>
          <p:spPr>
            <a:xfrm>
              <a:off x="3154116" y="7680939"/>
              <a:ext cx="1093453" cy="553998"/>
            </a:xfrm>
            <a:prstGeom prst="rect">
              <a:avLst/>
            </a:prstGeom>
            <a:noFill/>
          </p:spPr>
          <p:txBody>
            <a:bodyPr wrap="square" rtlCol="0">
              <a:spAutoFit/>
            </a:bodyPr>
            <a:lstStyle/>
            <a:p>
              <a:pPr algn="ctr"/>
              <a:r>
                <a:rPr lang="en-US" sz="1000" dirty="0">
                  <a:latin typeface="Lato" charset="0"/>
                  <a:ea typeface="Lato" charset="0"/>
                  <a:cs typeface="Lato" charset="0"/>
                </a:rPr>
                <a:t>YOU</a:t>
              </a:r>
            </a:p>
            <a:p>
              <a:pPr algn="ctr"/>
              <a:r>
                <a:rPr lang="en-US" sz="1000" dirty="0">
                  <a:latin typeface="Lato" charset="0"/>
                  <a:ea typeface="Lato" charset="0"/>
                  <a:cs typeface="Lato" charset="0"/>
                </a:rPr>
                <a:t>(with assistance of a contractor)</a:t>
              </a:r>
            </a:p>
          </p:txBody>
        </p:sp>
        <p:sp>
          <p:nvSpPr>
            <p:cNvPr id="38" name="TextBox 37"/>
            <p:cNvSpPr txBox="1"/>
            <p:nvPr/>
          </p:nvSpPr>
          <p:spPr>
            <a:xfrm>
              <a:off x="1527605" y="9037806"/>
              <a:ext cx="1116011" cy="246221"/>
            </a:xfrm>
            <a:prstGeom prst="rect">
              <a:avLst/>
            </a:prstGeom>
            <a:noFill/>
          </p:spPr>
          <p:txBody>
            <a:bodyPr wrap="none" rtlCol="0">
              <a:spAutoFit/>
            </a:bodyPr>
            <a:lstStyle/>
            <a:p>
              <a:pPr algn="ctr"/>
              <a:r>
                <a:rPr lang="en-US" sz="1000" dirty="0">
                  <a:latin typeface="Lato" charset="0"/>
                  <a:ea typeface="Lato" charset="0"/>
                  <a:cs typeface="Lato" charset="0"/>
                </a:rPr>
                <a:t>PROFESSIONAL</a:t>
              </a:r>
            </a:p>
          </p:txBody>
        </p:sp>
        <p:sp>
          <p:nvSpPr>
            <p:cNvPr id="39" name="TextBox 38"/>
            <p:cNvSpPr txBox="1"/>
            <p:nvPr/>
          </p:nvSpPr>
          <p:spPr>
            <a:xfrm>
              <a:off x="3147387" y="9037806"/>
              <a:ext cx="1055096" cy="246221"/>
            </a:xfrm>
            <a:prstGeom prst="rect">
              <a:avLst/>
            </a:prstGeom>
            <a:noFill/>
          </p:spPr>
          <p:txBody>
            <a:bodyPr wrap="none" rtlCol="0">
              <a:spAutoFit/>
            </a:bodyPr>
            <a:lstStyle/>
            <a:p>
              <a:pPr algn="ctr"/>
              <a:r>
                <a:rPr lang="en-US" sz="1000" dirty="0">
                  <a:latin typeface="Lato" charset="0"/>
                  <a:ea typeface="Lato" charset="0"/>
                  <a:cs typeface="Lato" charset="0"/>
                </a:rPr>
                <a:t>CONTRACTOR</a:t>
              </a:r>
            </a:p>
          </p:txBody>
        </p:sp>
        <p:sp>
          <p:nvSpPr>
            <p:cNvPr id="40" name="TextBox 39"/>
            <p:cNvSpPr txBox="1"/>
            <p:nvPr/>
          </p:nvSpPr>
          <p:spPr>
            <a:xfrm>
              <a:off x="1766001" y="5336565"/>
              <a:ext cx="704039" cy="261610"/>
            </a:xfrm>
            <a:prstGeom prst="rect">
              <a:avLst/>
            </a:prstGeom>
            <a:noFill/>
          </p:spPr>
          <p:txBody>
            <a:bodyPr wrap="none" rtlCol="0">
              <a:spAutoFit/>
            </a:bodyPr>
            <a:lstStyle/>
            <a:p>
              <a:pPr algn="ctr"/>
              <a:r>
                <a:rPr lang="en-US" sz="1100" b="1" dirty="0">
                  <a:latin typeface="Lato" charset="0"/>
                  <a:ea typeface="Lato" charset="0"/>
                  <a:cs typeface="Lato" charset="0"/>
                </a:rPr>
                <a:t>DESIGN</a:t>
              </a:r>
            </a:p>
          </p:txBody>
        </p:sp>
        <p:sp>
          <p:nvSpPr>
            <p:cNvPr id="41" name="TextBox 40"/>
            <p:cNvSpPr txBox="1"/>
            <p:nvPr/>
          </p:nvSpPr>
          <p:spPr>
            <a:xfrm>
              <a:off x="3138114" y="5329782"/>
              <a:ext cx="1189749" cy="261610"/>
            </a:xfrm>
            <a:prstGeom prst="rect">
              <a:avLst/>
            </a:prstGeom>
            <a:noFill/>
          </p:spPr>
          <p:txBody>
            <a:bodyPr wrap="none" rtlCol="0">
              <a:spAutoFit/>
            </a:bodyPr>
            <a:lstStyle/>
            <a:p>
              <a:pPr algn="ctr"/>
              <a:r>
                <a:rPr lang="en-US" sz="1100" b="1" dirty="0">
                  <a:latin typeface="Lato" charset="0"/>
                  <a:ea typeface="Lato" charset="0"/>
                  <a:cs typeface="Lato" charset="0"/>
                </a:rPr>
                <a:t>INSTALLATION</a:t>
              </a:r>
            </a:p>
          </p:txBody>
        </p:sp>
        <p:pic>
          <p:nvPicPr>
            <p:cNvPr id="23" name="Picture 22"/>
            <p:cNvPicPr>
              <a:picLocks noChangeAspect="1"/>
            </p:cNvPicPr>
            <p:nvPr/>
          </p:nvPicPr>
          <p:blipFill>
            <a:blip r:embed="rId4">
              <a:alphaModFix amt="30000"/>
            </a:blip>
            <a:stretch>
              <a:fillRect/>
            </a:stretch>
          </p:blipFill>
          <p:spPr>
            <a:xfrm>
              <a:off x="2701115" y="5986970"/>
              <a:ext cx="390727" cy="222004"/>
            </a:xfrm>
            <a:prstGeom prst="rect">
              <a:avLst/>
            </a:prstGeom>
          </p:spPr>
        </p:pic>
        <p:cxnSp>
          <p:nvCxnSpPr>
            <p:cNvPr id="49" name="Straight Connector 48"/>
            <p:cNvCxnSpPr/>
            <p:nvPr/>
          </p:nvCxnSpPr>
          <p:spPr>
            <a:xfrm>
              <a:off x="441717" y="6514074"/>
              <a:ext cx="67564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492767" y="5921543"/>
              <a:ext cx="996732" cy="265875"/>
            </a:xfrm>
            <a:prstGeom prst="rect">
              <a:avLst/>
            </a:prstGeom>
            <a:solidFill>
              <a:srgbClr val="07074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OPTION 1</a:t>
              </a:r>
            </a:p>
          </p:txBody>
        </p:sp>
        <p:pic>
          <p:nvPicPr>
            <p:cNvPr id="45" name="Picture 44"/>
            <p:cNvPicPr>
              <a:picLocks noChangeAspect="1"/>
            </p:cNvPicPr>
            <p:nvPr/>
          </p:nvPicPr>
          <p:blipFill>
            <a:blip r:embed="rId4">
              <a:alphaModFix amt="30000"/>
            </a:blip>
            <a:stretch>
              <a:fillRect/>
            </a:stretch>
          </p:blipFill>
          <p:spPr>
            <a:xfrm>
              <a:off x="2701115" y="6854692"/>
              <a:ext cx="390727" cy="222004"/>
            </a:xfrm>
            <a:prstGeom prst="rect">
              <a:avLst/>
            </a:prstGeom>
          </p:spPr>
        </p:pic>
        <p:sp>
          <p:nvSpPr>
            <p:cNvPr id="52" name="Rectangle 51"/>
            <p:cNvSpPr/>
            <p:nvPr/>
          </p:nvSpPr>
          <p:spPr>
            <a:xfrm>
              <a:off x="492767" y="6827248"/>
              <a:ext cx="996732" cy="265875"/>
            </a:xfrm>
            <a:prstGeom prst="rect">
              <a:avLst/>
            </a:prstGeom>
            <a:solidFill>
              <a:srgbClr val="07074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OPTION 2</a:t>
              </a:r>
            </a:p>
          </p:txBody>
        </p:sp>
        <p:pic>
          <p:nvPicPr>
            <p:cNvPr id="53" name="Picture 52"/>
            <p:cNvPicPr>
              <a:picLocks noChangeAspect="1"/>
            </p:cNvPicPr>
            <p:nvPr/>
          </p:nvPicPr>
          <p:blipFill>
            <a:blip r:embed="rId4">
              <a:alphaModFix amt="30000"/>
            </a:blip>
            <a:stretch>
              <a:fillRect/>
            </a:stretch>
          </p:blipFill>
          <p:spPr>
            <a:xfrm>
              <a:off x="2701115" y="7852445"/>
              <a:ext cx="390727" cy="222004"/>
            </a:xfrm>
            <a:prstGeom prst="rect">
              <a:avLst/>
            </a:prstGeom>
          </p:spPr>
        </p:pic>
        <p:sp>
          <p:nvSpPr>
            <p:cNvPr id="54" name="Rectangle 53"/>
            <p:cNvSpPr/>
            <p:nvPr/>
          </p:nvSpPr>
          <p:spPr>
            <a:xfrm>
              <a:off x="492767" y="7825001"/>
              <a:ext cx="996732" cy="265875"/>
            </a:xfrm>
            <a:prstGeom prst="rect">
              <a:avLst/>
            </a:prstGeom>
            <a:solidFill>
              <a:srgbClr val="07074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OPTION 3</a:t>
              </a:r>
            </a:p>
          </p:txBody>
        </p:sp>
        <p:pic>
          <p:nvPicPr>
            <p:cNvPr id="55" name="Picture 54"/>
            <p:cNvPicPr>
              <a:picLocks noChangeAspect="1"/>
            </p:cNvPicPr>
            <p:nvPr/>
          </p:nvPicPr>
          <p:blipFill>
            <a:blip r:embed="rId4">
              <a:alphaModFix amt="30000"/>
            </a:blip>
            <a:stretch>
              <a:fillRect/>
            </a:stretch>
          </p:blipFill>
          <p:spPr>
            <a:xfrm>
              <a:off x="2701115" y="9055423"/>
              <a:ext cx="390727" cy="222004"/>
            </a:xfrm>
            <a:prstGeom prst="rect">
              <a:avLst/>
            </a:prstGeom>
          </p:spPr>
        </p:pic>
        <p:sp>
          <p:nvSpPr>
            <p:cNvPr id="56" name="Rectangle 55"/>
            <p:cNvSpPr/>
            <p:nvPr/>
          </p:nvSpPr>
          <p:spPr>
            <a:xfrm>
              <a:off x="492767" y="9027979"/>
              <a:ext cx="996732" cy="265875"/>
            </a:xfrm>
            <a:prstGeom prst="rect">
              <a:avLst/>
            </a:prstGeom>
            <a:solidFill>
              <a:srgbClr val="07074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OPTION 4</a:t>
              </a:r>
            </a:p>
          </p:txBody>
        </p:sp>
        <p:cxnSp>
          <p:nvCxnSpPr>
            <p:cNvPr id="57" name="Straight Connector 56"/>
            <p:cNvCxnSpPr/>
            <p:nvPr/>
          </p:nvCxnSpPr>
          <p:spPr>
            <a:xfrm>
              <a:off x="441717" y="7355072"/>
              <a:ext cx="67564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41717" y="8514757"/>
              <a:ext cx="67564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41717" y="5621051"/>
              <a:ext cx="67564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840F7C0E-6904-4B49-BF13-5996A5126569}" type="slidenum">
              <a:rPr lang="en-US" smtClean="0"/>
              <a:t>4</a:t>
            </a:fld>
            <a:endParaRPr lang="en-US" dirty="0"/>
          </a:p>
        </p:txBody>
      </p:sp>
    </p:spTree>
    <p:extLst>
      <p:ext uri="{BB962C8B-B14F-4D97-AF65-F5344CB8AC3E}">
        <p14:creationId xmlns:p14="http://schemas.microsoft.com/office/powerpoint/2010/main" val="1593687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7934276"/>
            <a:ext cx="3432061" cy="2150332"/>
          </a:xfrm>
          <a:prstGeom prst="rect">
            <a:avLst/>
          </a:prstGeom>
          <a:solidFill>
            <a:srgbClr val="97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501708" y="7934277"/>
            <a:ext cx="4270692" cy="21503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0" y="6043021"/>
            <a:ext cx="4387546" cy="100492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40010F1-C6DB-4CA9-96D0-ED539BE501EC}"/>
              </a:ext>
            </a:extLst>
          </p:cNvPr>
          <p:cNvSpPr txBox="1"/>
          <p:nvPr/>
        </p:nvSpPr>
        <p:spPr>
          <a:xfrm>
            <a:off x="442209" y="1502547"/>
            <a:ext cx="6856662" cy="967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just" defTabSz="410751" hangingPunct="0">
              <a:spcBef>
                <a:spcPts val="1687"/>
              </a:spcBef>
            </a:pPr>
            <a:r>
              <a:rPr lang="en-US" sz="1100" dirty="0">
                <a:latin typeface="Helvetica Light" charset="0"/>
                <a:ea typeface="Helvetica Light" charset="0"/>
                <a:cs typeface="Helvetica Light" charset="0"/>
              </a:rPr>
              <a:t>Open space for kids and pets to play is great, but over time lawns can become an issue if fertilizers and herbicides are used. Chemicals used on lawns turns into harmful runoff that pollutes our water bodies. Lawns are also contributing to </a:t>
            </a:r>
            <a:r>
              <a:rPr lang="en-US" sz="1100" dirty="0">
                <a:latin typeface="Helvetica Light" charset="0"/>
                <a:ea typeface="Helvetica Light" charset="0"/>
                <a:cs typeface="Helvetica Light" charset="0"/>
                <a:hlinkClick r:id="rId2"/>
              </a:rPr>
              <a:t>decreasing biodiversity</a:t>
            </a:r>
            <a:r>
              <a:rPr lang="en-US" sz="1100" dirty="0">
                <a:latin typeface="Helvetica Light" charset="0"/>
                <a:ea typeface="Helvetica Light" charset="0"/>
                <a:cs typeface="Helvetica Light" charset="0"/>
              </a:rPr>
              <a:t>. Alternative lawn care can reduce the negative environmental impacts of lawns.</a:t>
            </a:r>
          </a:p>
        </p:txBody>
      </p:sp>
      <p:sp>
        <p:nvSpPr>
          <p:cNvPr id="6" name="Rectangle 5">
            <a:extLst>
              <a:ext uri="{FF2B5EF4-FFF2-40B4-BE49-F238E27FC236}">
                <a16:creationId xmlns:a16="http://schemas.microsoft.com/office/drawing/2014/main" id="{0189F602-4792-4A61-BFE4-EDE73CC7F8A4}"/>
              </a:ext>
            </a:extLst>
          </p:cNvPr>
          <p:cNvSpPr/>
          <p:nvPr/>
        </p:nvSpPr>
        <p:spPr>
          <a:xfrm>
            <a:off x="442210" y="8825233"/>
            <a:ext cx="2878178" cy="938719"/>
          </a:xfrm>
          <a:prstGeom prst="rect">
            <a:avLst/>
          </a:prstGeom>
        </p:spPr>
        <p:txBody>
          <a:bodyPr wrap="square">
            <a:spAutoFit/>
          </a:bodyPr>
          <a:lstStyle/>
          <a:p>
            <a:pPr defTabSz="410751" hangingPunct="0">
              <a:spcBef>
                <a:spcPts val="1687"/>
              </a:spcBef>
            </a:pPr>
            <a:r>
              <a:rPr lang="en-US" sz="1100" dirty="0">
                <a:latin typeface="Helvetica Light" charset="0"/>
                <a:ea typeface="Helvetica Light" charset="0"/>
                <a:cs typeface="Helvetica Light" charset="0"/>
              </a:rPr>
              <a:t>Mt. Auburn Cemetery has a no-rake policy for leaves. Instead they chip and spread leaves on the lawn.  When they started, the organic content of the soil was 2-3%. Now, ten years later, it’s 8-10%. </a:t>
            </a:r>
          </a:p>
        </p:txBody>
      </p:sp>
      <p:sp>
        <p:nvSpPr>
          <p:cNvPr id="8" name="Rectangle 7">
            <a:extLst>
              <a:ext uri="{FF2B5EF4-FFF2-40B4-BE49-F238E27FC236}">
                <a16:creationId xmlns:a16="http://schemas.microsoft.com/office/drawing/2014/main" id="{67A87590-7D93-4563-B293-CFC2524B543B}"/>
              </a:ext>
            </a:extLst>
          </p:cNvPr>
          <p:cNvSpPr/>
          <p:nvPr/>
        </p:nvSpPr>
        <p:spPr>
          <a:xfrm>
            <a:off x="442209" y="2717178"/>
            <a:ext cx="3945337" cy="3041858"/>
          </a:xfrm>
          <a:prstGeom prst="rect">
            <a:avLst/>
          </a:prstGeom>
        </p:spPr>
        <p:txBody>
          <a:bodyPr wrap="square">
            <a:spAutoFit/>
          </a:bodyPr>
          <a:lstStyle/>
          <a:p>
            <a:pPr defTabSz="410751" hangingPunct="0">
              <a:spcBef>
                <a:spcPts val="1687"/>
              </a:spcBef>
            </a:pPr>
            <a:r>
              <a:rPr lang="en-US" sz="1400" b="1" dirty="0">
                <a:solidFill>
                  <a:srgbClr val="517820"/>
                </a:solidFill>
                <a:latin typeface="Helvetica Light" charset="0"/>
                <a:ea typeface="Helvetica Light" charset="0"/>
                <a:cs typeface="Helvetica Light" charset="0"/>
              </a:rPr>
              <a:t>NATURALLY REPLENISH SOIL NUTRIENTS:</a:t>
            </a:r>
          </a:p>
          <a:p>
            <a:pPr defTabSz="410751" hangingPunct="0">
              <a:spcBef>
                <a:spcPts val="1687"/>
              </a:spcBef>
            </a:pPr>
            <a:r>
              <a:rPr lang="en-US" sz="1100" kern="0" dirty="0">
                <a:solidFill>
                  <a:srgbClr val="222222"/>
                </a:solidFill>
                <a:latin typeface="Helvetica Light" charset="0"/>
                <a:ea typeface="Helvetica Light" charset="0"/>
                <a:cs typeface="Helvetica Light" charset="0"/>
                <a:sym typeface="Avenir Next Medium"/>
              </a:rPr>
              <a:t>The loss of available nutrients is why imported chemical fertilizers are often used. Instead:</a:t>
            </a:r>
          </a:p>
          <a:p>
            <a:pPr marL="742950" lvl="1" indent="-285750" defTabSz="410751" hangingPunct="0">
              <a:spcBef>
                <a:spcPts val="1687"/>
              </a:spcBef>
              <a:buFont typeface="Arial" panose="020B0604020202020204" pitchFamily="34" charset="0"/>
              <a:buChar char="•"/>
            </a:pPr>
            <a:r>
              <a:rPr lang="en-US" sz="1100" kern="0" dirty="0">
                <a:solidFill>
                  <a:srgbClr val="222222"/>
                </a:solidFill>
                <a:latin typeface="Helvetica Light" charset="0"/>
                <a:ea typeface="Helvetica Light" charset="0"/>
                <a:cs typeface="Helvetica Light" charset="0"/>
                <a:sym typeface="Avenir Next Medium"/>
              </a:rPr>
              <a:t>Make your own mulch out of lawn clippings and leaves. Simply, run over your leaves with your lawn mower (hopefully, hand-powered or electric!). </a:t>
            </a:r>
          </a:p>
          <a:p>
            <a:pPr marL="742950" lvl="1" indent="-285750" defTabSz="410751" hangingPunct="0">
              <a:spcBef>
                <a:spcPts val="1687"/>
              </a:spcBef>
              <a:buFont typeface="Arial" panose="020B0604020202020204" pitchFamily="34" charset="0"/>
              <a:buChar char="•"/>
            </a:pPr>
            <a:r>
              <a:rPr lang="en-US" sz="1100" kern="0" dirty="0">
                <a:solidFill>
                  <a:srgbClr val="222222"/>
                </a:solidFill>
                <a:latin typeface="Helvetica Light" charset="0"/>
                <a:ea typeface="Helvetica Light" charset="0"/>
                <a:cs typeface="Helvetica Light" charset="0"/>
                <a:sym typeface="Avenir Next Medium"/>
              </a:rPr>
              <a:t>Rake compost across your lawn. This is t</a:t>
            </a:r>
            <a:r>
              <a:rPr lang="en-US" sz="1100" dirty="0">
                <a:latin typeface="Helvetica Light" charset="0"/>
                <a:ea typeface="Helvetica Light" charset="0"/>
                <a:cs typeface="Helvetica Light" charset="0"/>
              </a:rPr>
              <a:t>ypically done in the Spring to help promote healthy soils all season long.</a:t>
            </a:r>
            <a:endParaRPr lang="en-US" sz="1100" kern="0" dirty="0">
              <a:solidFill>
                <a:srgbClr val="222222"/>
              </a:solidFill>
              <a:latin typeface="Helvetica Light" charset="0"/>
              <a:ea typeface="Helvetica Light" charset="0"/>
              <a:cs typeface="Helvetica Light" charset="0"/>
              <a:sym typeface="Avenir Next Medium"/>
            </a:endParaRPr>
          </a:p>
          <a:p>
            <a:pPr marL="742950" lvl="1" indent="-285750" defTabSz="410751" hangingPunct="0">
              <a:spcBef>
                <a:spcPts val="1687"/>
              </a:spcBef>
              <a:buFont typeface="Arial" panose="020B0604020202020204" pitchFamily="34" charset="0"/>
              <a:buChar char="•"/>
            </a:pPr>
            <a:r>
              <a:rPr lang="en-US" sz="1100" kern="0" dirty="0">
                <a:solidFill>
                  <a:srgbClr val="222222"/>
                </a:solidFill>
                <a:latin typeface="Helvetica Light" charset="0"/>
                <a:ea typeface="Helvetica Light" charset="0"/>
                <a:cs typeface="Helvetica Light" charset="0"/>
                <a:sym typeface="Avenir Next Medium"/>
              </a:rPr>
              <a:t>These alternatives will naturally provide nutrients to your soil.</a:t>
            </a:r>
          </a:p>
        </p:txBody>
      </p:sp>
      <p:pic>
        <p:nvPicPr>
          <p:cNvPr id="9" name="Picture Placeholder 3" descr="A red fire hydrant sitting in the grass&#10;&#10;Description automatically generated">
            <a:extLst>
              <a:ext uri="{FF2B5EF4-FFF2-40B4-BE49-F238E27FC236}">
                <a16:creationId xmlns:a16="http://schemas.microsoft.com/office/drawing/2014/main" id="{BA8A328F-80B2-44DA-8FEB-A61C0E31F35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30158" y="2790454"/>
            <a:ext cx="3142242" cy="2094828"/>
          </a:xfrm>
          <a:prstGeom prst="rect">
            <a:avLst/>
          </a:prstGeom>
        </p:spPr>
      </p:pic>
      <p:pic>
        <p:nvPicPr>
          <p:cNvPr id="10" name="Picture 9" descr="A person standing on a sidewalk in front of a house&#10;&#10;Description automatically generated">
            <a:extLst>
              <a:ext uri="{FF2B5EF4-FFF2-40B4-BE49-F238E27FC236}">
                <a16:creationId xmlns:a16="http://schemas.microsoft.com/office/drawing/2014/main" id="{D0340A14-01EF-4AF3-A0E9-BF87886B113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618938" y="4932459"/>
            <a:ext cx="3153462" cy="2102308"/>
          </a:xfrm>
          <a:prstGeom prst="rect">
            <a:avLst/>
          </a:prstGeom>
        </p:spPr>
      </p:pic>
      <p:sp>
        <p:nvSpPr>
          <p:cNvPr id="12" name="TextBox 11">
            <a:extLst>
              <a:ext uri="{FF2B5EF4-FFF2-40B4-BE49-F238E27FC236}">
                <a16:creationId xmlns:a16="http://schemas.microsoft.com/office/drawing/2014/main" id="{33B897A4-A794-48C3-87C7-418FC01EE611}"/>
              </a:ext>
            </a:extLst>
          </p:cNvPr>
          <p:cNvSpPr txBox="1"/>
          <p:nvPr/>
        </p:nvSpPr>
        <p:spPr>
          <a:xfrm>
            <a:off x="442209" y="6165705"/>
            <a:ext cx="3084985" cy="769441"/>
          </a:xfrm>
          <a:prstGeom prst="rect">
            <a:avLst/>
          </a:prstGeom>
          <a:noFill/>
        </p:spPr>
        <p:txBody>
          <a:bodyPr wrap="square" rtlCol="0">
            <a:spAutoFit/>
          </a:bodyPr>
          <a:lstStyle/>
          <a:p>
            <a:r>
              <a:rPr lang="en-US" sz="1100" b="1" dirty="0">
                <a:latin typeface="Helvetica Light" charset="0"/>
                <a:ea typeface="Helvetica Light" charset="0"/>
                <a:cs typeface="Helvetica Light" charset="0"/>
              </a:rPr>
              <a:t>PRO-TIP</a:t>
            </a:r>
          </a:p>
          <a:p>
            <a:r>
              <a:rPr lang="en-US" sz="1100" dirty="0">
                <a:latin typeface="Helvetica Light" charset="0"/>
                <a:ea typeface="Helvetica Light" charset="0"/>
                <a:cs typeface="Helvetica Light" charset="0"/>
              </a:rPr>
              <a:t>Leaves and lawn clippings can also be left in a compost pile and used as mulch for other plant and gardens.</a:t>
            </a:r>
          </a:p>
        </p:txBody>
      </p:sp>
      <p:pic>
        <p:nvPicPr>
          <p:cNvPr id="2050" name="Picture 2" descr="Image result for mount auburn cemetery&quot;">
            <a:extLst>
              <a:ext uri="{FF2B5EF4-FFF2-40B4-BE49-F238E27FC236}">
                <a16:creationId xmlns:a16="http://schemas.microsoft.com/office/drawing/2014/main" id="{08C91A30-97A4-4FBB-AA61-F6C439404213}"/>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948896" y="7352749"/>
            <a:ext cx="1782749" cy="11884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tree&#10;&#10;Description automatically generated">
            <a:extLst>
              <a:ext uri="{FF2B5EF4-FFF2-40B4-BE49-F238E27FC236}">
                <a16:creationId xmlns:a16="http://schemas.microsoft.com/office/drawing/2014/main" id="{E82A9F5D-7BF2-4D07-88A4-79A08B1800E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926263" y="7355424"/>
            <a:ext cx="1778735" cy="1185824"/>
          </a:xfrm>
          <a:prstGeom prst="rect">
            <a:avLst/>
          </a:prstGeom>
        </p:spPr>
      </p:pic>
      <p:sp>
        <p:nvSpPr>
          <p:cNvPr id="14" name="TextBox 13">
            <a:extLst>
              <a:ext uri="{FF2B5EF4-FFF2-40B4-BE49-F238E27FC236}">
                <a16:creationId xmlns:a16="http://schemas.microsoft.com/office/drawing/2014/main" id="{71B12002-3944-4E8E-81A2-406080FD0194}"/>
              </a:ext>
            </a:extLst>
          </p:cNvPr>
          <p:cNvSpPr txBox="1"/>
          <p:nvPr/>
        </p:nvSpPr>
        <p:spPr>
          <a:xfrm>
            <a:off x="3871880" y="8655956"/>
            <a:ext cx="3583843" cy="1107996"/>
          </a:xfrm>
          <a:prstGeom prst="rect">
            <a:avLst/>
          </a:prstGeom>
          <a:noFill/>
        </p:spPr>
        <p:txBody>
          <a:bodyPr wrap="square" rtlCol="0">
            <a:spAutoFit/>
          </a:bodyPr>
          <a:lstStyle/>
          <a:p>
            <a:r>
              <a:rPr lang="en-US" sz="1100" b="1" dirty="0">
                <a:latin typeface="Helvetica Light" charset="0"/>
                <a:ea typeface="Helvetica Light" charset="0"/>
                <a:cs typeface="Helvetica Light" charset="0"/>
              </a:rPr>
              <a:t>PRO-TIP</a:t>
            </a:r>
          </a:p>
          <a:p>
            <a:r>
              <a:rPr lang="en-US" sz="1100" dirty="0">
                <a:latin typeface="Helvetica Light" charset="0"/>
                <a:ea typeface="Helvetica Light" charset="0"/>
                <a:cs typeface="Helvetica Light" charset="0"/>
              </a:rPr>
              <a:t>Clover is not the enemy! Having naturally occurring species, like dandelions and white clover may have unexpected benefits, such as keeping rabbits away, fixing nitrogen, providing nectar and pollen for bees, and being evergreen during times of drought.</a:t>
            </a:r>
          </a:p>
        </p:txBody>
      </p:sp>
      <p:pic>
        <p:nvPicPr>
          <p:cNvPr id="16"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592510" y="6260585"/>
            <a:ext cx="573568" cy="573467"/>
          </a:xfrm>
          <a:prstGeom prst="rect">
            <a:avLst/>
          </a:prstGeom>
        </p:spPr>
      </p:pic>
      <p:sp>
        <p:nvSpPr>
          <p:cNvPr id="18" name="Rectangle 17"/>
          <p:cNvSpPr/>
          <p:nvPr/>
        </p:nvSpPr>
        <p:spPr>
          <a:xfrm>
            <a:off x="4618938" y="6705600"/>
            <a:ext cx="1777856" cy="338378"/>
          </a:xfrm>
          <a:prstGeom prst="rect">
            <a:avLst/>
          </a:prstGeom>
          <a:solidFill>
            <a:srgbClr val="517820"/>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Lato" charset="0"/>
                <a:ea typeface="Lato" charset="0"/>
                <a:cs typeface="Lato" charset="0"/>
              </a:rPr>
              <a:t>Compost on top of lawn</a:t>
            </a:r>
          </a:p>
        </p:txBody>
      </p:sp>
      <p:sp>
        <p:nvSpPr>
          <p:cNvPr id="19" name="Rectangle 18"/>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Lawn Care</a:t>
            </a:r>
          </a:p>
        </p:txBody>
      </p:sp>
      <p:grpSp>
        <p:nvGrpSpPr>
          <p:cNvPr id="21" name="Group 20"/>
          <p:cNvGrpSpPr/>
          <p:nvPr/>
        </p:nvGrpSpPr>
        <p:grpSpPr>
          <a:xfrm>
            <a:off x="0" y="0"/>
            <a:ext cx="7772400" cy="496666"/>
            <a:chOff x="0" y="0"/>
            <a:chExt cx="7772400" cy="496666"/>
          </a:xfrm>
        </p:grpSpPr>
        <p:sp>
          <p:nvSpPr>
            <p:cNvPr id="22" name="Rectangle 21"/>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3" name="TextBox 2"/>
          <p:cNvSpPr txBox="1"/>
          <p:nvPr/>
        </p:nvSpPr>
        <p:spPr>
          <a:xfrm>
            <a:off x="442209" y="8655956"/>
            <a:ext cx="1326004" cy="261610"/>
          </a:xfrm>
          <a:prstGeom prst="rect">
            <a:avLst/>
          </a:prstGeom>
          <a:noFill/>
        </p:spPr>
        <p:txBody>
          <a:bodyPr wrap="none" rtlCol="0">
            <a:spAutoFit/>
          </a:bodyPr>
          <a:lstStyle/>
          <a:p>
            <a:r>
              <a:rPr lang="en-US" sz="1100" b="1" dirty="0">
                <a:latin typeface="Helvetica Light" charset="0"/>
                <a:ea typeface="Helvetica Light" charset="0"/>
                <a:cs typeface="Helvetica Light" charset="0"/>
              </a:rPr>
              <a:t>BEST PRACTICE</a:t>
            </a:r>
          </a:p>
        </p:txBody>
      </p:sp>
      <p:pic>
        <p:nvPicPr>
          <p:cNvPr id="25" name="Graphic 57" descr="Lightbulb and gear">
            <a:extLst>
              <a:ext uri="{FF2B5EF4-FFF2-40B4-BE49-F238E27FC236}">
                <a16:creationId xmlns:a16="http://schemas.microsoft.com/office/drawing/2014/main" id="{201D0699-012D-4B8A-A947-17208A116BF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879294" y="8014422"/>
            <a:ext cx="573568" cy="573467"/>
          </a:xfrm>
          <a:prstGeom prst="rect">
            <a:avLst/>
          </a:prstGeom>
        </p:spPr>
      </p:pic>
      <p:sp>
        <p:nvSpPr>
          <p:cNvPr id="26" name="Slide Number Placeholder 25"/>
          <p:cNvSpPr>
            <a:spLocks noGrp="1"/>
          </p:cNvSpPr>
          <p:nvPr>
            <p:ph type="sldNum" sz="quarter" idx="12"/>
          </p:nvPr>
        </p:nvSpPr>
        <p:spPr/>
        <p:txBody>
          <a:bodyPr/>
          <a:lstStyle/>
          <a:p>
            <a:fld id="{840F7C0E-6904-4B49-BF13-5996A5126569}" type="slidenum">
              <a:rPr lang="en-US" smtClean="0"/>
              <a:t>40</a:t>
            </a:fld>
            <a:endParaRPr lang="en-US" dirty="0"/>
          </a:p>
        </p:txBody>
      </p:sp>
    </p:spTree>
    <p:extLst>
      <p:ext uri="{BB962C8B-B14F-4D97-AF65-F5344CB8AC3E}">
        <p14:creationId xmlns:p14="http://schemas.microsoft.com/office/powerpoint/2010/main" val="4127591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47673" y="8703129"/>
            <a:ext cx="6445813" cy="972159"/>
          </a:xfrm>
          <a:prstGeom prst="rect">
            <a:avLst/>
          </a:prstGeom>
          <a:solidFill>
            <a:srgbClr val="97C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B7D244C-8A45-4C5E-BBB8-A98824A42263}"/>
              </a:ext>
            </a:extLst>
          </p:cNvPr>
          <p:cNvSpPr/>
          <p:nvPr/>
        </p:nvSpPr>
        <p:spPr>
          <a:xfrm>
            <a:off x="1508618" y="8850654"/>
            <a:ext cx="4908700" cy="677108"/>
          </a:xfrm>
          <a:prstGeom prst="rect">
            <a:avLst/>
          </a:prstGeom>
        </p:spPr>
        <p:txBody>
          <a:bodyPr wrap="square">
            <a:spAutoFit/>
          </a:bodyPr>
          <a:lstStyle/>
          <a:p>
            <a:pPr lvl="1"/>
            <a:r>
              <a:rPr lang="en-US" sz="1400" b="1" dirty="0">
                <a:latin typeface="Helvetica Light" charset="0"/>
                <a:ea typeface="Helvetica Light" charset="0"/>
                <a:cs typeface="Helvetica Light" charset="0"/>
              </a:rPr>
              <a:t>DID YOU KNOW?</a:t>
            </a:r>
          </a:p>
          <a:p>
            <a:pPr lvl="1"/>
            <a:r>
              <a:rPr lang="en-US" sz="1200" dirty="0">
                <a:latin typeface="Helvetica Light" charset="0"/>
                <a:ea typeface="Helvetica Light" charset="0"/>
                <a:cs typeface="Helvetica Light" charset="0"/>
              </a:rPr>
              <a:t>According to the National Wildlife Federation, 42% of native plants and animals are at risk because of invasive species.</a:t>
            </a:r>
          </a:p>
        </p:txBody>
      </p:sp>
      <p:sp>
        <p:nvSpPr>
          <p:cNvPr id="5" name="TextBox 4">
            <a:extLst>
              <a:ext uri="{FF2B5EF4-FFF2-40B4-BE49-F238E27FC236}">
                <a16:creationId xmlns:a16="http://schemas.microsoft.com/office/drawing/2014/main" id="{07014781-4F72-4309-8E2C-28F1B6BEF754}"/>
              </a:ext>
            </a:extLst>
          </p:cNvPr>
          <p:cNvSpPr txBox="1"/>
          <p:nvPr/>
        </p:nvSpPr>
        <p:spPr>
          <a:xfrm>
            <a:off x="533055" y="1687750"/>
            <a:ext cx="3130333" cy="2492990"/>
          </a:xfrm>
          <a:prstGeom prst="rect">
            <a:avLst/>
          </a:prstGeom>
          <a:noFill/>
        </p:spPr>
        <p:txBody>
          <a:bodyPr wrap="square" rtlCol="0">
            <a:spAutoFit/>
          </a:bodyPr>
          <a:lstStyle/>
          <a:p>
            <a:pPr algn="just"/>
            <a:r>
              <a:rPr lang="en-US" sz="1200" dirty="0">
                <a:latin typeface="Helvetica Light" charset="0"/>
                <a:ea typeface="Helvetica Light" charset="0"/>
                <a:cs typeface="Helvetica Light" charset="0"/>
              </a:rPr>
              <a:t>Invasives tend to come in from people traveling abroad and coming home with seeds either intentionally or unintentionally. Once established, these plants will spread their seeds and will be eaten by local wildlife, spreading their seeds even further. Some invasive plants are problematic because they do not have any natural competitors and therefore spread rapidly and beat out native species, leading to decreased biodiversity. Invasive species are an ongoing concern, so they need to be addressed during Phase 2 and 3 of your landscaping project.</a:t>
            </a:r>
          </a:p>
        </p:txBody>
      </p:sp>
      <p:pic>
        <p:nvPicPr>
          <p:cNvPr id="6" name="Picture 5" descr="A close up of a tree&#10;&#10;Description automatically generated">
            <a:extLst>
              <a:ext uri="{FF2B5EF4-FFF2-40B4-BE49-F238E27FC236}">
                <a16:creationId xmlns:a16="http://schemas.microsoft.com/office/drawing/2014/main" id="{2027720C-C7C9-4E9E-932A-F0AD770A9E5B}"/>
              </a:ext>
            </a:extLst>
          </p:cNvPr>
          <p:cNvPicPr>
            <a:picLocks noChangeAspect="1"/>
          </p:cNvPicPr>
          <p:nvPr/>
        </p:nvPicPr>
        <p:blipFill rotWithShape="1">
          <a:blip r:embed="rId2"/>
          <a:srcRect l="5999" t="6477" r="18240" b="7742"/>
          <a:stretch/>
        </p:blipFill>
        <p:spPr>
          <a:xfrm>
            <a:off x="647673" y="4457697"/>
            <a:ext cx="2953712" cy="3938282"/>
          </a:xfrm>
          <a:prstGeom prst="rect">
            <a:avLst/>
          </a:prstGeom>
        </p:spPr>
      </p:pic>
      <p:pic>
        <p:nvPicPr>
          <p:cNvPr id="7" name="Picture 6" descr="A close up of a flower&#10;&#10;Description automatically generated">
            <a:extLst>
              <a:ext uri="{FF2B5EF4-FFF2-40B4-BE49-F238E27FC236}">
                <a16:creationId xmlns:a16="http://schemas.microsoft.com/office/drawing/2014/main" id="{589211E0-1E40-46B9-8ACE-87AEB3F2A369}"/>
              </a:ext>
            </a:extLst>
          </p:cNvPr>
          <p:cNvPicPr>
            <a:picLocks noChangeAspect="1"/>
          </p:cNvPicPr>
          <p:nvPr/>
        </p:nvPicPr>
        <p:blipFill rotWithShape="1">
          <a:blip r:embed="rId3"/>
          <a:srcRect l="5991" r="8759" b="2"/>
          <a:stretch/>
        </p:blipFill>
        <p:spPr>
          <a:xfrm>
            <a:off x="3881327" y="1760155"/>
            <a:ext cx="3244201" cy="3244201"/>
          </a:xfrm>
          <a:prstGeom prst="rect">
            <a:avLst/>
          </a:prstGeom>
        </p:spPr>
      </p:pic>
      <p:sp>
        <p:nvSpPr>
          <p:cNvPr id="2" name="TextBox 1">
            <a:extLst>
              <a:ext uri="{FF2B5EF4-FFF2-40B4-BE49-F238E27FC236}">
                <a16:creationId xmlns:a16="http://schemas.microsoft.com/office/drawing/2014/main" id="{B0D0C93C-148D-476C-B972-C891D0B8B423}"/>
              </a:ext>
            </a:extLst>
          </p:cNvPr>
          <p:cNvSpPr txBox="1"/>
          <p:nvPr/>
        </p:nvSpPr>
        <p:spPr>
          <a:xfrm>
            <a:off x="3789144" y="5135648"/>
            <a:ext cx="3447227" cy="1569660"/>
          </a:xfrm>
          <a:prstGeom prst="rect">
            <a:avLst/>
          </a:prstGeom>
          <a:noFill/>
        </p:spPr>
        <p:txBody>
          <a:bodyPr wrap="square" rtlCol="0">
            <a:spAutoFit/>
          </a:bodyPr>
          <a:lstStyle/>
          <a:p>
            <a:pPr algn="just"/>
            <a:r>
              <a:rPr lang="en-US" sz="1200" dirty="0" smtClean="0">
                <a:latin typeface="Helvetica Light" charset="0"/>
                <a:ea typeface="Helvetica Light" charset="0"/>
                <a:cs typeface="Helvetica Light" charset="0"/>
              </a:rPr>
              <a:t>The </a:t>
            </a:r>
            <a:r>
              <a:rPr lang="en-US" sz="1200" dirty="0" smtClean="0">
                <a:latin typeface="Helvetica Light" charset="0"/>
                <a:ea typeface="Helvetica Light" charset="0"/>
                <a:cs typeface="Helvetica Light" charset="0"/>
                <a:hlinkClick r:id="rId4"/>
              </a:rPr>
              <a:t>Massachusetts Invasive Plant Advisory Group</a:t>
            </a:r>
            <a:r>
              <a:rPr lang="en-US" sz="1200" dirty="0" smtClean="0">
                <a:latin typeface="Helvetica Light" charset="0"/>
                <a:ea typeface="Helvetica Light" charset="0"/>
                <a:cs typeface="Helvetica Light" charset="0"/>
              </a:rPr>
              <a:t> has </a:t>
            </a:r>
            <a:r>
              <a:rPr lang="en-US" sz="1200" dirty="0" smtClean="0">
                <a:latin typeface="Helvetica" panose="020B0604020202020204" pitchFamily="34" charset="0"/>
                <a:ea typeface="Helvetica Light" charset="0"/>
                <a:cs typeface="Helvetica" panose="020B0604020202020204" pitchFamily="34" charset="0"/>
              </a:rPr>
              <a:t>published</a:t>
            </a:r>
            <a:r>
              <a:rPr lang="en-US" sz="1200" dirty="0" smtClean="0">
                <a:latin typeface="Helvetica" panose="020B0604020202020204" pitchFamily="34" charset="0"/>
                <a:cs typeface="Helvetica" panose="020B0604020202020204" pitchFamily="34" charset="0"/>
              </a:rPr>
              <a:t> </a:t>
            </a:r>
            <a:r>
              <a:rPr lang="en-US" sz="1200" dirty="0">
                <a:latin typeface="Helvetica" panose="020B0604020202020204" pitchFamily="34" charset="0"/>
                <a:cs typeface="Helvetica" panose="020B0604020202020204" pitchFamily="34" charset="0"/>
              </a:rPr>
              <a:t>recommendations to prevent, control and, where possible, eradicate invasive plant species </a:t>
            </a:r>
            <a:r>
              <a:rPr lang="en-US" sz="1200" dirty="0" smtClean="0">
                <a:latin typeface="Helvetica" panose="020B0604020202020204" pitchFamily="34" charset="0"/>
                <a:cs typeface="Helvetica" panose="020B0604020202020204" pitchFamily="34" charset="0"/>
              </a:rPr>
              <a:t>and provides </a:t>
            </a:r>
            <a:r>
              <a:rPr lang="en-US" sz="1200" dirty="0" smtClean="0">
                <a:latin typeface="Helvetica" panose="020B0604020202020204" pitchFamily="34" charset="0"/>
                <a:ea typeface="Helvetica Light" charset="0"/>
                <a:cs typeface="Helvetica" panose="020B0604020202020204" pitchFamily="34" charset="0"/>
              </a:rPr>
              <a:t>a </a:t>
            </a:r>
            <a:r>
              <a:rPr lang="en-US" sz="1200" dirty="0">
                <a:latin typeface="Helvetica" panose="020B0604020202020204" pitchFamily="34" charset="0"/>
                <a:ea typeface="Helvetica Light" charset="0"/>
                <a:cs typeface="Helvetica" panose="020B0604020202020204" pitchFamily="34" charset="0"/>
              </a:rPr>
              <a:t>comprehensive list of local invasive species. The following pages outline best practices </a:t>
            </a:r>
            <a:r>
              <a:rPr lang="en-US" sz="1200" dirty="0">
                <a:latin typeface="Helvetica Light" charset="0"/>
                <a:ea typeface="Helvetica Light" charset="0"/>
                <a:cs typeface="Helvetica Light" charset="0"/>
              </a:rPr>
              <a:t>to manage some of the most common invasive species in the </a:t>
            </a:r>
            <a:r>
              <a:rPr lang="en-US" sz="1200" dirty="0" smtClean="0">
                <a:latin typeface="Helvetica Light" charset="0"/>
                <a:ea typeface="Helvetica Light" charset="0"/>
                <a:cs typeface="Helvetica Light" charset="0"/>
              </a:rPr>
              <a:t>Burlington </a:t>
            </a:r>
            <a:r>
              <a:rPr lang="en-US" sz="1200" dirty="0">
                <a:latin typeface="Helvetica Light" charset="0"/>
                <a:ea typeface="Helvetica Light" charset="0"/>
                <a:cs typeface="Helvetica Light" charset="0"/>
              </a:rPr>
              <a:t>area.</a:t>
            </a:r>
          </a:p>
        </p:txBody>
      </p:sp>
      <p:sp>
        <p:nvSpPr>
          <p:cNvPr id="9" name="TextBox 8">
            <a:extLst>
              <a:ext uri="{FF2B5EF4-FFF2-40B4-BE49-F238E27FC236}">
                <a16:creationId xmlns:a16="http://schemas.microsoft.com/office/drawing/2014/main" id="{E6889DC5-35C4-4FBD-A655-DA2058D7E369}"/>
              </a:ext>
            </a:extLst>
          </p:cNvPr>
          <p:cNvSpPr txBox="1"/>
          <p:nvPr/>
        </p:nvSpPr>
        <p:spPr>
          <a:xfrm>
            <a:off x="3789144" y="7581311"/>
            <a:ext cx="3304342" cy="830997"/>
          </a:xfrm>
          <a:prstGeom prst="rect">
            <a:avLst/>
          </a:prstGeom>
          <a:noFill/>
        </p:spPr>
        <p:txBody>
          <a:bodyPr wrap="square" rtlCol="0">
            <a:spAutoFit/>
          </a:bodyPr>
          <a:lstStyle/>
          <a:p>
            <a:r>
              <a:rPr lang="en-US" sz="1200" b="1" dirty="0">
                <a:latin typeface="Helvetica Light" charset="0"/>
                <a:ea typeface="Helvetica Light" charset="0"/>
                <a:cs typeface="Helvetica Light" charset="0"/>
              </a:rPr>
              <a:t>Animals aren’t the only ones spreading invasive species. Read how humans play a role as well, and how </a:t>
            </a:r>
            <a:r>
              <a:rPr lang="en-US" sz="1200" b="1" dirty="0">
                <a:latin typeface="Helvetica Light" charset="0"/>
                <a:ea typeface="Helvetica Light" charset="0"/>
                <a:cs typeface="Helvetica Light" charset="0"/>
                <a:hlinkClick r:id="rId5"/>
              </a:rPr>
              <a:t>proactive weeding</a:t>
            </a:r>
            <a:r>
              <a:rPr lang="en-US" sz="1200" b="1" dirty="0">
                <a:latin typeface="Helvetica Light" charset="0"/>
                <a:ea typeface="Helvetica Light" charset="0"/>
                <a:cs typeface="Helvetica Light" charset="0"/>
              </a:rPr>
              <a:t> can help slow the spreading.</a:t>
            </a:r>
          </a:p>
        </p:txBody>
      </p:sp>
      <p:sp>
        <p:nvSpPr>
          <p:cNvPr id="10" name="Rectangle 9"/>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CAFD43D-AC38-4AA5-8D2C-E96A54802D7B}"/>
              </a:ext>
            </a:extLst>
          </p:cNvPr>
          <p:cNvSpPr txBox="1"/>
          <p:nvPr/>
        </p:nvSpPr>
        <p:spPr>
          <a:xfrm>
            <a:off x="243591" y="761787"/>
            <a:ext cx="4927601"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Controlling Invasive Species</a:t>
            </a:r>
          </a:p>
        </p:txBody>
      </p:sp>
      <p:grpSp>
        <p:nvGrpSpPr>
          <p:cNvPr id="12" name="Group 11"/>
          <p:cNvGrpSpPr/>
          <p:nvPr/>
        </p:nvGrpSpPr>
        <p:grpSpPr>
          <a:xfrm>
            <a:off x="0" y="0"/>
            <a:ext cx="7772400" cy="496666"/>
            <a:chOff x="0" y="0"/>
            <a:chExt cx="7772400" cy="496666"/>
          </a:xfrm>
        </p:grpSpPr>
        <p:sp>
          <p:nvSpPr>
            <p:cNvPr id="13" name="Rectangle 12"/>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16" name="Slide Number Placeholder 15"/>
          <p:cNvSpPr>
            <a:spLocks noGrp="1"/>
          </p:cNvSpPr>
          <p:nvPr>
            <p:ph type="sldNum" sz="quarter" idx="12"/>
          </p:nvPr>
        </p:nvSpPr>
        <p:spPr/>
        <p:txBody>
          <a:bodyPr/>
          <a:lstStyle/>
          <a:p>
            <a:fld id="{840F7C0E-6904-4B49-BF13-5996A5126569}" type="slidenum">
              <a:rPr lang="en-US" smtClean="0"/>
              <a:t>41</a:t>
            </a:fld>
            <a:endParaRPr lang="en-US" dirty="0"/>
          </a:p>
        </p:txBody>
      </p:sp>
      <p:sp>
        <p:nvSpPr>
          <p:cNvPr id="17" name="Oval 16"/>
          <p:cNvSpPr/>
          <p:nvPr/>
        </p:nvSpPr>
        <p:spPr>
          <a:xfrm>
            <a:off x="1214372" y="8943010"/>
            <a:ext cx="492395" cy="492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7074E"/>
                </a:solidFill>
                <a:latin typeface="Helvetica Light" charset="0"/>
                <a:ea typeface="Helvetica Light" charset="0"/>
                <a:cs typeface="Helvetica Light" charset="0"/>
              </a:rPr>
              <a:t>?</a:t>
            </a:r>
          </a:p>
        </p:txBody>
      </p:sp>
    </p:spTree>
    <p:extLst>
      <p:ext uri="{BB962C8B-B14F-4D97-AF65-F5344CB8AC3E}">
        <p14:creationId xmlns:p14="http://schemas.microsoft.com/office/powerpoint/2010/main" val="997564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C0E199-DA25-4BB5-A44F-8CDF8216D478}"/>
              </a:ext>
            </a:extLst>
          </p:cNvPr>
          <p:cNvPicPr>
            <a:picLocks noChangeAspect="1"/>
          </p:cNvPicPr>
          <p:nvPr/>
        </p:nvPicPr>
        <p:blipFill rotWithShape="1">
          <a:blip r:embed="rId2"/>
          <a:srcRect l="5000" t="10000" r="5000" b="10000"/>
          <a:stretch/>
        </p:blipFill>
        <p:spPr>
          <a:xfrm>
            <a:off x="4726932" y="1525664"/>
            <a:ext cx="2676638" cy="1784425"/>
          </a:xfrm>
          <a:prstGeom prst="rect">
            <a:avLst/>
          </a:prstGeom>
        </p:spPr>
      </p:pic>
      <p:sp>
        <p:nvSpPr>
          <p:cNvPr id="7" name="TextBox 6">
            <a:extLst>
              <a:ext uri="{FF2B5EF4-FFF2-40B4-BE49-F238E27FC236}">
                <a16:creationId xmlns:a16="http://schemas.microsoft.com/office/drawing/2014/main" id="{70EDB7FC-373B-47DA-AE12-59B8B9E8CF2E}"/>
              </a:ext>
            </a:extLst>
          </p:cNvPr>
          <p:cNvSpPr txBox="1"/>
          <p:nvPr/>
        </p:nvSpPr>
        <p:spPr>
          <a:xfrm>
            <a:off x="491221" y="2600354"/>
            <a:ext cx="3884836" cy="5016758"/>
          </a:xfrm>
          <a:prstGeom prst="rect">
            <a:avLst/>
          </a:prstGeom>
          <a:noFill/>
        </p:spPr>
        <p:txBody>
          <a:bodyPr wrap="square" rtlCol="0">
            <a:spAutoFit/>
          </a:bodyPr>
          <a:lstStyle/>
          <a:p>
            <a:r>
              <a:rPr lang="en-US" sz="1400" b="1" dirty="0">
                <a:solidFill>
                  <a:srgbClr val="517820"/>
                </a:solidFill>
                <a:latin typeface="Helvetica Light" charset="0"/>
                <a:ea typeface="Helvetica Light" charset="0"/>
                <a:cs typeface="Helvetica Light" charset="0"/>
              </a:rPr>
              <a:t>MANUAL</a:t>
            </a:r>
          </a:p>
          <a:p>
            <a:r>
              <a:rPr lang="en-US" sz="1100" dirty="0">
                <a:latin typeface="Helvetica Light" charset="0"/>
                <a:ea typeface="Helvetica Light" charset="0"/>
                <a:cs typeface="Helvetica Light" charset="0"/>
              </a:rPr>
              <a:t>Hand pulling is an effective method for small plants and those that are loose rooted.</a:t>
            </a:r>
          </a:p>
          <a:p>
            <a:endParaRPr lang="en-US" sz="1100" dirty="0">
              <a:latin typeface="Helvetica Light" charset="0"/>
              <a:ea typeface="Helvetica Light" charset="0"/>
              <a:cs typeface="Helvetica Light" charset="0"/>
            </a:endParaRPr>
          </a:p>
          <a:p>
            <a:r>
              <a:rPr lang="en-US" sz="1100" dirty="0">
                <a:latin typeface="Helvetica Light" charset="0"/>
                <a:ea typeface="Helvetica Light" charset="0"/>
                <a:cs typeface="Helvetica Light" charset="0"/>
              </a:rPr>
              <a:t>Weed </a:t>
            </a:r>
            <a:r>
              <a:rPr lang="en-US" sz="1100" dirty="0" smtClean="0">
                <a:latin typeface="Helvetica Light" charset="0"/>
                <a:ea typeface="Helvetica Light" charset="0"/>
                <a:cs typeface="Helvetica Light" charset="0"/>
              </a:rPr>
              <a:t>wrenches allow you </a:t>
            </a:r>
            <a:r>
              <a:rPr lang="en-US" sz="1100" dirty="0">
                <a:latin typeface="Helvetica Light" charset="0"/>
                <a:ea typeface="Helvetica Light" charset="0"/>
                <a:cs typeface="Helvetica Light" charset="0"/>
              </a:rPr>
              <a:t>to clamp onto the base of a plant and lever it out of the ground.</a:t>
            </a:r>
          </a:p>
          <a:p>
            <a:pPr marL="285750" indent="-285750">
              <a:buFont typeface="Arial" panose="020B0604020202020204" pitchFamily="34" charset="0"/>
              <a:buChar char="•"/>
            </a:pPr>
            <a:endParaRPr lang="en-US" sz="1100" dirty="0">
              <a:latin typeface="Helvetica Light" charset="0"/>
              <a:ea typeface="Helvetica Light" charset="0"/>
              <a:cs typeface="Helvetica Light" charset="0"/>
            </a:endParaRPr>
          </a:p>
          <a:p>
            <a:pPr marL="285750" indent="-285750">
              <a:buFont typeface="Arial" panose="020B0604020202020204" pitchFamily="34" charset="0"/>
              <a:buChar char="•"/>
            </a:pPr>
            <a:endParaRPr lang="en-US" sz="1100" dirty="0">
              <a:latin typeface="Helvetica Light" charset="0"/>
              <a:ea typeface="Helvetica Light" charset="0"/>
              <a:cs typeface="Helvetica Light" charset="0"/>
            </a:endParaRPr>
          </a:p>
          <a:p>
            <a:r>
              <a:rPr lang="en-US" sz="1400" b="1" dirty="0">
                <a:solidFill>
                  <a:srgbClr val="517820"/>
                </a:solidFill>
                <a:latin typeface="Helvetica Light" charset="0"/>
                <a:ea typeface="Helvetica Light" charset="0"/>
                <a:cs typeface="Helvetica Light" charset="0"/>
              </a:rPr>
              <a:t>MECHANICAL</a:t>
            </a:r>
          </a:p>
          <a:p>
            <a:r>
              <a:rPr lang="en-US" sz="1100" dirty="0">
                <a:latin typeface="Helvetica Light" charset="0"/>
                <a:ea typeface="Helvetica Light" charset="0"/>
                <a:cs typeface="Helvetica Light" charset="0"/>
              </a:rPr>
              <a:t>Only necessary for a very large-scale infestation, mechanical equipment can be used to remove the plants. Large amounts of exposed surfaces are vulnerable to rapid spreading of invasive species, so be sure to replant the area right away.</a:t>
            </a:r>
          </a:p>
          <a:p>
            <a:pPr marL="285750" indent="-285750">
              <a:buFont typeface="Arial" panose="020B0604020202020204" pitchFamily="34" charset="0"/>
              <a:buChar char="•"/>
            </a:pPr>
            <a:endParaRPr lang="en-US" sz="1100" dirty="0">
              <a:latin typeface="Helvetica Light" charset="0"/>
              <a:ea typeface="Helvetica Light" charset="0"/>
              <a:cs typeface="Helvetica Light" charset="0"/>
            </a:endParaRPr>
          </a:p>
          <a:p>
            <a:pPr marL="285750" indent="-285750">
              <a:buFont typeface="Arial" panose="020B0604020202020204" pitchFamily="34" charset="0"/>
              <a:buChar char="•"/>
            </a:pPr>
            <a:endParaRPr lang="en-US" sz="1100" dirty="0">
              <a:latin typeface="Helvetica Light" charset="0"/>
              <a:ea typeface="Helvetica Light" charset="0"/>
              <a:cs typeface="Helvetica Light" charset="0"/>
            </a:endParaRPr>
          </a:p>
          <a:p>
            <a:r>
              <a:rPr lang="en-US" sz="1400" b="1" dirty="0">
                <a:solidFill>
                  <a:srgbClr val="517820"/>
                </a:solidFill>
                <a:latin typeface="Helvetica Light" charset="0"/>
                <a:ea typeface="Helvetica Light" charset="0"/>
                <a:cs typeface="Helvetica Light" charset="0"/>
              </a:rPr>
              <a:t>GRAZING</a:t>
            </a:r>
          </a:p>
          <a:p>
            <a:r>
              <a:rPr lang="en-US" sz="1100" dirty="0">
                <a:latin typeface="Helvetica Light" charset="0"/>
                <a:ea typeface="Helvetica Light" charset="0"/>
                <a:cs typeface="Helvetica Light" charset="0"/>
                <a:hlinkClick r:id="rId3"/>
              </a:rPr>
              <a:t>Grazers</a:t>
            </a:r>
            <a:r>
              <a:rPr lang="en-US" sz="1100" dirty="0">
                <a:latin typeface="Helvetica Light" charset="0"/>
                <a:ea typeface="Helvetica Light" charset="0"/>
                <a:cs typeface="Helvetica Light" charset="0"/>
              </a:rPr>
              <a:t>, such as goats can be used for invasive species on the fringe between a meadow and wetland. However, goats can be picky and may not eat all invasive species.</a:t>
            </a:r>
          </a:p>
          <a:p>
            <a:endParaRPr lang="en-US" sz="1100" dirty="0">
              <a:latin typeface="Helvetica Light" charset="0"/>
              <a:ea typeface="Helvetica Light" charset="0"/>
              <a:cs typeface="Helvetica Light" charset="0"/>
            </a:endParaRPr>
          </a:p>
          <a:p>
            <a:endParaRPr lang="en-US" sz="1100" dirty="0">
              <a:latin typeface="Helvetica Light" charset="0"/>
              <a:ea typeface="Helvetica Light" charset="0"/>
              <a:cs typeface="Helvetica Light" charset="0"/>
            </a:endParaRPr>
          </a:p>
          <a:p>
            <a:r>
              <a:rPr lang="en-US" sz="1400" b="1" dirty="0">
                <a:solidFill>
                  <a:srgbClr val="517820"/>
                </a:solidFill>
                <a:latin typeface="Helvetica Light" charset="0"/>
                <a:ea typeface="Helvetica Light" charset="0"/>
                <a:cs typeface="Helvetica Light" charset="0"/>
              </a:rPr>
              <a:t>BIOLOGICAL</a:t>
            </a:r>
          </a:p>
          <a:p>
            <a:r>
              <a:rPr lang="en-US" sz="1100" dirty="0">
                <a:latin typeface="Helvetica Light" charset="0"/>
                <a:ea typeface="Helvetica Light" charset="0"/>
                <a:cs typeface="Helvetica Light" charset="0"/>
              </a:rPr>
              <a:t>Biological controls, such as releasing beetles, can also be used to control invasive species. This method does not completely eradicate the species but does allow for a balance with other species.</a:t>
            </a:r>
          </a:p>
        </p:txBody>
      </p:sp>
      <p:pic>
        <p:nvPicPr>
          <p:cNvPr id="8" name="Picture 7">
            <a:extLst>
              <a:ext uri="{FF2B5EF4-FFF2-40B4-BE49-F238E27FC236}">
                <a16:creationId xmlns:a16="http://schemas.microsoft.com/office/drawing/2014/main" id="{C6EBA55C-67F4-474A-93B6-52A08FEC127F}"/>
              </a:ext>
            </a:extLst>
          </p:cNvPr>
          <p:cNvPicPr>
            <a:picLocks noChangeAspect="1"/>
          </p:cNvPicPr>
          <p:nvPr/>
        </p:nvPicPr>
        <p:blipFill rotWithShape="1">
          <a:blip r:embed="rId4"/>
          <a:srcRect l="5000" t="4918" r="5000" b="4918"/>
          <a:stretch/>
        </p:blipFill>
        <p:spPr>
          <a:xfrm>
            <a:off x="4726932" y="3753495"/>
            <a:ext cx="2636204" cy="1757469"/>
          </a:xfrm>
          <a:prstGeom prst="rect">
            <a:avLst/>
          </a:prstGeom>
        </p:spPr>
      </p:pic>
      <p:pic>
        <p:nvPicPr>
          <p:cNvPr id="10" name="Picture 9">
            <a:extLst>
              <a:ext uri="{FF2B5EF4-FFF2-40B4-BE49-F238E27FC236}">
                <a16:creationId xmlns:a16="http://schemas.microsoft.com/office/drawing/2014/main" id="{79E1AFEC-2B8A-40FD-BCD3-11C26CC8A2D3}"/>
              </a:ext>
            </a:extLst>
          </p:cNvPr>
          <p:cNvPicPr>
            <a:picLocks noChangeAspect="1"/>
          </p:cNvPicPr>
          <p:nvPr/>
        </p:nvPicPr>
        <p:blipFill rotWithShape="1">
          <a:blip r:embed="rId5"/>
          <a:srcRect t="5576" b="5576"/>
          <a:stretch/>
        </p:blipFill>
        <p:spPr>
          <a:xfrm>
            <a:off x="4726932" y="5823550"/>
            <a:ext cx="2635740" cy="1757160"/>
          </a:xfrm>
          <a:prstGeom prst="rect">
            <a:avLst/>
          </a:prstGeom>
        </p:spPr>
      </p:pic>
      <p:pic>
        <p:nvPicPr>
          <p:cNvPr id="11" name="Picture 10">
            <a:extLst>
              <a:ext uri="{FF2B5EF4-FFF2-40B4-BE49-F238E27FC236}">
                <a16:creationId xmlns:a16="http://schemas.microsoft.com/office/drawing/2014/main" id="{082BB205-AB49-4883-A84B-A450CEDC822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081732" y="7704439"/>
            <a:ext cx="3321838" cy="1993103"/>
          </a:xfrm>
          <a:prstGeom prst="rect">
            <a:avLst/>
          </a:prstGeom>
        </p:spPr>
      </p:pic>
      <p:pic>
        <p:nvPicPr>
          <p:cNvPr id="12" name="Picture 11">
            <a:extLst>
              <a:ext uri="{FF2B5EF4-FFF2-40B4-BE49-F238E27FC236}">
                <a16:creationId xmlns:a16="http://schemas.microsoft.com/office/drawing/2014/main" id="{64659E4F-F84C-49B2-A560-8CE024608151}"/>
              </a:ext>
            </a:extLst>
          </p:cNvPr>
          <p:cNvPicPr>
            <a:picLocks noChangeAspect="1"/>
          </p:cNvPicPr>
          <p:nvPr/>
        </p:nvPicPr>
        <p:blipFill rotWithShape="1">
          <a:blip r:embed="rId7"/>
          <a:srcRect t="9948" b="9948"/>
          <a:stretch/>
        </p:blipFill>
        <p:spPr>
          <a:xfrm>
            <a:off x="645903" y="7709013"/>
            <a:ext cx="3314214" cy="1988529"/>
          </a:xfrm>
          <a:prstGeom prst="rect">
            <a:avLst/>
          </a:prstGeom>
        </p:spPr>
      </p:pic>
      <p:sp>
        <p:nvSpPr>
          <p:cNvPr id="2" name="TextBox 1">
            <a:extLst>
              <a:ext uri="{FF2B5EF4-FFF2-40B4-BE49-F238E27FC236}">
                <a16:creationId xmlns:a16="http://schemas.microsoft.com/office/drawing/2014/main" id="{3A993902-5E05-4AAD-BB39-71FB6DF170AB}"/>
              </a:ext>
            </a:extLst>
          </p:cNvPr>
          <p:cNvSpPr txBox="1"/>
          <p:nvPr/>
        </p:nvSpPr>
        <p:spPr>
          <a:xfrm>
            <a:off x="478521" y="1510679"/>
            <a:ext cx="3884836" cy="892552"/>
          </a:xfrm>
          <a:prstGeom prst="rect">
            <a:avLst/>
          </a:prstGeom>
          <a:noFill/>
        </p:spPr>
        <p:txBody>
          <a:bodyPr wrap="square" rtlCol="0">
            <a:spAutoFit/>
          </a:bodyPr>
          <a:lstStyle/>
          <a:p>
            <a:pPr algn="just"/>
            <a:r>
              <a:rPr lang="en-US" sz="1300" dirty="0">
                <a:latin typeface="Helvetica Light" charset="0"/>
                <a:ea typeface="Helvetica Light" charset="0"/>
                <a:cs typeface="Helvetica Light" charset="0"/>
              </a:rPr>
              <a:t>While invasive species spread quickly and can seem overwhelming to control, there are a number of management best practices that do not require harmful herbicides.</a:t>
            </a:r>
          </a:p>
        </p:txBody>
      </p:sp>
      <p:sp>
        <p:nvSpPr>
          <p:cNvPr id="13" name="Rectangle 12"/>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CAFD43D-AC38-4AA5-8D2C-E96A54802D7B}"/>
              </a:ext>
            </a:extLst>
          </p:cNvPr>
          <p:cNvSpPr txBox="1"/>
          <p:nvPr/>
        </p:nvSpPr>
        <p:spPr>
          <a:xfrm>
            <a:off x="243591" y="761787"/>
            <a:ext cx="6728235"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Controlling Invasive Species: Best Management Practices</a:t>
            </a:r>
          </a:p>
        </p:txBody>
      </p:sp>
      <p:grpSp>
        <p:nvGrpSpPr>
          <p:cNvPr id="15" name="Group 14"/>
          <p:cNvGrpSpPr/>
          <p:nvPr/>
        </p:nvGrpSpPr>
        <p:grpSpPr>
          <a:xfrm>
            <a:off x="0" y="0"/>
            <a:ext cx="7772400" cy="496666"/>
            <a:chOff x="0" y="0"/>
            <a:chExt cx="7772400" cy="496666"/>
          </a:xfrm>
        </p:grpSpPr>
        <p:sp>
          <p:nvSpPr>
            <p:cNvPr id="16" name="Rectangle 15"/>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6" name="TextBox 5">
            <a:extLst>
              <a:ext uri="{FF2B5EF4-FFF2-40B4-BE49-F238E27FC236}">
                <a16:creationId xmlns:a16="http://schemas.microsoft.com/office/drawing/2014/main" id="{4CDA7D48-70F9-4754-8148-70C414109200}"/>
              </a:ext>
            </a:extLst>
          </p:cNvPr>
          <p:cNvSpPr txBox="1"/>
          <p:nvPr/>
        </p:nvSpPr>
        <p:spPr>
          <a:xfrm>
            <a:off x="4638436" y="3301825"/>
            <a:ext cx="2497150" cy="461665"/>
          </a:xfrm>
          <a:prstGeom prst="rect">
            <a:avLst/>
          </a:prstGeom>
          <a:noFill/>
        </p:spPr>
        <p:txBody>
          <a:bodyPr wrap="square" rtlCol="0">
            <a:spAutoFit/>
          </a:bodyPr>
          <a:lstStyle/>
          <a:p>
            <a:r>
              <a:rPr lang="en-US" sz="1200" dirty="0">
                <a:latin typeface="Helvetica Light" charset="0"/>
                <a:ea typeface="Helvetica Light" charset="0"/>
                <a:cs typeface="Helvetica Light" charset="0"/>
              </a:rPr>
              <a:t>Fifth graders at a garlic mustard “pulling party”</a:t>
            </a:r>
          </a:p>
        </p:txBody>
      </p:sp>
      <p:sp>
        <p:nvSpPr>
          <p:cNvPr id="9" name="TextBox 8">
            <a:extLst>
              <a:ext uri="{FF2B5EF4-FFF2-40B4-BE49-F238E27FC236}">
                <a16:creationId xmlns:a16="http://schemas.microsoft.com/office/drawing/2014/main" id="{327B288B-C0AD-486A-97EC-0D50349BBCF8}"/>
              </a:ext>
            </a:extLst>
          </p:cNvPr>
          <p:cNvSpPr txBox="1"/>
          <p:nvPr/>
        </p:nvSpPr>
        <p:spPr>
          <a:xfrm>
            <a:off x="4686449" y="5519199"/>
            <a:ext cx="1336696" cy="277900"/>
          </a:xfrm>
          <a:prstGeom prst="rect">
            <a:avLst/>
          </a:prstGeom>
          <a:noFill/>
        </p:spPr>
        <p:txBody>
          <a:bodyPr wrap="square" rtlCol="0">
            <a:spAutoFit/>
          </a:bodyPr>
          <a:lstStyle/>
          <a:p>
            <a:r>
              <a:rPr lang="en-US" sz="1200" dirty="0">
                <a:latin typeface="Helvetica Light" charset="0"/>
                <a:ea typeface="Helvetica Light" charset="0"/>
                <a:cs typeface="Helvetica Light" charset="0"/>
              </a:rPr>
              <a:t>Weed wrench</a:t>
            </a:r>
          </a:p>
        </p:txBody>
      </p:sp>
      <p:sp>
        <p:nvSpPr>
          <p:cNvPr id="18" name="Slide Number Placeholder 17"/>
          <p:cNvSpPr>
            <a:spLocks noGrp="1"/>
          </p:cNvSpPr>
          <p:nvPr>
            <p:ph type="sldNum" sz="quarter" idx="12"/>
          </p:nvPr>
        </p:nvSpPr>
        <p:spPr/>
        <p:txBody>
          <a:bodyPr/>
          <a:lstStyle/>
          <a:p>
            <a:fld id="{840F7C0E-6904-4B49-BF13-5996A5126569}" type="slidenum">
              <a:rPr lang="en-US" smtClean="0"/>
              <a:t>42</a:t>
            </a:fld>
            <a:endParaRPr lang="en-US" dirty="0"/>
          </a:p>
        </p:txBody>
      </p:sp>
    </p:spTree>
    <p:extLst>
      <p:ext uri="{BB962C8B-B14F-4D97-AF65-F5344CB8AC3E}">
        <p14:creationId xmlns:p14="http://schemas.microsoft.com/office/powerpoint/2010/main" val="1220337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AD9EE1-77B3-429B-B3A1-8178D1850A36}"/>
              </a:ext>
            </a:extLst>
          </p:cNvPr>
          <p:cNvPicPr>
            <a:picLocks noChangeAspect="1"/>
          </p:cNvPicPr>
          <p:nvPr/>
        </p:nvPicPr>
        <p:blipFill rotWithShape="1">
          <a:blip r:embed="rId2"/>
          <a:srcRect t="5640" b="5640"/>
          <a:stretch/>
        </p:blipFill>
        <p:spPr>
          <a:xfrm>
            <a:off x="4859212" y="1592998"/>
            <a:ext cx="2475219" cy="1650146"/>
          </a:xfrm>
          <a:prstGeom prst="rect">
            <a:avLst/>
          </a:prstGeom>
        </p:spPr>
      </p:pic>
      <p:pic>
        <p:nvPicPr>
          <p:cNvPr id="6" name="Picture 5">
            <a:extLst>
              <a:ext uri="{FF2B5EF4-FFF2-40B4-BE49-F238E27FC236}">
                <a16:creationId xmlns:a16="http://schemas.microsoft.com/office/drawing/2014/main" id="{09605131-80FF-4AD3-B0C3-202388914D55}"/>
              </a:ext>
            </a:extLst>
          </p:cNvPr>
          <p:cNvPicPr>
            <a:picLocks noChangeAspect="1"/>
          </p:cNvPicPr>
          <p:nvPr/>
        </p:nvPicPr>
        <p:blipFill rotWithShape="1">
          <a:blip r:embed="rId3"/>
          <a:srcRect l="5524" r="5524"/>
          <a:stretch/>
        </p:blipFill>
        <p:spPr>
          <a:xfrm>
            <a:off x="4870967" y="3294598"/>
            <a:ext cx="1213490" cy="1820235"/>
          </a:xfrm>
          <a:prstGeom prst="rect">
            <a:avLst/>
          </a:prstGeom>
        </p:spPr>
      </p:pic>
      <p:pic>
        <p:nvPicPr>
          <p:cNvPr id="7" name="Content Placeholder 7">
            <a:extLst>
              <a:ext uri="{FF2B5EF4-FFF2-40B4-BE49-F238E27FC236}">
                <a16:creationId xmlns:a16="http://schemas.microsoft.com/office/drawing/2014/main" id="{943E16E9-A8BE-4250-8E6C-6D116618C049}"/>
              </a:ext>
            </a:extLst>
          </p:cNvPr>
          <p:cNvPicPr>
            <a:picLocks noGrp="1" noChangeAspect="1"/>
          </p:cNvPicPr>
          <p:nvPr>
            <p:ph idx="1"/>
          </p:nvPr>
        </p:nvPicPr>
        <p:blipFill rotWithShape="1">
          <a:blip r:embed="rId4"/>
          <a:srcRect l="16667" r="16667"/>
          <a:stretch/>
        </p:blipFill>
        <p:spPr>
          <a:xfrm>
            <a:off x="6127600" y="3300596"/>
            <a:ext cx="1206831" cy="1810247"/>
          </a:xfrm>
          <a:prstGeom prst="rect">
            <a:avLst/>
          </a:prstGeom>
        </p:spPr>
      </p:pic>
      <p:sp>
        <p:nvSpPr>
          <p:cNvPr id="8" name="TextBox 7">
            <a:extLst>
              <a:ext uri="{FF2B5EF4-FFF2-40B4-BE49-F238E27FC236}">
                <a16:creationId xmlns:a16="http://schemas.microsoft.com/office/drawing/2014/main" id="{B82D73E7-FB7B-4F15-A5AE-6804A77F7464}"/>
              </a:ext>
            </a:extLst>
          </p:cNvPr>
          <p:cNvSpPr txBox="1"/>
          <p:nvPr/>
        </p:nvSpPr>
        <p:spPr>
          <a:xfrm>
            <a:off x="553387" y="2887468"/>
            <a:ext cx="3741027" cy="2523768"/>
          </a:xfrm>
          <a:prstGeom prst="rect">
            <a:avLst/>
          </a:prstGeom>
          <a:noFill/>
        </p:spPr>
        <p:txBody>
          <a:bodyPr wrap="square" rtlCol="0">
            <a:spAutoFit/>
          </a:bodyPr>
          <a:lstStyle/>
          <a:p>
            <a:r>
              <a:rPr lang="en-US" sz="1400" b="1" dirty="0">
                <a:solidFill>
                  <a:srgbClr val="517820"/>
                </a:solidFill>
                <a:latin typeface="Helvetica Light" charset="0"/>
                <a:ea typeface="Helvetica Light" charset="0"/>
                <a:cs typeface="Helvetica Light" charset="0"/>
              </a:rPr>
              <a:t>ASIATIC BITTERSWEET</a:t>
            </a:r>
            <a:endParaRPr lang="en-US" sz="1400" b="1" dirty="0">
              <a:latin typeface="Helvetica Light" charset="0"/>
              <a:ea typeface="Helvetica Light" charset="0"/>
              <a:cs typeface="Helvetica Light" charset="0"/>
            </a:endParaRPr>
          </a:p>
          <a:p>
            <a:r>
              <a:rPr lang="en-US" sz="1200" dirty="0">
                <a:latin typeface="Helvetica Light" charset="0"/>
                <a:ea typeface="Helvetica Light" charset="0"/>
                <a:cs typeface="Helvetica Light" charset="0"/>
              </a:rPr>
              <a:t>This very strong woody vine – most recognizable by its bright orange berries – strangles trees and, if left unchecked, will eventually pull them down. This plant has very distinctive orange roots, which need to be removed in their entirety to eliminate the plant. Birds eat the berries, which not only spreads the seeds, but may also have detrimental effects on the health of the birds as there is research indicating that the berries are very low in nutritional value. See </a:t>
            </a:r>
            <a:r>
              <a:rPr lang="en-US" sz="1200" dirty="0" smtClean="0">
                <a:latin typeface="Helvetica Light" charset="0"/>
                <a:ea typeface="Helvetica Light" charset="0"/>
                <a:cs typeface="Helvetica Light" charset="0"/>
              </a:rPr>
              <a:t>Penn State’s Treatment and Timing sheet </a:t>
            </a:r>
            <a:r>
              <a:rPr lang="en-US" sz="1200" dirty="0">
                <a:latin typeface="Helvetica Light" charset="0"/>
                <a:ea typeface="Helvetica Light" charset="0"/>
                <a:cs typeface="Helvetica Light" charset="0"/>
              </a:rPr>
              <a:t>for </a:t>
            </a:r>
            <a:r>
              <a:rPr lang="en-US" sz="1200" dirty="0">
                <a:latin typeface="Helvetica Light" charset="0"/>
                <a:ea typeface="Helvetica Light" charset="0"/>
                <a:cs typeface="Helvetica Light" charset="0"/>
                <a:hlinkClick r:id="rId5"/>
              </a:rPr>
              <a:t>removal tips</a:t>
            </a:r>
            <a:r>
              <a:rPr lang="en-US" sz="1200" dirty="0" smtClean="0">
                <a:latin typeface="Helvetica Light" charset="0"/>
                <a:ea typeface="Helvetica Light" charset="0"/>
                <a:cs typeface="Helvetica Light" charset="0"/>
              </a:rPr>
              <a:t>. Get Conservation’s approval for plans to remove Bittersweet from or near wetlands.</a:t>
            </a:r>
            <a:endParaRPr lang="en-US" sz="1200" dirty="0">
              <a:latin typeface="Helvetica Light" charset="0"/>
              <a:ea typeface="Helvetica Light" charset="0"/>
              <a:cs typeface="Helvetica Light" charset="0"/>
            </a:endParaRPr>
          </a:p>
        </p:txBody>
      </p:sp>
      <p:sp>
        <p:nvSpPr>
          <p:cNvPr id="9" name="TextBox 8">
            <a:extLst>
              <a:ext uri="{FF2B5EF4-FFF2-40B4-BE49-F238E27FC236}">
                <a16:creationId xmlns:a16="http://schemas.microsoft.com/office/drawing/2014/main" id="{65302D18-BD40-4BCD-BD19-6B326FD253E3}"/>
              </a:ext>
            </a:extLst>
          </p:cNvPr>
          <p:cNvSpPr txBox="1"/>
          <p:nvPr/>
        </p:nvSpPr>
        <p:spPr>
          <a:xfrm>
            <a:off x="568376" y="5656148"/>
            <a:ext cx="4019953" cy="1415772"/>
          </a:xfrm>
          <a:prstGeom prst="rect">
            <a:avLst/>
          </a:prstGeom>
          <a:noFill/>
        </p:spPr>
        <p:txBody>
          <a:bodyPr wrap="square" rtlCol="0">
            <a:spAutoFit/>
          </a:bodyPr>
          <a:lstStyle/>
          <a:p>
            <a:r>
              <a:rPr lang="en-US" sz="1400" b="1" dirty="0">
                <a:solidFill>
                  <a:srgbClr val="517820"/>
                </a:solidFill>
                <a:latin typeface="Helvetica Light" charset="0"/>
                <a:ea typeface="Helvetica Light" charset="0"/>
                <a:cs typeface="Helvetica Light" charset="0"/>
              </a:rPr>
              <a:t>GLOSSY BUCKTHORN</a:t>
            </a:r>
          </a:p>
          <a:p>
            <a:r>
              <a:rPr lang="en-US" sz="1200" dirty="0">
                <a:latin typeface="Helvetica Light" charset="0"/>
                <a:ea typeface="Helvetica Light" charset="0"/>
                <a:cs typeface="Helvetica Light" charset="0"/>
              </a:rPr>
              <a:t>Recognized by glossy leaves and dark bark with light spots, Glossy Buckthorn can grow to by 15 to 18 feet tall. If it hasn’t been cut, it is very easy to take out. However, mowing over this plant strengthens the root mass, making it more difficult to remove. See the Ecological Landscape Alliance for </a:t>
            </a:r>
            <a:r>
              <a:rPr lang="en-US" sz="1200" dirty="0">
                <a:latin typeface="Helvetica Light" charset="0"/>
                <a:ea typeface="Helvetica Light" charset="0"/>
                <a:cs typeface="Helvetica Light" charset="0"/>
                <a:hlinkClick r:id="rId6"/>
              </a:rPr>
              <a:t>removal tips</a:t>
            </a:r>
            <a:r>
              <a:rPr lang="en-US" sz="1200" dirty="0">
                <a:latin typeface="Helvetica Light" charset="0"/>
                <a:ea typeface="Helvetica Light" charset="0"/>
                <a:cs typeface="Helvetica Light" charset="0"/>
              </a:rPr>
              <a:t>.</a:t>
            </a:r>
          </a:p>
        </p:txBody>
      </p:sp>
      <p:grpSp>
        <p:nvGrpSpPr>
          <p:cNvPr id="19" name="Group 18"/>
          <p:cNvGrpSpPr/>
          <p:nvPr/>
        </p:nvGrpSpPr>
        <p:grpSpPr>
          <a:xfrm>
            <a:off x="568376" y="7322889"/>
            <a:ext cx="6746824" cy="2237534"/>
            <a:chOff x="457768" y="7313449"/>
            <a:chExt cx="7046139" cy="2336800"/>
          </a:xfrm>
        </p:grpSpPr>
        <p:pic>
          <p:nvPicPr>
            <p:cNvPr id="10" name="Picture 9" descr="1300226540">
              <a:extLst>
                <a:ext uri="{FF2B5EF4-FFF2-40B4-BE49-F238E27FC236}">
                  <a16:creationId xmlns:a16="http://schemas.microsoft.com/office/drawing/2014/main" id="{E3A6B542-2FEC-442C-BCFA-B5EF71A785E1}"/>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457768" y="7313449"/>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D102AD1-B15E-4666-BF24-F91CBD296F7F}"/>
                </a:ext>
              </a:extLst>
            </p:cNvPr>
            <p:cNvPicPr>
              <a:picLocks noChangeAspect="1"/>
            </p:cNvPicPr>
            <p:nvPr/>
          </p:nvPicPr>
          <p:blipFill rotWithShape="1">
            <a:blip r:embed="rId8"/>
            <a:srcRect t="5556" b="5556"/>
            <a:stretch/>
          </p:blipFill>
          <p:spPr>
            <a:xfrm>
              <a:off x="4003963" y="7316953"/>
              <a:ext cx="3499944" cy="2333296"/>
            </a:xfrm>
            <a:prstGeom prst="rect">
              <a:avLst/>
            </a:prstGeom>
          </p:spPr>
        </p:pic>
      </p:grpSp>
      <p:pic>
        <p:nvPicPr>
          <p:cNvPr id="12" name="Picture 11" descr="SDC10869">
            <a:extLst>
              <a:ext uri="{FF2B5EF4-FFF2-40B4-BE49-F238E27FC236}">
                <a16:creationId xmlns:a16="http://schemas.microsoft.com/office/drawing/2014/main" id="{80859098-C277-4CDD-8ECD-A7553EAB84BE}"/>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859212" y="5648385"/>
            <a:ext cx="2455988" cy="16373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55DA44-5FD8-4A70-A089-D07E078ACC5D}"/>
              </a:ext>
            </a:extLst>
          </p:cNvPr>
          <p:cNvSpPr/>
          <p:nvPr/>
        </p:nvSpPr>
        <p:spPr>
          <a:xfrm>
            <a:off x="568377" y="1654611"/>
            <a:ext cx="3726038" cy="954107"/>
          </a:xfrm>
          <a:prstGeom prst="rect">
            <a:avLst/>
          </a:prstGeom>
        </p:spPr>
        <p:txBody>
          <a:bodyPr wrap="square">
            <a:spAutoFit/>
          </a:bodyPr>
          <a:lstStyle/>
          <a:p>
            <a:r>
              <a:rPr lang="en-US" sz="1400" dirty="0">
                <a:latin typeface="Helvetica Light" charset="0"/>
                <a:ea typeface="Helvetica Light" charset="0"/>
                <a:cs typeface="Helvetica Light" charset="0"/>
              </a:rPr>
              <a:t>Not all plants can be treated by grazing or by biological means. Discover what invasive plants might be in your yard and how you can take action. </a:t>
            </a:r>
          </a:p>
        </p:txBody>
      </p:sp>
      <p:sp>
        <p:nvSpPr>
          <p:cNvPr id="13" name="Rectangle 12"/>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CAFD43D-AC38-4AA5-8D2C-E96A54802D7B}"/>
              </a:ext>
            </a:extLst>
          </p:cNvPr>
          <p:cNvSpPr txBox="1"/>
          <p:nvPr/>
        </p:nvSpPr>
        <p:spPr>
          <a:xfrm>
            <a:off x="243591" y="761787"/>
            <a:ext cx="6728235"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Controlling Invasive Species: Specific Tactics</a:t>
            </a:r>
          </a:p>
        </p:txBody>
      </p:sp>
      <p:grpSp>
        <p:nvGrpSpPr>
          <p:cNvPr id="15" name="Group 14"/>
          <p:cNvGrpSpPr/>
          <p:nvPr/>
        </p:nvGrpSpPr>
        <p:grpSpPr>
          <a:xfrm>
            <a:off x="0" y="0"/>
            <a:ext cx="7772400" cy="496666"/>
            <a:chOff x="0" y="0"/>
            <a:chExt cx="7772400" cy="496666"/>
          </a:xfrm>
        </p:grpSpPr>
        <p:sp>
          <p:nvSpPr>
            <p:cNvPr id="16" name="Rectangle 15"/>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cxnSp>
        <p:nvCxnSpPr>
          <p:cNvPr id="18" name="Straight Connector 17"/>
          <p:cNvCxnSpPr/>
          <p:nvPr/>
        </p:nvCxnSpPr>
        <p:spPr>
          <a:xfrm>
            <a:off x="457200" y="5378727"/>
            <a:ext cx="68580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sp>
        <p:nvSpPr>
          <p:cNvPr id="21" name="Slide Number Placeholder 20"/>
          <p:cNvSpPr>
            <a:spLocks noGrp="1"/>
          </p:cNvSpPr>
          <p:nvPr>
            <p:ph type="sldNum" sz="quarter" idx="12"/>
          </p:nvPr>
        </p:nvSpPr>
        <p:spPr/>
        <p:txBody>
          <a:bodyPr/>
          <a:lstStyle/>
          <a:p>
            <a:fld id="{840F7C0E-6904-4B49-BF13-5996A5126569}" type="slidenum">
              <a:rPr lang="en-US" smtClean="0"/>
              <a:t>43</a:t>
            </a:fld>
            <a:endParaRPr lang="en-US" dirty="0"/>
          </a:p>
        </p:txBody>
      </p:sp>
    </p:spTree>
    <p:extLst>
      <p:ext uri="{BB962C8B-B14F-4D97-AF65-F5344CB8AC3E}">
        <p14:creationId xmlns:p14="http://schemas.microsoft.com/office/powerpoint/2010/main" val="4110251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2D73E7-FB7B-4F15-A5AE-6804A77F7464}"/>
              </a:ext>
            </a:extLst>
          </p:cNvPr>
          <p:cNvSpPr txBox="1"/>
          <p:nvPr/>
        </p:nvSpPr>
        <p:spPr>
          <a:xfrm>
            <a:off x="583261" y="1839825"/>
            <a:ext cx="2779872" cy="2339102"/>
          </a:xfrm>
          <a:prstGeom prst="rect">
            <a:avLst/>
          </a:prstGeom>
          <a:noFill/>
        </p:spPr>
        <p:txBody>
          <a:bodyPr wrap="square" rtlCol="0">
            <a:spAutoFit/>
          </a:bodyPr>
          <a:lstStyle/>
          <a:p>
            <a:pPr algn="just"/>
            <a:r>
              <a:rPr lang="en-US" sz="1400" b="1" dirty="0">
                <a:solidFill>
                  <a:srgbClr val="517820"/>
                </a:solidFill>
                <a:latin typeface="Helvetica Light" charset="0"/>
                <a:ea typeface="Helvetica Light" charset="0"/>
                <a:cs typeface="Helvetica Light" charset="0"/>
              </a:rPr>
              <a:t>BLACK SWALLOW-WORT</a:t>
            </a:r>
          </a:p>
          <a:p>
            <a:pPr algn="just"/>
            <a:r>
              <a:rPr lang="en-US" sz="1200" dirty="0">
                <a:latin typeface="Helvetica Light" charset="0"/>
                <a:ea typeface="Helvetica Light" charset="0"/>
                <a:cs typeface="Helvetica Light" charset="0"/>
              </a:rPr>
              <a:t>Black swallow wort is a European milkweed relative, recognized by its small purple flowers. It is primarily a problem because it competes with our native milkweed, which monarch butterflies are dependent on. The roots are prone to snapping at the base of the plant, so removal requires digging up the roots. See the </a:t>
            </a:r>
            <a:r>
              <a:rPr lang="en-US" sz="1200" dirty="0" smtClean="0">
                <a:latin typeface="Helvetica Light" charset="0"/>
                <a:ea typeface="Helvetica Light" charset="0"/>
                <a:cs typeface="Helvetica Light" charset="0"/>
              </a:rPr>
              <a:t>Sudbury </a:t>
            </a:r>
            <a:r>
              <a:rPr lang="en-US" sz="1200" dirty="0" err="1" smtClean="0">
                <a:latin typeface="Helvetica Light" charset="0"/>
                <a:ea typeface="Helvetica Light" charset="0"/>
                <a:cs typeface="Helvetica Light" charset="0"/>
              </a:rPr>
              <a:t>Assabet</a:t>
            </a:r>
            <a:r>
              <a:rPr lang="en-US" sz="1200" dirty="0" smtClean="0">
                <a:latin typeface="Helvetica Light" charset="0"/>
                <a:ea typeface="Helvetica Light" charset="0"/>
                <a:cs typeface="Helvetica Light" charset="0"/>
              </a:rPr>
              <a:t> Concord River Watershed </a:t>
            </a:r>
            <a:r>
              <a:rPr lang="en-US" sz="1200" dirty="0">
                <a:latin typeface="Helvetica Light" charset="0"/>
                <a:ea typeface="Helvetica Light" charset="0"/>
                <a:cs typeface="Helvetica Light" charset="0"/>
              </a:rPr>
              <a:t>fact sheet for </a:t>
            </a:r>
            <a:r>
              <a:rPr lang="en-US" sz="1200" dirty="0">
                <a:latin typeface="Helvetica Light" charset="0"/>
                <a:ea typeface="Helvetica Light" charset="0"/>
                <a:cs typeface="Helvetica Light" charset="0"/>
                <a:hlinkClick r:id="rId2"/>
              </a:rPr>
              <a:t>removal tips</a:t>
            </a:r>
            <a:r>
              <a:rPr lang="en-US" sz="1200" dirty="0">
                <a:latin typeface="Helvetica Light" charset="0"/>
                <a:ea typeface="Helvetica Light" charset="0"/>
                <a:cs typeface="Helvetica Light" charset="0"/>
              </a:rPr>
              <a:t>.</a:t>
            </a:r>
          </a:p>
        </p:txBody>
      </p:sp>
      <p:sp>
        <p:nvSpPr>
          <p:cNvPr id="9" name="TextBox 8">
            <a:extLst>
              <a:ext uri="{FF2B5EF4-FFF2-40B4-BE49-F238E27FC236}">
                <a16:creationId xmlns:a16="http://schemas.microsoft.com/office/drawing/2014/main" id="{65302D18-BD40-4BCD-BD19-6B326FD253E3}"/>
              </a:ext>
            </a:extLst>
          </p:cNvPr>
          <p:cNvSpPr txBox="1"/>
          <p:nvPr/>
        </p:nvSpPr>
        <p:spPr>
          <a:xfrm>
            <a:off x="583260" y="4716643"/>
            <a:ext cx="2779873" cy="2154436"/>
          </a:xfrm>
          <a:prstGeom prst="rect">
            <a:avLst/>
          </a:prstGeom>
          <a:noFill/>
        </p:spPr>
        <p:txBody>
          <a:bodyPr wrap="square" rtlCol="0">
            <a:spAutoFit/>
          </a:bodyPr>
          <a:lstStyle/>
          <a:p>
            <a:pPr algn="just"/>
            <a:r>
              <a:rPr lang="en-US" sz="1400" b="1" dirty="0">
                <a:solidFill>
                  <a:srgbClr val="517820"/>
                </a:solidFill>
                <a:latin typeface="Helvetica Light" charset="0"/>
                <a:ea typeface="Helvetica Light" charset="0"/>
                <a:cs typeface="Helvetica Light" charset="0"/>
              </a:rPr>
              <a:t>GARLIC MUSTARD</a:t>
            </a:r>
          </a:p>
          <a:p>
            <a:pPr algn="just"/>
            <a:r>
              <a:rPr lang="en-US" sz="1200" dirty="0">
                <a:latin typeface="Helvetica Light" charset="0"/>
                <a:ea typeface="Helvetica Light" charset="0"/>
                <a:cs typeface="Helvetica Light" charset="0"/>
              </a:rPr>
              <a:t>In many places, garlic mustard has completely taken over herbaceous understories. It is a biannual plant, going from a rounded leaf in the first year to a more pointed leaf in the second year. Luckily, it is very easy to pull out. Visit East Multnomah Soil &amp; Water Conservation District’s site for </a:t>
            </a:r>
            <a:r>
              <a:rPr lang="en-US" sz="1200" dirty="0">
                <a:latin typeface="Helvetica Light" charset="0"/>
                <a:ea typeface="Helvetica Light" charset="0"/>
                <a:cs typeface="Helvetica Light" charset="0"/>
                <a:hlinkClick r:id="rId3"/>
              </a:rPr>
              <a:t>removal tips</a:t>
            </a:r>
            <a:r>
              <a:rPr lang="en-US" sz="1200" dirty="0">
                <a:latin typeface="Helvetica Light" charset="0"/>
                <a:ea typeface="Helvetica Light" charset="0"/>
                <a:cs typeface="Helvetica Light" charset="0"/>
              </a:rPr>
              <a:t>.</a:t>
            </a:r>
          </a:p>
          <a:p>
            <a:pPr algn="just"/>
            <a:endParaRPr lang="en-US" sz="1200" dirty="0">
              <a:latin typeface="Helvetica Light" charset="0"/>
              <a:ea typeface="Helvetica Light" charset="0"/>
              <a:cs typeface="Helvetica Light" charset="0"/>
            </a:endParaRPr>
          </a:p>
        </p:txBody>
      </p:sp>
      <p:grpSp>
        <p:nvGrpSpPr>
          <p:cNvPr id="3" name="Group 2"/>
          <p:cNvGrpSpPr/>
          <p:nvPr/>
        </p:nvGrpSpPr>
        <p:grpSpPr>
          <a:xfrm>
            <a:off x="3904004" y="1615631"/>
            <a:ext cx="3435223" cy="2320062"/>
            <a:chOff x="3962452" y="1691862"/>
            <a:chExt cx="3435223" cy="2320062"/>
          </a:xfrm>
          <a:effectLst/>
        </p:grpSpPr>
        <p:pic>
          <p:nvPicPr>
            <p:cNvPr id="13" name="Picture 12">
              <a:extLst>
                <a:ext uri="{FF2B5EF4-FFF2-40B4-BE49-F238E27FC236}">
                  <a16:creationId xmlns:a16="http://schemas.microsoft.com/office/drawing/2014/main" id="{B58C513F-1C48-41FE-91BF-D28F7D8FD8CC}"/>
                </a:ext>
              </a:extLst>
            </p:cNvPr>
            <p:cNvPicPr>
              <a:picLocks noChangeAspect="1"/>
            </p:cNvPicPr>
            <p:nvPr/>
          </p:nvPicPr>
          <p:blipFill rotWithShape="1">
            <a:blip r:embed="rId4"/>
            <a:srcRect l="272" r="272"/>
            <a:stretch/>
          </p:blipFill>
          <p:spPr>
            <a:xfrm>
              <a:off x="4440854" y="1691862"/>
              <a:ext cx="2540268" cy="1693512"/>
            </a:xfrm>
            <a:prstGeom prst="rect">
              <a:avLst/>
            </a:prstGeom>
          </p:spPr>
        </p:pic>
        <p:pic>
          <p:nvPicPr>
            <p:cNvPr id="14" name="Picture 13">
              <a:extLst>
                <a:ext uri="{FF2B5EF4-FFF2-40B4-BE49-F238E27FC236}">
                  <a16:creationId xmlns:a16="http://schemas.microsoft.com/office/drawing/2014/main" id="{6FEE567E-F87E-429E-8271-AEDEF48A7923}"/>
                </a:ext>
              </a:extLst>
            </p:cNvPr>
            <p:cNvPicPr>
              <a:picLocks noChangeAspect="1"/>
            </p:cNvPicPr>
            <p:nvPr/>
          </p:nvPicPr>
          <p:blipFill rotWithShape="1">
            <a:blip r:embed="rId5"/>
            <a:srcRect t="27818" b="27818"/>
            <a:stretch/>
          </p:blipFill>
          <p:spPr>
            <a:xfrm>
              <a:off x="5819804" y="2931585"/>
              <a:ext cx="1577871" cy="1051914"/>
            </a:xfrm>
            <a:prstGeom prst="rect">
              <a:avLst/>
            </a:prstGeom>
          </p:spPr>
        </p:pic>
        <p:pic>
          <p:nvPicPr>
            <p:cNvPr id="15" name="Picture 14">
              <a:extLst>
                <a:ext uri="{FF2B5EF4-FFF2-40B4-BE49-F238E27FC236}">
                  <a16:creationId xmlns:a16="http://schemas.microsoft.com/office/drawing/2014/main" id="{C38226BD-5E1A-4760-A016-F2CE5F386D90}"/>
                </a:ext>
              </a:extLst>
            </p:cNvPr>
            <p:cNvPicPr>
              <a:picLocks noChangeAspect="1"/>
            </p:cNvPicPr>
            <p:nvPr/>
          </p:nvPicPr>
          <p:blipFill rotWithShape="1">
            <a:blip r:embed="rId6"/>
            <a:srcRect t="5556" b="5556"/>
            <a:stretch/>
          </p:blipFill>
          <p:spPr>
            <a:xfrm>
              <a:off x="3962452" y="2915731"/>
              <a:ext cx="1644289" cy="1096193"/>
            </a:xfrm>
            <a:prstGeom prst="rect">
              <a:avLst/>
            </a:prstGeom>
          </p:spPr>
        </p:pic>
      </p:grpSp>
      <p:sp>
        <p:nvSpPr>
          <p:cNvPr id="19" name="TextBox 18">
            <a:extLst>
              <a:ext uri="{FF2B5EF4-FFF2-40B4-BE49-F238E27FC236}">
                <a16:creationId xmlns:a16="http://schemas.microsoft.com/office/drawing/2014/main" id="{BE6C2EBB-C153-4370-80D1-BD94AB94B9D3}"/>
              </a:ext>
            </a:extLst>
          </p:cNvPr>
          <p:cNvSpPr txBox="1"/>
          <p:nvPr/>
        </p:nvSpPr>
        <p:spPr>
          <a:xfrm>
            <a:off x="583260" y="7401853"/>
            <a:ext cx="2779873" cy="2339102"/>
          </a:xfrm>
          <a:prstGeom prst="rect">
            <a:avLst/>
          </a:prstGeom>
          <a:noFill/>
        </p:spPr>
        <p:txBody>
          <a:bodyPr wrap="square" rtlCol="0">
            <a:spAutoFit/>
          </a:bodyPr>
          <a:lstStyle/>
          <a:p>
            <a:pPr algn="just"/>
            <a:r>
              <a:rPr lang="en-US" sz="1400" b="1" dirty="0">
                <a:solidFill>
                  <a:srgbClr val="517820"/>
                </a:solidFill>
                <a:latin typeface="Helvetica Light" charset="0"/>
                <a:ea typeface="Helvetica Light" charset="0"/>
                <a:cs typeface="Helvetica Light" charset="0"/>
              </a:rPr>
              <a:t>INVASIVE HONEYSUCKLES</a:t>
            </a:r>
          </a:p>
          <a:p>
            <a:pPr algn="just"/>
            <a:r>
              <a:rPr lang="en-US" sz="1200" dirty="0">
                <a:latin typeface="Helvetica Light" charset="0"/>
                <a:ea typeface="Helvetica Light" charset="0"/>
                <a:cs typeface="Helvetica Light" charset="0"/>
              </a:rPr>
              <a:t>This plant has a pale shredded bark and has very fragrant flowers in the spring. Loose rooted, invasive honeysuckles are easy to remove. However, if left unchecked, the plants can form a nearly impenetrable mass. The invasive honeysuckles are shrubs, whereas the native is a vine. See the Ecological Landscape Alliance’s fact sheet for </a:t>
            </a:r>
            <a:r>
              <a:rPr lang="en-US" sz="1200" dirty="0">
                <a:latin typeface="Helvetica Light" charset="0"/>
                <a:ea typeface="Helvetica Light" charset="0"/>
                <a:cs typeface="Helvetica Light" charset="0"/>
                <a:hlinkClick r:id="rId7"/>
              </a:rPr>
              <a:t>removal tips</a:t>
            </a:r>
            <a:r>
              <a:rPr lang="en-US" sz="1200" dirty="0">
                <a:latin typeface="Helvetica Light" charset="0"/>
                <a:ea typeface="Helvetica Light" charset="0"/>
                <a:cs typeface="Helvetica Light" charset="0"/>
              </a:rPr>
              <a:t>. </a:t>
            </a:r>
          </a:p>
          <a:p>
            <a:pPr algn="just"/>
            <a:endParaRPr lang="en-US" sz="1200" dirty="0">
              <a:latin typeface="Helvetica Light" charset="0"/>
              <a:ea typeface="Helvetica Light" charset="0"/>
              <a:cs typeface="Helvetica Light" charset="0"/>
            </a:endParaRPr>
          </a:p>
        </p:txBody>
      </p:sp>
      <p:grpSp>
        <p:nvGrpSpPr>
          <p:cNvPr id="5" name="Group 4"/>
          <p:cNvGrpSpPr/>
          <p:nvPr/>
        </p:nvGrpSpPr>
        <p:grpSpPr>
          <a:xfrm>
            <a:off x="3897387" y="7260670"/>
            <a:ext cx="3448457" cy="2349826"/>
            <a:chOff x="3939555" y="7176653"/>
            <a:chExt cx="3448457" cy="2349826"/>
          </a:xfrm>
          <a:effectLst/>
        </p:grpSpPr>
        <p:pic>
          <p:nvPicPr>
            <p:cNvPr id="22" name="Picture 21">
              <a:extLst>
                <a:ext uri="{FF2B5EF4-FFF2-40B4-BE49-F238E27FC236}">
                  <a16:creationId xmlns:a16="http://schemas.microsoft.com/office/drawing/2014/main" id="{16BA9AB1-486E-4710-82CF-8D8CAB54A126}"/>
                </a:ext>
              </a:extLst>
            </p:cNvPr>
            <p:cNvPicPr>
              <a:picLocks noChangeAspect="1"/>
            </p:cNvPicPr>
            <p:nvPr/>
          </p:nvPicPr>
          <p:blipFill rotWithShape="1">
            <a:blip r:embed="rId8"/>
            <a:srcRect t="5498" b="5498"/>
            <a:stretch/>
          </p:blipFill>
          <p:spPr>
            <a:xfrm>
              <a:off x="4436626" y="7176653"/>
              <a:ext cx="2525537" cy="1683691"/>
            </a:xfrm>
            <a:prstGeom prst="rect">
              <a:avLst/>
            </a:prstGeom>
          </p:spPr>
        </p:pic>
        <p:pic>
          <p:nvPicPr>
            <p:cNvPr id="20" name="Picture 19">
              <a:extLst>
                <a:ext uri="{FF2B5EF4-FFF2-40B4-BE49-F238E27FC236}">
                  <a16:creationId xmlns:a16="http://schemas.microsoft.com/office/drawing/2014/main" id="{8A85024F-5162-4973-842B-5EBE606F964E}"/>
                </a:ext>
              </a:extLst>
            </p:cNvPr>
            <p:cNvPicPr>
              <a:picLocks noChangeAspect="1"/>
            </p:cNvPicPr>
            <p:nvPr/>
          </p:nvPicPr>
          <p:blipFill rotWithShape="1">
            <a:blip r:embed="rId9"/>
            <a:srcRect t="5556" b="5556"/>
            <a:stretch/>
          </p:blipFill>
          <p:spPr>
            <a:xfrm>
              <a:off x="3939555" y="8421464"/>
              <a:ext cx="1657523" cy="1105015"/>
            </a:xfrm>
            <a:prstGeom prst="rect">
              <a:avLst/>
            </a:prstGeom>
          </p:spPr>
        </p:pic>
        <p:pic>
          <p:nvPicPr>
            <p:cNvPr id="21" name="Picture 20">
              <a:extLst>
                <a:ext uri="{FF2B5EF4-FFF2-40B4-BE49-F238E27FC236}">
                  <a16:creationId xmlns:a16="http://schemas.microsoft.com/office/drawing/2014/main" id="{D563EF80-C391-4BE7-B24A-29B0055A587C}"/>
                </a:ext>
              </a:extLst>
            </p:cNvPr>
            <p:cNvPicPr>
              <a:picLocks noChangeAspect="1"/>
            </p:cNvPicPr>
            <p:nvPr/>
          </p:nvPicPr>
          <p:blipFill rotWithShape="1">
            <a:blip r:embed="rId10"/>
            <a:srcRect/>
            <a:stretch/>
          </p:blipFill>
          <p:spPr>
            <a:xfrm>
              <a:off x="5810141" y="8421464"/>
              <a:ext cx="1577871" cy="1051914"/>
            </a:xfrm>
            <a:prstGeom prst="rect">
              <a:avLst/>
            </a:prstGeom>
          </p:spPr>
        </p:pic>
      </p:grpSp>
      <p:sp>
        <p:nvSpPr>
          <p:cNvPr id="23" name="Rectangle 22"/>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CAFD43D-AC38-4AA5-8D2C-E96A54802D7B}"/>
              </a:ext>
            </a:extLst>
          </p:cNvPr>
          <p:cNvSpPr txBox="1"/>
          <p:nvPr/>
        </p:nvSpPr>
        <p:spPr>
          <a:xfrm>
            <a:off x="243591" y="761787"/>
            <a:ext cx="6728235"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Controlling Invasive Species: Specific Tactics</a:t>
            </a:r>
          </a:p>
        </p:txBody>
      </p:sp>
      <p:grpSp>
        <p:nvGrpSpPr>
          <p:cNvPr id="25" name="Group 24"/>
          <p:cNvGrpSpPr/>
          <p:nvPr/>
        </p:nvGrpSpPr>
        <p:grpSpPr>
          <a:xfrm>
            <a:off x="0" y="0"/>
            <a:ext cx="7772400" cy="496666"/>
            <a:chOff x="0" y="0"/>
            <a:chExt cx="7772400" cy="496666"/>
          </a:xfrm>
        </p:grpSpPr>
        <p:sp>
          <p:nvSpPr>
            <p:cNvPr id="26" name="Rectangle 25"/>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grpSp>
        <p:nvGrpSpPr>
          <p:cNvPr id="2" name="Group 1"/>
          <p:cNvGrpSpPr/>
          <p:nvPr/>
        </p:nvGrpSpPr>
        <p:grpSpPr>
          <a:xfrm>
            <a:off x="3904004" y="4436056"/>
            <a:ext cx="3435223" cy="2275899"/>
            <a:chOff x="3962452" y="4515239"/>
            <a:chExt cx="3435223" cy="2275899"/>
          </a:xfrm>
          <a:effectLst/>
        </p:grpSpPr>
        <p:pic>
          <p:nvPicPr>
            <p:cNvPr id="16" name="Picture 15">
              <a:extLst>
                <a:ext uri="{FF2B5EF4-FFF2-40B4-BE49-F238E27FC236}">
                  <a16:creationId xmlns:a16="http://schemas.microsoft.com/office/drawing/2014/main" id="{225861B8-A819-47CE-9C11-04C1D9C0930A}"/>
                </a:ext>
              </a:extLst>
            </p:cNvPr>
            <p:cNvPicPr>
              <a:picLocks noChangeAspect="1"/>
            </p:cNvPicPr>
            <p:nvPr/>
          </p:nvPicPr>
          <p:blipFill rotWithShape="1">
            <a:blip r:embed="rId11"/>
            <a:srcRect l="91" r="91"/>
            <a:stretch/>
          </p:blipFill>
          <p:spPr>
            <a:xfrm>
              <a:off x="4436626" y="4515239"/>
              <a:ext cx="2546373" cy="1697582"/>
            </a:xfrm>
            <a:prstGeom prst="rect">
              <a:avLst/>
            </a:prstGeom>
          </p:spPr>
        </p:pic>
        <p:pic>
          <p:nvPicPr>
            <p:cNvPr id="18" name="Picture 17">
              <a:extLst>
                <a:ext uri="{FF2B5EF4-FFF2-40B4-BE49-F238E27FC236}">
                  <a16:creationId xmlns:a16="http://schemas.microsoft.com/office/drawing/2014/main" id="{5B051EE9-B404-4625-AD68-ECC8F8A46B53}"/>
                </a:ext>
              </a:extLst>
            </p:cNvPr>
            <p:cNvPicPr>
              <a:picLocks noChangeAspect="1"/>
            </p:cNvPicPr>
            <p:nvPr/>
          </p:nvPicPr>
          <p:blipFill rotWithShape="1">
            <a:blip r:embed="rId12"/>
            <a:srcRect t="5498" b="5498"/>
            <a:stretch/>
          </p:blipFill>
          <p:spPr>
            <a:xfrm>
              <a:off x="5819804" y="5703348"/>
              <a:ext cx="1577871" cy="1051914"/>
            </a:xfrm>
            <a:prstGeom prst="rect">
              <a:avLst/>
            </a:prstGeom>
          </p:spPr>
        </p:pic>
        <p:pic>
          <p:nvPicPr>
            <p:cNvPr id="17" name="Picture 16">
              <a:extLst>
                <a:ext uri="{FF2B5EF4-FFF2-40B4-BE49-F238E27FC236}">
                  <a16:creationId xmlns:a16="http://schemas.microsoft.com/office/drawing/2014/main" id="{4F2259FE-2356-4F3E-9117-3C7DAC2B42B0}"/>
                </a:ext>
              </a:extLst>
            </p:cNvPr>
            <p:cNvPicPr>
              <a:picLocks noChangeAspect="1"/>
            </p:cNvPicPr>
            <p:nvPr/>
          </p:nvPicPr>
          <p:blipFill rotWithShape="1">
            <a:blip r:embed="rId13"/>
            <a:srcRect l="2625" r="2625"/>
            <a:stretch/>
          </p:blipFill>
          <p:spPr>
            <a:xfrm>
              <a:off x="3962452" y="5703347"/>
              <a:ext cx="1631687" cy="1087791"/>
            </a:xfrm>
            <a:prstGeom prst="rect">
              <a:avLst/>
            </a:prstGeom>
          </p:spPr>
        </p:pic>
      </p:grpSp>
      <p:cxnSp>
        <p:nvCxnSpPr>
          <p:cNvPr id="28" name="Straight Connector 27"/>
          <p:cNvCxnSpPr/>
          <p:nvPr/>
        </p:nvCxnSpPr>
        <p:spPr>
          <a:xfrm>
            <a:off x="457200" y="4252056"/>
            <a:ext cx="68580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7200" y="6939273"/>
            <a:ext cx="68580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840F7C0E-6904-4B49-BF13-5996A5126569}" type="slidenum">
              <a:rPr lang="en-US" smtClean="0"/>
              <a:t>44</a:t>
            </a:fld>
            <a:endParaRPr lang="en-US" dirty="0"/>
          </a:p>
        </p:txBody>
      </p:sp>
    </p:spTree>
    <p:extLst>
      <p:ext uri="{BB962C8B-B14F-4D97-AF65-F5344CB8AC3E}">
        <p14:creationId xmlns:p14="http://schemas.microsoft.com/office/powerpoint/2010/main" val="1813540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9746" y="4867748"/>
            <a:ext cx="7782146" cy="5190652"/>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C6E97FB-944D-448D-BF08-20BCD00C5C9F}"/>
              </a:ext>
            </a:extLst>
          </p:cNvPr>
          <p:cNvSpPr txBox="1"/>
          <p:nvPr/>
        </p:nvSpPr>
        <p:spPr>
          <a:xfrm>
            <a:off x="435919" y="1923104"/>
            <a:ext cx="6848203" cy="523220"/>
          </a:xfrm>
          <a:prstGeom prst="rect">
            <a:avLst/>
          </a:prstGeom>
          <a:noFill/>
        </p:spPr>
        <p:txBody>
          <a:bodyPr wrap="square" rtlCol="0">
            <a:spAutoFit/>
          </a:bodyPr>
          <a:lstStyle/>
          <a:p>
            <a:pPr algn="ctr"/>
            <a:r>
              <a:rPr lang="en-US" sz="1400" b="1" dirty="0">
                <a:solidFill>
                  <a:srgbClr val="517820"/>
                </a:solidFill>
                <a:latin typeface="Helvetica Light" charset="0"/>
                <a:ea typeface="Helvetica Light" charset="0"/>
                <a:cs typeface="Helvetica Light" charset="0"/>
              </a:rPr>
              <a:t>THE INVASIVE BURNING BUSH CAN BE REPLACED WITH NATIVE HIGHBUSH BLUEBERRY OR CRANBERRY.</a:t>
            </a:r>
          </a:p>
        </p:txBody>
      </p:sp>
      <p:grpSp>
        <p:nvGrpSpPr>
          <p:cNvPr id="42" name="Group 41"/>
          <p:cNvGrpSpPr/>
          <p:nvPr/>
        </p:nvGrpSpPr>
        <p:grpSpPr>
          <a:xfrm>
            <a:off x="1112492" y="2491619"/>
            <a:ext cx="5650100" cy="2129458"/>
            <a:chOff x="1550682" y="2713417"/>
            <a:chExt cx="5060154" cy="1907114"/>
          </a:xfrm>
        </p:grpSpPr>
        <p:pic>
          <p:nvPicPr>
            <p:cNvPr id="6" name="Picture 5">
              <a:extLst>
                <a:ext uri="{FF2B5EF4-FFF2-40B4-BE49-F238E27FC236}">
                  <a16:creationId xmlns:a16="http://schemas.microsoft.com/office/drawing/2014/main" id="{CA10C125-2541-4A56-8FD0-8D80499EF558}"/>
                </a:ext>
              </a:extLst>
            </p:cNvPr>
            <p:cNvPicPr>
              <a:picLocks noChangeAspect="1"/>
            </p:cNvPicPr>
            <p:nvPr/>
          </p:nvPicPr>
          <p:blipFill rotWithShape="1">
            <a:blip r:embed="rId2"/>
            <a:srcRect t="5229"/>
            <a:stretch/>
          </p:blipFill>
          <p:spPr>
            <a:xfrm>
              <a:off x="1550682" y="2713417"/>
              <a:ext cx="2731762" cy="1907114"/>
            </a:xfrm>
            <a:prstGeom prst="rect">
              <a:avLst/>
            </a:prstGeom>
          </p:spPr>
        </p:pic>
        <p:pic>
          <p:nvPicPr>
            <p:cNvPr id="7" name="Picture 6">
              <a:extLst>
                <a:ext uri="{FF2B5EF4-FFF2-40B4-BE49-F238E27FC236}">
                  <a16:creationId xmlns:a16="http://schemas.microsoft.com/office/drawing/2014/main" id="{75DE8C28-A733-42F7-A2F6-20C4DDABD187}"/>
                </a:ext>
              </a:extLst>
            </p:cNvPr>
            <p:cNvPicPr>
              <a:picLocks noChangeAspect="1"/>
            </p:cNvPicPr>
            <p:nvPr/>
          </p:nvPicPr>
          <p:blipFill rotWithShape="1">
            <a:blip r:embed="rId3"/>
            <a:srcRect l="12548" r="12548"/>
            <a:stretch/>
          </p:blipFill>
          <p:spPr>
            <a:xfrm>
              <a:off x="5696436" y="2713417"/>
              <a:ext cx="914400" cy="914400"/>
            </a:xfrm>
            <a:prstGeom prst="rect">
              <a:avLst/>
            </a:prstGeom>
          </p:spPr>
        </p:pic>
        <p:pic>
          <p:nvPicPr>
            <p:cNvPr id="8" name="Picture 7">
              <a:extLst>
                <a:ext uri="{FF2B5EF4-FFF2-40B4-BE49-F238E27FC236}">
                  <a16:creationId xmlns:a16="http://schemas.microsoft.com/office/drawing/2014/main" id="{E6696465-98F3-4F47-ADCB-7C2CF6A94B20}"/>
                </a:ext>
              </a:extLst>
            </p:cNvPr>
            <p:cNvPicPr>
              <a:picLocks noChangeAspect="1"/>
            </p:cNvPicPr>
            <p:nvPr/>
          </p:nvPicPr>
          <p:blipFill rotWithShape="1">
            <a:blip r:embed="rId4"/>
            <a:srcRect l="6639" r="6639"/>
            <a:stretch/>
          </p:blipFill>
          <p:spPr>
            <a:xfrm>
              <a:off x="5696436" y="3706131"/>
              <a:ext cx="914400" cy="914400"/>
            </a:xfrm>
            <a:prstGeom prst="rect">
              <a:avLst/>
            </a:prstGeom>
          </p:spPr>
        </p:pic>
        <p:pic>
          <p:nvPicPr>
            <p:cNvPr id="9" name="Picture 8">
              <a:extLst>
                <a:ext uri="{FF2B5EF4-FFF2-40B4-BE49-F238E27FC236}">
                  <a16:creationId xmlns:a16="http://schemas.microsoft.com/office/drawing/2014/main" id="{A226CB01-8FA2-4B86-9E7F-8BCB1FC40B12}"/>
                </a:ext>
              </a:extLst>
            </p:cNvPr>
            <p:cNvPicPr>
              <a:picLocks noChangeAspect="1"/>
            </p:cNvPicPr>
            <p:nvPr/>
          </p:nvPicPr>
          <p:blipFill rotWithShape="1">
            <a:blip r:embed="rId5"/>
            <a:srcRect/>
            <a:stretch/>
          </p:blipFill>
          <p:spPr>
            <a:xfrm>
              <a:off x="4685813" y="2713417"/>
              <a:ext cx="914400" cy="914400"/>
            </a:xfrm>
            <a:prstGeom prst="rect">
              <a:avLst/>
            </a:prstGeom>
          </p:spPr>
        </p:pic>
        <p:pic>
          <p:nvPicPr>
            <p:cNvPr id="10" name="Picture 9">
              <a:extLst>
                <a:ext uri="{FF2B5EF4-FFF2-40B4-BE49-F238E27FC236}">
                  <a16:creationId xmlns:a16="http://schemas.microsoft.com/office/drawing/2014/main" id="{75B92188-C6F4-48E4-9B7E-1F900F91623D}"/>
                </a:ext>
              </a:extLst>
            </p:cNvPr>
            <p:cNvPicPr>
              <a:picLocks noChangeAspect="1"/>
            </p:cNvPicPr>
            <p:nvPr/>
          </p:nvPicPr>
          <p:blipFill rotWithShape="1">
            <a:blip r:embed="rId6"/>
            <a:srcRect l="16727" r="16727"/>
            <a:stretch/>
          </p:blipFill>
          <p:spPr>
            <a:xfrm>
              <a:off x="4685813" y="3706131"/>
              <a:ext cx="914400" cy="914400"/>
            </a:xfrm>
            <a:prstGeom prst="rect">
              <a:avLst/>
            </a:prstGeom>
          </p:spPr>
        </p:pic>
      </p:grpSp>
      <p:sp>
        <p:nvSpPr>
          <p:cNvPr id="11" name="TextBox 10">
            <a:extLst>
              <a:ext uri="{FF2B5EF4-FFF2-40B4-BE49-F238E27FC236}">
                <a16:creationId xmlns:a16="http://schemas.microsoft.com/office/drawing/2014/main" id="{72E09289-7425-45FA-A85D-575A5E50DADD}"/>
              </a:ext>
            </a:extLst>
          </p:cNvPr>
          <p:cNvSpPr txBox="1"/>
          <p:nvPr/>
        </p:nvSpPr>
        <p:spPr>
          <a:xfrm>
            <a:off x="462098" y="4966208"/>
            <a:ext cx="6848203" cy="523220"/>
          </a:xfrm>
          <a:prstGeom prst="rect">
            <a:avLst/>
          </a:prstGeom>
          <a:noFill/>
        </p:spPr>
        <p:txBody>
          <a:bodyPr wrap="square" rtlCol="0">
            <a:spAutoFit/>
          </a:bodyPr>
          <a:lstStyle/>
          <a:p>
            <a:pPr algn="ctr"/>
            <a:r>
              <a:rPr lang="en-US" sz="1400" b="1" dirty="0">
                <a:solidFill>
                  <a:srgbClr val="517820"/>
                </a:solidFill>
                <a:latin typeface="Helvetica Light" charset="0"/>
                <a:ea typeface="Helvetica Light" charset="0"/>
                <a:cs typeface="Helvetica Light" charset="0"/>
              </a:rPr>
              <a:t>THERE ARE MANY PLANTS YOU CAN CHOOSE BETWEEN TO REPLACE WOODY INVASIVES.</a:t>
            </a:r>
          </a:p>
        </p:txBody>
      </p:sp>
      <p:grpSp>
        <p:nvGrpSpPr>
          <p:cNvPr id="44" name="Group 43"/>
          <p:cNvGrpSpPr/>
          <p:nvPr/>
        </p:nvGrpSpPr>
        <p:grpSpPr>
          <a:xfrm>
            <a:off x="617351" y="5682733"/>
            <a:ext cx="6548995" cy="4198325"/>
            <a:chOff x="600106" y="5429445"/>
            <a:chExt cx="6740388" cy="4321020"/>
          </a:xfrm>
        </p:grpSpPr>
        <p:sp>
          <p:nvSpPr>
            <p:cNvPr id="12" name="Rectangle 11">
              <a:extLst>
                <a:ext uri="{FF2B5EF4-FFF2-40B4-BE49-F238E27FC236}">
                  <a16:creationId xmlns:a16="http://schemas.microsoft.com/office/drawing/2014/main" id="{DB4366CE-3498-412B-951D-A5056E252225}"/>
                </a:ext>
              </a:extLst>
            </p:cNvPr>
            <p:cNvSpPr/>
            <p:nvPr/>
          </p:nvSpPr>
          <p:spPr>
            <a:xfrm>
              <a:off x="694794" y="7118896"/>
              <a:ext cx="1448720" cy="461665"/>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Serviceberry (shadbush)</a:t>
              </a:r>
            </a:p>
          </p:txBody>
        </p:sp>
        <p:pic>
          <p:nvPicPr>
            <p:cNvPr id="13" name="Picture 12">
              <a:extLst>
                <a:ext uri="{FF2B5EF4-FFF2-40B4-BE49-F238E27FC236}">
                  <a16:creationId xmlns:a16="http://schemas.microsoft.com/office/drawing/2014/main" id="{F2E332F5-F992-4311-A601-04EF9D769DDA}"/>
                </a:ext>
              </a:extLst>
            </p:cNvPr>
            <p:cNvPicPr>
              <a:picLocks noChangeAspect="1"/>
            </p:cNvPicPr>
            <p:nvPr/>
          </p:nvPicPr>
          <p:blipFill rotWithShape="1">
            <a:blip r:embed="rId7"/>
            <a:srcRect t="14986" b="14986"/>
            <a:stretch/>
          </p:blipFill>
          <p:spPr>
            <a:xfrm>
              <a:off x="617351" y="5429445"/>
              <a:ext cx="1600200" cy="1600200"/>
            </a:xfrm>
            <a:prstGeom prst="rect">
              <a:avLst/>
            </a:prstGeom>
          </p:spPr>
        </p:pic>
        <p:pic>
          <p:nvPicPr>
            <p:cNvPr id="14" name="Picture 13">
              <a:extLst>
                <a:ext uri="{FF2B5EF4-FFF2-40B4-BE49-F238E27FC236}">
                  <a16:creationId xmlns:a16="http://schemas.microsoft.com/office/drawing/2014/main" id="{01E8F81A-82A8-4AE1-B336-B64E09B5FD50}"/>
                </a:ext>
              </a:extLst>
            </p:cNvPr>
            <p:cNvPicPr>
              <a:picLocks noChangeAspect="1"/>
            </p:cNvPicPr>
            <p:nvPr/>
          </p:nvPicPr>
          <p:blipFill rotWithShape="1">
            <a:blip r:embed="rId8"/>
            <a:srcRect l="14411" r="14411"/>
            <a:stretch/>
          </p:blipFill>
          <p:spPr>
            <a:xfrm>
              <a:off x="617351" y="7609467"/>
              <a:ext cx="1600200" cy="1600200"/>
            </a:xfrm>
            <a:prstGeom prst="rect">
              <a:avLst/>
            </a:prstGeom>
          </p:spPr>
        </p:pic>
        <p:sp>
          <p:nvSpPr>
            <p:cNvPr id="15" name="Rectangle 14">
              <a:extLst>
                <a:ext uri="{FF2B5EF4-FFF2-40B4-BE49-F238E27FC236}">
                  <a16:creationId xmlns:a16="http://schemas.microsoft.com/office/drawing/2014/main" id="{1368F3A3-40CF-41BD-BF37-3BF2717A089F}"/>
                </a:ext>
              </a:extLst>
            </p:cNvPr>
            <p:cNvSpPr/>
            <p:nvPr/>
          </p:nvSpPr>
          <p:spPr>
            <a:xfrm>
              <a:off x="2389920" y="9270950"/>
              <a:ext cx="1476220"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Spicebush</a:t>
              </a:r>
            </a:p>
          </p:txBody>
        </p:sp>
        <p:pic>
          <p:nvPicPr>
            <p:cNvPr id="16" name="Picture 15">
              <a:extLst>
                <a:ext uri="{FF2B5EF4-FFF2-40B4-BE49-F238E27FC236}">
                  <a16:creationId xmlns:a16="http://schemas.microsoft.com/office/drawing/2014/main" id="{C0C394BF-1215-44E5-98CD-732B64F76046}"/>
                </a:ext>
              </a:extLst>
            </p:cNvPr>
            <p:cNvPicPr>
              <a:picLocks noChangeAspect="1"/>
            </p:cNvPicPr>
            <p:nvPr/>
          </p:nvPicPr>
          <p:blipFill rotWithShape="1">
            <a:blip r:embed="rId9"/>
            <a:srcRect l="18496" r="18496"/>
            <a:stretch/>
          </p:blipFill>
          <p:spPr>
            <a:xfrm>
              <a:off x="2324999" y="7609467"/>
              <a:ext cx="1600200" cy="1600200"/>
            </a:xfrm>
            <a:prstGeom prst="rect">
              <a:avLst/>
            </a:prstGeom>
          </p:spPr>
        </p:pic>
        <p:pic>
          <p:nvPicPr>
            <p:cNvPr id="17" name="Picture 16">
              <a:extLst>
                <a:ext uri="{FF2B5EF4-FFF2-40B4-BE49-F238E27FC236}">
                  <a16:creationId xmlns:a16="http://schemas.microsoft.com/office/drawing/2014/main" id="{6FB86B59-6BF6-48F5-8137-DA55BD16F75B}"/>
                </a:ext>
              </a:extLst>
            </p:cNvPr>
            <p:cNvPicPr>
              <a:picLocks noChangeAspect="1"/>
            </p:cNvPicPr>
            <p:nvPr/>
          </p:nvPicPr>
          <p:blipFill rotWithShape="1">
            <a:blip r:embed="rId10"/>
            <a:srcRect l="14411" r="14411"/>
            <a:stretch/>
          </p:blipFill>
          <p:spPr>
            <a:xfrm>
              <a:off x="2324999" y="5429445"/>
              <a:ext cx="1600200" cy="1600200"/>
            </a:xfrm>
            <a:prstGeom prst="rect">
              <a:avLst/>
            </a:prstGeom>
          </p:spPr>
        </p:pic>
        <p:sp>
          <p:nvSpPr>
            <p:cNvPr id="18" name="Rectangle 17">
              <a:extLst>
                <a:ext uri="{FF2B5EF4-FFF2-40B4-BE49-F238E27FC236}">
                  <a16:creationId xmlns:a16="http://schemas.microsoft.com/office/drawing/2014/main" id="{4FE78B84-6666-4CA4-AA72-855862691E9E}"/>
                </a:ext>
              </a:extLst>
            </p:cNvPr>
            <p:cNvSpPr/>
            <p:nvPr/>
          </p:nvSpPr>
          <p:spPr>
            <a:xfrm>
              <a:off x="600106" y="9270950"/>
              <a:ext cx="1501352" cy="479515"/>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Spicebush swallowtail</a:t>
              </a:r>
            </a:p>
          </p:txBody>
        </p:sp>
        <p:sp>
          <p:nvSpPr>
            <p:cNvPr id="19" name="Rectangle 18">
              <a:extLst>
                <a:ext uri="{FF2B5EF4-FFF2-40B4-BE49-F238E27FC236}">
                  <a16:creationId xmlns:a16="http://schemas.microsoft.com/office/drawing/2014/main" id="{B6945D0F-B034-4D18-9B44-2D91F1C0F239}"/>
                </a:ext>
              </a:extLst>
            </p:cNvPr>
            <p:cNvSpPr/>
            <p:nvPr/>
          </p:nvSpPr>
          <p:spPr>
            <a:xfrm>
              <a:off x="2392498" y="7163001"/>
              <a:ext cx="1272222" cy="275857"/>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Chokeberry</a:t>
              </a:r>
            </a:p>
          </p:txBody>
        </p:sp>
        <p:pic>
          <p:nvPicPr>
            <p:cNvPr id="20" name="Picture 19">
              <a:extLst>
                <a:ext uri="{FF2B5EF4-FFF2-40B4-BE49-F238E27FC236}">
                  <a16:creationId xmlns:a16="http://schemas.microsoft.com/office/drawing/2014/main" id="{6F94CD2F-9782-4326-891F-2337292D41FB}"/>
                </a:ext>
              </a:extLst>
            </p:cNvPr>
            <p:cNvPicPr>
              <a:picLocks noChangeAspect="1"/>
            </p:cNvPicPr>
            <p:nvPr/>
          </p:nvPicPr>
          <p:blipFill rotWithShape="1">
            <a:blip r:embed="rId11"/>
            <a:srcRect l="23392" r="23392"/>
            <a:stretch/>
          </p:blipFill>
          <p:spPr>
            <a:xfrm>
              <a:off x="4032647" y="5429445"/>
              <a:ext cx="1600200" cy="1600200"/>
            </a:xfrm>
            <a:prstGeom prst="rect">
              <a:avLst/>
            </a:prstGeom>
          </p:spPr>
        </p:pic>
        <p:sp>
          <p:nvSpPr>
            <p:cNvPr id="21" name="Rectangle 20">
              <a:extLst>
                <a:ext uri="{FF2B5EF4-FFF2-40B4-BE49-F238E27FC236}">
                  <a16:creationId xmlns:a16="http://schemas.microsoft.com/office/drawing/2014/main" id="{65111002-0209-4BDD-8DBD-39E77BCC3B49}"/>
                </a:ext>
              </a:extLst>
            </p:cNvPr>
            <p:cNvSpPr/>
            <p:nvPr/>
          </p:nvSpPr>
          <p:spPr>
            <a:xfrm>
              <a:off x="4401323" y="9270950"/>
              <a:ext cx="1073724"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Bayberry</a:t>
              </a:r>
            </a:p>
          </p:txBody>
        </p:sp>
        <p:sp>
          <p:nvSpPr>
            <p:cNvPr id="22" name="Rectangle 21">
              <a:extLst>
                <a:ext uri="{FF2B5EF4-FFF2-40B4-BE49-F238E27FC236}">
                  <a16:creationId xmlns:a16="http://schemas.microsoft.com/office/drawing/2014/main" id="{2050C326-6885-45BF-9F06-35FA2F356F6C}"/>
                </a:ext>
              </a:extLst>
            </p:cNvPr>
            <p:cNvSpPr/>
            <p:nvPr/>
          </p:nvSpPr>
          <p:spPr>
            <a:xfrm>
              <a:off x="3937542" y="7146002"/>
              <a:ext cx="1917591"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Red twig dogwood</a:t>
              </a:r>
            </a:p>
          </p:txBody>
        </p:sp>
        <p:sp>
          <p:nvSpPr>
            <p:cNvPr id="23" name="Rectangle 22">
              <a:extLst>
                <a:ext uri="{FF2B5EF4-FFF2-40B4-BE49-F238E27FC236}">
                  <a16:creationId xmlns:a16="http://schemas.microsoft.com/office/drawing/2014/main" id="{7F2F061B-57C4-4F9B-AE69-F995CEAD3AE4}"/>
                </a:ext>
              </a:extLst>
            </p:cNvPr>
            <p:cNvSpPr/>
            <p:nvPr/>
          </p:nvSpPr>
          <p:spPr>
            <a:xfrm>
              <a:off x="5809668" y="9270950"/>
              <a:ext cx="1520780" cy="276998"/>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Sweet pepperbush</a:t>
              </a:r>
            </a:p>
          </p:txBody>
        </p:sp>
        <p:sp>
          <p:nvSpPr>
            <p:cNvPr id="24" name="Rectangle 23">
              <a:extLst>
                <a:ext uri="{FF2B5EF4-FFF2-40B4-BE49-F238E27FC236}">
                  <a16:creationId xmlns:a16="http://schemas.microsoft.com/office/drawing/2014/main" id="{1FD4E826-1D03-4C9F-A0AA-53B456F8D74B}"/>
                </a:ext>
              </a:extLst>
            </p:cNvPr>
            <p:cNvSpPr/>
            <p:nvPr/>
          </p:nvSpPr>
          <p:spPr>
            <a:xfrm>
              <a:off x="5925334" y="7146001"/>
              <a:ext cx="1166460"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Winterberry</a:t>
              </a:r>
            </a:p>
          </p:txBody>
        </p:sp>
        <p:pic>
          <p:nvPicPr>
            <p:cNvPr id="25" name="Picture 24">
              <a:extLst>
                <a:ext uri="{FF2B5EF4-FFF2-40B4-BE49-F238E27FC236}">
                  <a16:creationId xmlns:a16="http://schemas.microsoft.com/office/drawing/2014/main" id="{7751885D-F74E-4A9B-956F-C69BCE7B6054}"/>
                </a:ext>
              </a:extLst>
            </p:cNvPr>
            <p:cNvPicPr>
              <a:picLocks noChangeAspect="1"/>
            </p:cNvPicPr>
            <p:nvPr/>
          </p:nvPicPr>
          <p:blipFill rotWithShape="1">
            <a:blip r:embed="rId12"/>
            <a:srcRect l="2486" r="2486"/>
            <a:stretch/>
          </p:blipFill>
          <p:spPr>
            <a:xfrm>
              <a:off x="4032647" y="7609467"/>
              <a:ext cx="1600200" cy="1600200"/>
            </a:xfrm>
            <a:prstGeom prst="rect">
              <a:avLst/>
            </a:prstGeom>
          </p:spPr>
        </p:pic>
        <p:pic>
          <p:nvPicPr>
            <p:cNvPr id="26" name="Picture 25">
              <a:extLst>
                <a:ext uri="{FF2B5EF4-FFF2-40B4-BE49-F238E27FC236}">
                  <a16:creationId xmlns:a16="http://schemas.microsoft.com/office/drawing/2014/main" id="{3E7E3C9E-27B0-4557-B0B8-5D1B5C308BA5}"/>
                </a:ext>
              </a:extLst>
            </p:cNvPr>
            <p:cNvPicPr>
              <a:picLocks noChangeAspect="1"/>
            </p:cNvPicPr>
            <p:nvPr/>
          </p:nvPicPr>
          <p:blipFill rotWithShape="1">
            <a:blip r:embed="rId13"/>
            <a:srcRect l="12985" r="12985"/>
            <a:stretch/>
          </p:blipFill>
          <p:spPr>
            <a:xfrm>
              <a:off x="5740294" y="7609467"/>
              <a:ext cx="1600200" cy="1600200"/>
            </a:xfrm>
            <a:prstGeom prst="rect">
              <a:avLst/>
            </a:prstGeom>
          </p:spPr>
        </p:pic>
        <p:pic>
          <p:nvPicPr>
            <p:cNvPr id="27" name="Picture 26">
              <a:extLst>
                <a:ext uri="{FF2B5EF4-FFF2-40B4-BE49-F238E27FC236}">
                  <a16:creationId xmlns:a16="http://schemas.microsoft.com/office/drawing/2014/main" id="{E5E1B0CC-9D4A-4B09-87E5-8F95A662D764}"/>
                </a:ext>
              </a:extLst>
            </p:cNvPr>
            <p:cNvPicPr>
              <a:picLocks noChangeAspect="1"/>
            </p:cNvPicPr>
            <p:nvPr/>
          </p:nvPicPr>
          <p:blipFill rotWithShape="1">
            <a:blip r:embed="rId14"/>
            <a:srcRect l="2486" r="2486"/>
            <a:stretch/>
          </p:blipFill>
          <p:spPr>
            <a:xfrm>
              <a:off x="5740294" y="5429445"/>
              <a:ext cx="1600200" cy="1600200"/>
            </a:xfrm>
            <a:prstGeom prst="rect">
              <a:avLst/>
            </a:prstGeom>
          </p:spPr>
        </p:pic>
      </p:grpSp>
      <p:sp>
        <p:nvSpPr>
          <p:cNvPr id="28" name="Rectangle 27"/>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CAFD43D-AC38-4AA5-8D2C-E96A54802D7B}"/>
              </a:ext>
            </a:extLst>
          </p:cNvPr>
          <p:cNvSpPr txBox="1"/>
          <p:nvPr/>
        </p:nvSpPr>
        <p:spPr>
          <a:xfrm>
            <a:off x="243591" y="761787"/>
            <a:ext cx="6728235"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Controlling Invasive Species: Native Alternatives</a:t>
            </a:r>
          </a:p>
        </p:txBody>
      </p:sp>
      <p:grpSp>
        <p:nvGrpSpPr>
          <p:cNvPr id="30" name="Group 29"/>
          <p:cNvGrpSpPr/>
          <p:nvPr/>
        </p:nvGrpSpPr>
        <p:grpSpPr>
          <a:xfrm>
            <a:off x="0" y="0"/>
            <a:ext cx="7772400" cy="496666"/>
            <a:chOff x="0" y="0"/>
            <a:chExt cx="7772400" cy="496666"/>
          </a:xfrm>
        </p:grpSpPr>
        <p:sp>
          <p:nvSpPr>
            <p:cNvPr id="31" name="Rectangle 30"/>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3" name="Rectangle 2"/>
          <p:cNvSpPr/>
          <p:nvPr/>
        </p:nvSpPr>
        <p:spPr>
          <a:xfrm>
            <a:off x="243591" y="1492859"/>
            <a:ext cx="6781125" cy="292388"/>
          </a:xfrm>
          <a:prstGeom prst="rect">
            <a:avLst/>
          </a:prstGeom>
        </p:spPr>
        <p:txBody>
          <a:bodyPr wrap="square">
            <a:spAutoFit/>
          </a:bodyPr>
          <a:lstStyle/>
          <a:p>
            <a:r>
              <a:rPr lang="en-US" sz="1300" dirty="0">
                <a:latin typeface="Helvetica Light" charset="0"/>
                <a:ea typeface="Helvetica Light" charset="0"/>
                <a:cs typeface="Helvetica Light" charset="0"/>
              </a:rPr>
              <a:t>The following native species serve as great replacements for common invasive species.</a:t>
            </a:r>
          </a:p>
        </p:txBody>
      </p:sp>
      <p:sp>
        <p:nvSpPr>
          <p:cNvPr id="45" name="Oval 44"/>
          <p:cNvSpPr/>
          <p:nvPr/>
        </p:nvSpPr>
        <p:spPr>
          <a:xfrm>
            <a:off x="680184" y="3962362"/>
            <a:ext cx="757175" cy="7571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Helvetica Light" charset="0"/>
                <a:ea typeface="Helvetica Light" charset="0"/>
                <a:cs typeface="Helvetica Light" charset="0"/>
              </a:rPr>
              <a:t>X</a:t>
            </a:r>
          </a:p>
        </p:txBody>
      </p:sp>
      <p:grpSp>
        <p:nvGrpSpPr>
          <p:cNvPr id="49" name="Group 48"/>
          <p:cNvGrpSpPr/>
          <p:nvPr/>
        </p:nvGrpSpPr>
        <p:grpSpPr>
          <a:xfrm>
            <a:off x="5327365" y="3147377"/>
            <a:ext cx="757175" cy="757175"/>
            <a:chOff x="5327365" y="3147377"/>
            <a:chExt cx="757175" cy="757175"/>
          </a:xfrm>
        </p:grpSpPr>
        <p:sp>
          <p:nvSpPr>
            <p:cNvPr id="47" name="Oval 46"/>
            <p:cNvSpPr/>
            <p:nvPr/>
          </p:nvSpPr>
          <p:spPr>
            <a:xfrm>
              <a:off x="5327365" y="3147377"/>
              <a:ext cx="757175" cy="7571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Helvetica Light" charset="0"/>
                <a:ea typeface="Helvetica Light" charset="0"/>
                <a:cs typeface="Helvetica Light" charset="0"/>
              </a:endParaRPr>
            </a:p>
          </p:txBody>
        </p:sp>
        <p:sp>
          <p:nvSpPr>
            <p:cNvPr id="48" name="Heart 47"/>
            <p:cNvSpPr/>
            <p:nvPr/>
          </p:nvSpPr>
          <p:spPr>
            <a:xfrm>
              <a:off x="5556113" y="3376125"/>
              <a:ext cx="299679" cy="299679"/>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Slide Number Placeholder 50"/>
          <p:cNvSpPr>
            <a:spLocks noGrp="1"/>
          </p:cNvSpPr>
          <p:nvPr>
            <p:ph type="sldNum" sz="quarter" idx="12"/>
          </p:nvPr>
        </p:nvSpPr>
        <p:spPr/>
        <p:txBody>
          <a:bodyPr/>
          <a:lstStyle/>
          <a:p>
            <a:fld id="{840F7C0E-6904-4B49-BF13-5996A5126569}" type="slidenum">
              <a:rPr lang="en-US" smtClean="0"/>
              <a:t>45</a:t>
            </a:fld>
            <a:endParaRPr lang="en-US" dirty="0"/>
          </a:p>
        </p:txBody>
      </p:sp>
    </p:spTree>
    <p:extLst>
      <p:ext uri="{BB962C8B-B14F-4D97-AF65-F5344CB8AC3E}">
        <p14:creationId xmlns:p14="http://schemas.microsoft.com/office/powerpoint/2010/main" val="2057862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E2C425-020F-4203-9F06-611274932F9E}"/>
              </a:ext>
            </a:extLst>
          </p:cNvPr>
          <p:cNvSpPr/>
          <p:nvPr/>
        </p:nvSpPr>
        <p:spPr>
          <a:xfrm>
            <a:off x="3175943" y="3596829"/>
            <a:ext cx="1410767"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Milkweeds</a:t>
            </a:r>
          </a:p>
        </p:txBody>
      </p:sp>
      <p:sp>
        <p:nvSpPr>
          <p:cNvPr id="6" name="Rectangle 5">
            <a:extLst>
              <a:ext uri="{FF2B5EF4-FFF2-40B4-BE49-F238E27FC236}">
                <a16:creationId xmlns:a16="http://schemas.microsoft.com/office/drawing/2014/main" id="{264038D5-6AE2-4E4F-8E89-FD6CEBA3F269}"/>
              </a:ext>
            </a:extLst>
          </p:cNvPr>
          <p:cNvSpPr/>
          <p:nvPr/>
        </p:nvSpPr>
        <p:spPr>
          <a:xfrm>
            <a:off x="1334175" y="7151251"/>
            <a:ext cx="1867354"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Anise hyssop</a:t>
            </a:r>
          </a:p>
        </p:txBody>
      </p:sp>
      <p:sp>
        <p:nvSpPr>
          <p:cNvPr id="7" name="Rectangle 6">
            <a:extLst>
              <a:ext uri="{FF2B5EF4-FFF2-40B4-BE49-F238E27FC236}">
                <a16:creationId xmlns:a16="http://schemas.microsoft.com/office/drawing/2014/main" id="{CBABF4A4-DD01-4288-994D-F01F79253AB9}"/>
              </a:ext>
            </a:extLst>
          </p:cNvPr>
          <p:cNvSpPr/>
          <p:nvPr/>
        </p:nvSpPr>
        <p:spPr>
          <a:xfrm>
            <a:off x="4490902" y="7151251"/>
            <a:ext cx="1867354"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New England aster</a:t>
            </a:r>
          </a:p>
        </p:txBody>
      </p:sp>
      <p:sp>
        <p:nvSpPr>
          <p:cNvPr id="8" name="Rectangle 7">
            <a:extLst>
              <a:ext uri="{FF2B5EF4-FFF2-40B4-BE49-F238E27FC236}">
                <a16:creationId xmlns:a16="http://schemas.microsoft.com/office/drawing/2014/main" id="{A1569DD1-E94A-4A0F-9064-0E3B02DBAF58}"/>
              </a:ext>
            </a:extLst>
          </p:cNvPr>
          <p:cNvSpPr/>
          <p:nvPr/>
        </p:nvSpPr>
        <p:spPr>
          <a:xfrm>
            <a:off x="4586710" y="5399241"/>
            <a:ext cx="1675739"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Bergamot (bee balm)</a:t>
            </a:r>
          </a:p>
        </p:txBody>
      </p:sp>
      <p:sp>
        <p:nvSpPr>
          <p:cNvPr id="9" name="Rectangle 8">
            <a:extLst>
              <a:ext uri="{FF2B5EF4-FFF2-40B4-BE49-F238E27FC236}">
                <a16:creationId xmlns:a16="http://schemas.microsoft.com/office/drawing/2014/main" id="{6D518B5F-0564-4B67-AB68-5E2F1AF55B7F}"/>
              </a:ext>
            </a:extLst>
          </p:cNvPr>
          <p:cNvSpPr/>
          <p:nvPr/>
        </p:nvSpPr>
        <p:spPr>
          <a:xfrm>
            <a:off x="1334175" y="5399241"/>
            <a:ext cx="1867354"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Clustered mountainmint</a:t>
            </a:r>
          </a:p>
        </p:txBody>
      </p:sp>
      <p:pic>
        <p:nvPicPr>
          <p:cNvPr id="10" name="Picture 9">
            <a:extLst>
              <a:ext uri="{FF2B5EF4-FFF2-40B4-BE49-F238E27FC236}">
                <a16:creationId xmlns:a16="http://schemas.microsoft.com/office/drawing/2014/main" id="{D524765A-4364-4E79-8B8F-BB31EE073419}"/>
              </a:ext>
            </a:extLst>
          </p:cNvPr>
          <p:cNvPicPr>
            <a:picLocks noChangeAspect="1"/>
          </p:cNvPicPr>
          <p:nvPr/>
        </p:nvPicPr>
        <p:blipFill rotWithShape="1">
          <a:blip r:embed="rId2"/>
          <a:srcRect l="1722" t="18601" r="5382" b="21363"/>
          <a:stretch/>
        </p:blipFill>
        <p:spPr>
          <a:xfrm>
            <a:off x="706110" y="2256758"/>
            <a:ext cx="3078481" cy="1323947"/>
          </a:xfrm>
          <a:prstGeom prst="rect">
            <a:avLst/>
          </a:prstGeom>
        </p:spPr>
      </p:pic>
      <p:pic>
        <p:nvPicPr>
          <p:cNvPr id="11" name="Picture 10">
            <a:extLst>
              <a:ext uri="{FF2B5EF4-FFF2-40B4-BE49-F238E27FC236}">
                <a16:creationId xmlns:a16="http://schemas.microsoft.com/office/drawing/2014/main" id="{F360D0A0-6E4C-41F3-9011-5C1019873F7A}"/>
              </a:ext>
            </a:extLst>
          </p:cNvPr>
          <p:cNvPicPr>
            <a:picLocks noChangeAspect="1"/>
          </p:cNvPicPr>
          <p:nvPr/>
        </p:nvPicPr>
        <p:blipFill rotWithShape="1">
          <a:blip r:embed="rId3"/>
          <a:srcRect l="2437" t="13925" r="6924" b="26670"/>
          <a:stretch/>
        </p:blipFill>
        <p:spPr>
          <a:xfrm>
            <a:off x="3835288" y="2256758"/>
            <a:ext cx="3107867" cy="1323947"/>
          </a:xfrm>
          <a:prstGeom prst="rect">
            <a:avLst/>
          </a:prstGeom>
        </p:spPr>
      </p:pic>
      <p:pic>
        <p:nvPicPr>
          <p:cNvPr id="12" name="Picture 11">
            <a:extLst>
              <a:ext uri="{FF2B5EF4-FFF2-40B4-BE49-F238E27FC236}">
                <a16:creationId xmlns:a16="http://schemas.microsoft.com/office/drawing/2014/main" id="{9877CCB3-5397-4B96-8F5C-15F67211D53F}"/>
              </a:ext>
            </a:extLst>
          </p:cNvPr>
          <p:cNvPicPr>
            <a:picLocks noChangeAspect="1"/>
          </p:cNvPicPr>
          <p:nvPr/>
        </p:nvPicPr>
        <p:blipFill rotWithShape="1">
          <a:blip r:embed="rId4"/>
          <a:srcRect l="6585" t="14201" r="5827" b="24508"/>
          <a:stretch/>
        </p:blipFill>
        <p:spPr>
          <a:xfrm>
            <a:off x="751114" y="4032130"/>
            <a:ext cx="3033477" cy="1307314"/>
          </a:xfrm>
          <a:prstGeom prst="rect">
            <a:avLst/>
          </a:prstGeom>
        </p:spPr>
      </p:pic>
      <p:pic>
        <p:nvPicPr>
          <p:cNvPr id="13" name="Picture 12">
            <a:extLst>
              <a:ext uri="{FF2B5EF4-FFF2-40B4-BE49-F238E27FC236}">
                <a16:creationId xmlns:a16="http://schemas.microsoft.com/office/drawing/2014/main" id="{6652AF0C-ADC6-47FB-A0AC-A90BE97F62C5}"/>
              </a:ext>
            </a:extLst>
          </p:cNvPr>
          <p:cNvPicPr>
            <a:picLocks noChangeAspect="1"/>
          </p:cNvPicPr>
          <p:nvPr/>
        </p:nvPicPr>
        <p:blipFill rotWithShape="1">
          <a:blip r:embed="rId5"/>
          <a:srcRect b="35134"/>
          <a:stretch/>
        </p:blipFill>
        <p:spPr>
          <a:xfrm>
            <a:off x="3838453" y="4032130"/>
            <a:ext cx="3078482" cy="1307313"/>
          </a:xfrm>
          <a:prstGeom prst="rect">
            <a:avLst/>
          </a:prstGeom>
        </p:spPr>
      </p:pic>
      <p:pic>
        <p:nvPicPr>
          <p:cNvPr id="14" name="Picture 13">
            <a:extLst>
              <a:ext uri="{FF2B5EF4-FFF2-40B4-BE49-F238E27FC236}">
                <a16:creationId xmlns:a16="http://schemas.microsoft.com/office/drawing/2014/main" id="{D1BC4165-74DF-4D22-858D-97932DD60D62}"/>
              </a:ext>
            </a:extLst>
          </p:cNvPr>
          <p:cNvPicPr>
            <a:picLocks noChangeAspect="1"/>
          </p:cNvPicPr>
          <p:nvPr/>
        </p:nvPicPr>
        <p:blipFill rotWithShape="1">
          <a:blip r:embed="rId6"/>
          <a:srcRect t="49818" b="6413"/>
          <a:stretch/>
        </p:blipFill>
        <p:spPr>
          <a:xfrm>
            <a:off x="706110" y="5784042"/>
            <a:ext cx="3078481" cy="1347408"/>
          </a:xfrm>
          <a:prstGeom prst="rect">
            <a:avLst/>
          </a:prstGeom>
        </p:spPr>
      </p:pic>
      <p:pic>
        <p:nvPicPr>
          <p:cNvPr id="15" name="Picture 14">
            <a:extLst>
              <a:ext uri="{FF2B5EF4-FFF2-40B4-BE49-F238E27FC236}">
                <a16:creationId xmlns:a16="http://schemas.microsoft.com/office/drawing/2014/main" id="{2D0C8F05-19A7-4D56-BF56-A77C2C711786}"/>
              </a:ext>
            </a:extLst>
          </p:cNvPr>
          <p:cNvPicPr>
            <a:picLocks noChangeAspect="1"/>
          </p:cNvPicPr>
          <p:nvPr/>
        </p:nvPicPr>
        <p:blipFill rotWithShape="1">
          <a:blip r:embed="rId7"/>
          <a:srcRect t="7718" b="42880"/>
          <a:stretch/>
        </p:blipFill>
        <p:spPr>
          <a:xfrm>
            <a:off x="3838452" y="5784042"/>
            <a:ext cx="3104703" cy="1330128"/>
          </a:xfrm>
          <a:prstGeom prst="rect">
            <a:avLst/>
          </a:prstGeom>
        </p:spPr>
      </p:pic>
      <p:sp>
        <p:nvSpPr>
          <p:cNvPr id="16" name="Rectangle 15">
            <a:extLst>
              <a:ext uri="{FF2B5EF4-FFF2-40B4-BE49-F238E27FC236}">
                <a16:creationId xmlns:a16="http://schemas.microsoft.com/office/drawing/2014/main" id="{C7DDF55A-BEC5-4AF2-B2D1-CC26368E39DD}"/>
              </a:ext>
            </a:extLst>
          </p:cNvPr>
          <p:cNvSpPr/>
          <p:nvPr/>
        </p:nvSpPr>
        <p:spPr>
          <a:xfrm>
            <a:off x="1334175" y="8980435"/>
            <a:ext cx="1867354"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Cardinal flower</a:t>
            </a:r>
          </a:p>
        </p:txBody>
      </p:sp>
      <p:sp>
        <p:nvSpPr>
          <p:cNvPr id="17" name="Rectangle 16">
            <a:extLst>
              <a:ext uri="{FF2B5EF4-FFF2-40B4-BE49-F238E27FC236}">
                <a16:creationId xmlns:a16="http://schemas.microsoft.com/office/drawing/2014/main" id="{3C7CCD0C-42E6-41C8-B3F4-B89ECBD37821}"/>
              </a:ext>
            </a:extLst>
          </p:cNvPr>
          <p:cNvSpPr/>
          <p:nvPr/>
        </p:nvSpPr>
        <p:spPr>
          <a:xfrm>
            <a:off x="4490902" y="8951109"/>
            <a:ext cx="1867354" cy="276999"/>
          </a:xfrm>
          <a:prstGeom prst="rect">
            <a:avLst/>
          </a:prstGeom>
        </p:spPr>
        <p:txBody>
          <a:bodyPr wrap="square">
            <a:spAutoFit/>
          </a:bodyPr>
          <a:lstStyle/>
          <a:p>
            <a:pPr marL="0" indent="0" algn="ctr">
              <a:buFont typeface="Arial" panose="020B0604020202020204" pitchFamily="34" charset="0"/>
              <a:buNone/>
            </a:pPr>
            <a:r>
              <a:rPr lang="en-US" sz="1200" dirty="0">
                <a:latin typeface="Helvetica Light" charset="0"/>
                <a:ea typeface="Helvetica Light" charset="0"/>
                <a:cs typeface="Helvetica Light" charset="0"/>
              </a:rPr>
              <a:t>Foxglove beardtongue</a:t>
            </a:r>
          </a:p>
        </p:txBody>
      </p:sp>
      <p:pic>
        <p:nvPicPr>
          <p:cNvPr id="18" name="Picture 17">
            <a:extLst>
              <a:ext uri="{FF2B5EF4-FFF2-40B4-BE49-F238E27FC236}">
                <a16:creationId xmlns:a16="http://schemas.microsoft.com/office/drawing/2014/main" id="{C0FECC03-3FEC-46C4-B8F9-C088B79DBA56}"/>
              </a:ext>
            </a:extLst>
          </p:cNvPr>
          <p:cNvPicPr>
            <a:picLocks noChangeAspect="1"/>
          </p:cNvPicPr>
          <p:nvPr/>
        </p:nvPicPr>
        <p:blipFill rotWithShape="1">
          <a:blip r:embed="rId8"/>
          <a:srcRect r="6227" b="21942"/>
          <a:stretch/>
        </p:blipFill>
        <p:spPr>
          <a:xfrm>
            <a:off x="706110" y="7559412"/>
            <a:ext cx="3078481" cy="1347409"/>
          </a:xfrm>
          <a:prstGeom prst="rect">
            <a:avLst/>
          </a:prstGeom>
        </p:spPr>
      </p:pic>
      <p:pic>
        <p:nvPicPr>
          <p:cNvPr id="19" name="Picture 18">
            <a:extLst>
              <a:ext uri="{FF2B5EF4-FFF2-40B4-BE49-F238E27FC236}">
                <a16:creationId xmlns:a16="http://schemas.microsoft.com/office/drawing/2014/main" id="{A83A92F6-A748-4A38-BD22-8D4B40563A87}"/>
              </a:ext>
            </a:extLst>
          </p:cNvPr>
          <p:cNvPicPr>
            <a:picLocks noChangeAspect="1"/>
          </p:cNvPicPr>
          <p:nvPr/>
        </p:nvPicPr>
        <p:blipFill rotWithShape="1">
          <a:blip r:embed="rId9"/>
          <a:srcRect t="39736" b="31527"/>
          <a:stretch/>
        </p:blipFill>
        <p:spPr>
          <a:xfrm>
            <a:off x="3835288" y="7559412"/>
            <a:ext cx="3108781" cy="1347409"/>
          </a:xfrm>
          <a:prstGeom prst="rect">
            <a:avLst/>
          </a:prstGeom>
        </p:spPr>
      </p:pic>
      <p:sp>
        <p:nvSpPr>
          <p:cNvPr id="20" name="TextBox 19">
            <a:extLst>
              <a:ext uri="{FF2B5EF4-FFF2-40B4-BE49-F238E27FC236}">
                <a16:creationId xmlns:a16="http://schemas.microsoft.com/office/drawing/2014/main" id="{0E0D7CA3-82C7-44CB-A6E8-22DDF9EDDCA5}"/>
              </a:ext>
            </a:extLst>
          </p:cNvPr>
          <p:cNvSpPr txBox="1"/>
          <p:nvPr/>
        </p:nvSpPr>
        <p:spPr>
          <a:xfrm>
            <a:off x="1485900" y="1561987"/>
            <a:ext cx="5485926" cy="461665"/>
          </a:xfrm>
          <a:prstGeom prst="rect">
            <a:avLst/>
          </a:prstGeom>
          <a:noFill/>
        </p:spPr>
        <p:txBody>
          <a:bodyPr wrap="square" rtlCol="0">
            <a:spAutoFit/>
          </a:bodyPr>
          <a:lstStyle/>
          <a:p>
            <a:r>
              <a:rPr lang="en-US" sz="1200" dirty="0">
                <a:latin typeface="Helvetica Light" charset="0"/>
                <a:ea typeface="Helvetica Light" charset="0"/>
                <a:cs typeface="Helvetica Light" charset="0"/>
              </a:rPr>
              <a:t>Below are effective substitutions for herbaceous invasives. These are all very beneficial for pollinators.</a:t>
            </a:r>
          </a:p>
        </p:txBody>
      </p:sp>
      <p:sp>
        <p:nvSpPr>
          <p:cNvPr id="21" name="TextBox 20">
            <a:extLst>
              <a:ext uri="{FF2B5EF4-FFF2-40B4-BE49-F238E27FC236}">
                <a16:creationId xmlns:a16="http://schemas.microsoft.com/office/drawing/2014/main" id="{CA09986D-CF73-48F2-AFD2-FDAA52E8DF2E}"/>
              </a:ext>
            </a:extLst>
          </p:cNvPr>
          <p:cNvSpPr txBox="1"/>
          <p:nvPr/>
        </p:nvSpPr>
        <p:spPr>
          <a:xfrm>
            <a:off x="523045" y="9390258"/>
            <a:ext cx="6610662" cy="276999"/>
          </a:xfrm>
          <a:prstGeom prst="rect">
            <a:avLst/>
          </a:prstGeom>
          <a:noFill/>
        </p:spPr>
        <p:txBody>
          <a:bodyPr wrap="square" rtlCol="0">
            <a:spAutoFit/>
          </a:bodyPr>
          <a:lstStyle/>
          <a:p>
            <a:pPr algn="ctr"/>
            <a:r>
              <a:rPr lang="en-US" sz="1200" dirty="0">
                <a:latin typeface="Helvetica Light" charset="0"/>
                <a:ea typeface="Helvetica Light" charset="0"/>
                <a:cs typeface="Helvetica Light" charset="0"/>
                <a:hlinkClick r:id="rId10"/>
              </a:rPr>
              <a:t>Native Plants Trust </a:t>
            </a:r>
            <a:r>
              <a:rPr lang="en-US" sz="1200" dirty="0">
                <a:latin typeface="Helvetica Light" charset="0"/>
                <a:ea typeface="Helvetica Light" charset="0"/>
                <a:cs typeface="Helvetica Light" charset="0"/>
              </a:rPr>
              <a:t>is another resource for planting native species.</a:t>
            </a:r>
          </a:p>
        </p:txBody>
      </p:sp>
      <p:sp>
        <p:nvSpPr>
          <p:cNvPr id="22" name="Rectangle 21"/>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CAFD43D-AC38-4AA5-8D2C-E96A54802D7B}"/>
              </a:ext>
            </a:extLst>
          </p:cNvPr>
          <p:cNvSpPr txBox="1"/>
          <p:nvPr/>
        </p:nvSpPr>
        <p:spPr>
          <a:xfrm>
            <a:off x="243591" y="761787"/>
            <a:ext cx="6728235"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Controlling Invasive Species: Native Alternatives</a:t>
            </a:r>
          </a:p>
        </p:txBody>
      </p:sp>
      <p:grpSp>
        <p:nvGrpSpPr>
          <p:cNvPr id="24" name="Group 23"/>
          <p:cNvGrpSpPr/>
          <p:nvPr/>
        </p:nvGrpSpPr>
        <p:grpSpPr>
          <a:xfrm>
            <a:off x="0" y="0"/>
            <a:ext cx="7772400" cy="496666"/>
            <a:chOff x="0" y="0"/>
            <a:chExt cx="7772400" cy="496666"/>
          </a:xfrm>
        </p:grpSpPr>
        <p:sp>
          <p:nvSpPr>
            <p:cNvPr id="25" name="Rectangle 24"/>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grpSp>
        <p:nvGrpSpPr>
          <p:cNvPr id="37" name="Group 36"/>
          <p:cNvGrpSpPr/>
          <p:nvPr/>
        </p:nvGrpSpPr>
        <p:grpSpPr>
          <a:xfrm>
            <a:off x="751114" y="1582544"/>
            <a:ext cx="450177" cy="450177"/>
            <a:chOff x="5327365" y="3147377"/>
            <a:chExt cx="757175" cy="757175"/>
          </a:xfrm>
        </p:grpSpPr>
        <p:sp>
          <p:nvSpPr>
            <p:cNvPr id="38" name="Oval 37"/>
            <p:cNvSpPr/>
            <p:nvPr/>
          </p:nvSpPr>
          <p:spPr>
            <a:xfrm>
              <a:off x="5327365" y="3147377"/>
              <a:ext cx="757175" cy="7571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Helvetica Light" charset="0"/>
                <a:ea typeface="Helvetica Light" charset="0"/>
                <a:cs typeface="Helvetica Light" charset="0"/>
              </a:endParaRPr>
            </a:p>
          </p:txBody>
        </p:sp>
        <p:sp>
          <p:nvSpPr>
            <p:cNvPr id="39" name="Heart 38"/>
            <p:cNvSpPr/>
            <p:nvPr/>
          </p:nvSpPr>
          <p:spPr>
            <a:xfrm>
              <a:off x="5556113" y="3376125"/>
              <a:ext cx="299679" cy="299679"/>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Slide Number Placeholder 40"/>
          <p:cNvSpPr>
            <a:spLocks noGrp="1"/>
          </p:cNvSpPr>
          <p:nvPr>
            <p:ph type="sldNum" sz="quarter" idx="12"/>
          </p:nvPr>
        </p:nvSpPr>
        <p:spPr/>
        <p:txBody>
          <a:bodyPr/>
          <a:lstStyle/>
          <a:p>
            <a:fld id="{840F7C0E-6904-4B49-BF13-5996A5126569}" type="slidenum">
              <a:rPr lang="en-US" smtClean="0"/>
              <a:t>46</a:t>
            </a:fld>
            <a:endParaRPr lang="en-US" dirty="0"/>
          </a:p>
        </p:txBody>
      </p:sp>
    </p:spTree>
    <p:extLst>
      <p:ext uri="{BB962C8B-B14F-4D97-AF65-F5344CB8AC3E}">
        <p14:creationId xmlns:p14="http://schemas.microsoft.com/office/powerpoint/2010/main" val="2429130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746" y="9258300"/>
            <a:ext cx="7782146" cy="80010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EBA4090-A930-496A-A652-6F4E62624CD6}"/>
              </a:ext>
            </a:extLst>
          </p:cNvPr>
          <p:cNvSpPr txBox="1"/>
          <p:nvPr/>
        </p:nvSpPr>
        <p:spPr>
          <a:xfrm>
            <a:off x="547991" y="3124760"/>
            <a:ext cx="3131146" cy="56092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91440" rIns="182880" bIns="91440" numCol="1" spcCol="38100" rtlCol="0" anchor="ctr">
            <a:spAutoFit/>
          </a:bodyPr>
          <a:lstStyle/>
          <a:p>
            <a:pPr marL="171450" indent="-171450" defTabSz="410751" hangingPunct="0">
              <a:spcBef>
                <a:spcPts val="1687"/>
              </a:spcBef>
              <a:buFont typeface="Arial" charset="0"/>
              <a:buChar char="•"/>
            </a:pPr>
            <a:r>
              <a:rPr lang="en-US" sz="1250" kern="0" dirty="0">
                <a:solidFill>
                  <a:srgbClr val="222222"/>
                </a:solidFill>
                <a:latin typeface="Helvetica Light" charset="0"/>
                <a:ea typeface="Helvetica Light" charset="0"/>
                <a:cs typeface="Helvetica Light" charset="0"/>
                <a:sym typeface="Avenir Next Medium"/>
                <a:hlinkClick r:id="rId2"/>
              </a:rPr>
              <a:t>Leave native wildflower seed heads </a:t>
            </a:r>
            <a:r>
              <a:rPr lang="en-US" sz="1250" kern="0" dirty="0">
                <a:solidFill>
                  <a:srgbClr val="222222"/>
                </a:solidFill>
                <a:latin typeface="Helvetica Light" charset="0"/>
                <a:ea typeface="Helvetica Light" charset="0"/>
                <a:cs typeface="Helvetica Light" charset="0"/>
                <a:sym typeface="Avenir Next Medium"/>
              </a:rPr>
              <a:t>to expand the amount of wildflowers next season</a:t>
            </a:r>
          </a:p>
          <a:p>
            <a:pPr marL="171450" indent="-171450" defTabSz="410751" hangingPunct="0">
              <a:spcBef>
                <a:spcPts val="1687"/>
              </a:spcBef>
              <a:buFont typeface="Arial" charset="0"/>
              <a:buChar char="•"/>
            </a:pPr>
            <a:r>
              <a:rPr lang="en-US" sz="1250" kern="0" dirty="0">
                <a:solidFill>
                  <a:srgbClr val="222222"/>
                </a:solidFill>
                <a:latin typeface="Helvetica Light" charset="0"/>
                <a:ea typeface="Helvetica Light" charset="0"/>
                <a:cs typeface="Helvetica Light" charset="0"/>
                <a:sym typeface="Avenir Next Medium"/>
              </a:rPr>
              <a:t>Collect native seeds for future use. Other seed resources:</a:t>
            </a:r>
          </a:p>
          <a:p>
            <a:pPr marL="628650" lvl="1" indent="-171450" defTabSz="410751" hangingPunct="0">
              <a:spcBef>
                <a:spcPts val="1687"/>
              </a:spcBef>
              <a:buFont typeface="Arial" charset="0"/>
              <a:buChar char="•"/>
            </a:pPr>
            <a:r>
              <a:rPr lang="en-US" sz="1250" kern="0" dirty="0">
                <a:solidFill>
                  <a:srgbClr val="222222"/>
                </a:solidFill>
                <a:latin typeface="Helvetica Light" charset="0"/>
                <a:ea typeface="Helvetica Light" charset="0"/>
                <a:cs typeface="Helvetica Light" charset="0"/>
                <a:sym typeface="Avenir Next Medium"/>
                <a:hlinkClick r:id="rId3"/>
              </a:rPr>
              <a:t>New England Wetland Plants</a:t>
            </a:r>
            <a:endParaRPr lang="en-US" sz="1250" kern="0" dirty="0">
              <a:solidFill>
                <a:srgbClr val="222222"/>
              </a:solidFill>
              <a:latin typeface="Helvetica Light" charset="0"/>
              <a:ea typeface="Helvetica Light" charset="0"/>
              <a:cs typeface="Helvetica Light" charset="0"/>
              <a:sym typeface="Avenir Next Medium"/>
            </a:endParaRPr>
          </a:p>
          <a:p>
            <a:pPr marL="628650" lvl="1" indent="-171450" defTabSz="410751" hangingPunct="0">
              <a:spcBef>
                <a:spcPts val="1687"/>
              </a:spcBef>
              <a:buFont typeface="Arial" charset="0"/>
              <a:buChar char="•"/>
            </a:pPr>
            <a:r>
              <a:rPr lang="en-US" sz="1250" kern="0" dirty="0" smtClean="0">
                <a:solidFill>
                  <a:srgbClr val="222222"/>
                </a:solidFill>
                <a:latin typeface="Helvetica Light" charset="0"/>
                <a:ea typeface="Helvetica Light" charset="0"/>
                <a:cs typeface="Helvetica Light" charset="0"/>
                <a:sym typeface="Avenir Next Medium"/>
                <a:hlinkClick r:id="rId4"/>
              </a:rPr>
              <a:t>Ernst Seeds</a:t>
            </a:r>
            <a:endParaRPr lang="en-US" sz="1250" kern="0" dirty="0">
              <a:solidFill>
                <a:srgbClr val="222222"/>
              </a:solidFill>
              <a:latin typeface="Helvetica Light" charset="0"/>
              <a:ea typeface="Helvetica Light" charset="0"/>
              <a:cs typeface="Helvetica Light" charset="0"/>
              <a:sym typeface="Avenir Next Medium"/>
            </a:endParaRPr>
          </a:p>
          <a:p>
            <a:pPr marL="628650" lvl="1" indent="-171450" defTabSz="410751" hangingPunct="0">
              <a:spcBef>
                <a:spcPts val="1687"/>
              </a:spcBef>
              <a:buFont typeface="Arial" charset="0"/>
              <a:buChar char="•"/>
            </a:pPr>
            <a:r>
              <a:rPr lang="en-US" sz="1250" kern="0" dirty="0" smtClean="0">
                <a:solidFill>
                  <a:srgbClr val="222222"/>
                </a:solidFill>
                <a:latin typeface="Helvetica Light" charset="0"/>
                <a:ea typeface="Helvetica Light" charset="0"/>
                <a:cs typeface="Helvetica Light" charset="0"/>
                <a:sym typeface="Avenir Next Medium"/>
                <a:hlinkClick r:id="rId5"/>
              </a:rPr>
              <a:t>Wild Seed Project </a:t>
            </a:r>
            <a:r>
              <a:rPr lang="en-US" sz="1250" kern="0" dirty="0" smtClean="0">
                <a:solidFill>
                  <a:srgbClr val="222222"/>
                </a:solidFill>
                <a:latin typeface="Helvetica Light" charset="0"/>
                <a:ea typeface="Helvetica Light" charset="0"/>
                <a:cs typeface="Helvetica Light" charset="0"/>
                <a:sym typeface="Avenir Next Medium"/>
              </a:rPr>
              <a:t>(New England genotype seeds) </a:t>
            </a:r>
          </a:p>
          <a:p>
            <a:pPr marL="171450" indent="-171450" defTabSz="410751" hangingPunct="0">
              <a:spcBef>
                <a:spcPts val="1687"/>
              </a:spcBef>
              <a:buFont typeface="Arial" charset="0"/>
              <a:buChar char="•"/>
            </a:pPr>
            <a:r>
              <a:rPr lang="en-US" sz="1250" kern="0" dirty="0" smtClean="0">
                <a:solidFill>
                  <a:srgbClr val="222222"/>
                </a:solidFill>
                <a:latin typeface="Helvetica Light" charset="0"/>
                <a:ea typeface="Helvetica Light" charset="0"/>
                <a:cs typeface="Helvetica Light" charset="0"/>
                <a:sym typeface="Avenir Next Medium"/>
                <a:hlinkClick r:id="rId6"/>
              </a:rPr>
              <a:t>Divide and transplant plants </a:t>
            </a:r>
            <a:r>
              <a:rPr lang="en-US" sz="1250" kern="0" dirty="0" smtClean="0">
                <a:solidFill>
                  <a:srgbClr val="222222"/>
                </a:solidFill>
                <a:latin typeface="Helvetica Light" charset="0"/>
                <a:ea typeface="Helvetica Light" charset="0"/>
                <a:cs typeface="Helvetica Light" charset="0"/>
                <a:sym typeface="Avenir Next Medium"/>
              </a:rPr>
              <a:t>to spread across your property to create larger plant beds for next season</a:t>
            </a:r>
          </a:p>
          <a:p>
            <a:pPr marL="171450" indent="-171450" defTabSz="410751" hangingPunct="0">
              <a:spcBef>
                <a:spcPts val="1687"/>
              </a:spcBef>
              <a:buFont typeface="Arial" charset="0"/>
              <a:buChar char="•"/>
            </a:pPr>
            <a:r>
              <a:rPr lang="en-US" sz="1250" kern="0" dirty="0" smtClean="0">
                <a:solidFill>
                  <a:srgbClr val="222222"/>
                </a:solidFill>
                <a:latin typeface="Helvetica Light" charset="0"/>
                <a:ea typeface="Helvetica Light" charset="0"/>
                <a:cs typeface="Helvetica Light" charset="0"/>
                <a:sym typeface="Avenir Next Medium"/>
              </a:rPr>
              <a:t>Prune </a:t>
            </a:r>
            <a:r>
              <a:rPr lang="en-US" sz="1250" kern="0" dirty="0">
                <a:solidFill>
                  <a:srgbClr val="222222"/>
                </a:solidFill>
                <a:latin typeface="Helvetica Light" charset="0"/>
                <a:ea typeface="Helvetica Light" charset="0"/>
                <a:cs typeface="Helvetica Light" charset="0"/>
                <a:sym typeface="Avenir Next Medium"/>
              </a:rPr>
              <a:t>overgrown plants</a:t>
            </a:r>
          </a:p>
          <a:p>
            <a:pPr marL="171450" indent="-171450" defTabSz="410751" hangingPunct="0">
              <a:spcBef>
                <a:spcPts val="1687"/>
              </a:spcBef>
              <a:buFont typeface="Arial" charset="0"/>
              <a:buChar char="•"/>
            </a:pPr>
            <a:r>
              <a:rPr lang="en-US" sz="1250" kern="0" dirty="0">
                <a:solidFill>
                  <a:srgbClr val="222222"/>
                </a:solidFill>
                <a:latin typeface="Helvetica Light" charset="0"/>
                <a:ea typeface="Helvetica Light" charset="0"/>
                <a:cs typeface="Helvetica Light" charset="0"/>
                <a:sym typeface="Avenir Next Medium"/>
              </a:rPr>
              <a:t>Sheet mulch to reduce weeds</a:t>
            </a:r>
          </a:p>
          <a:p>
            <a:pPr marL="171450" indent="-171450" defTabSz="410751" hangingPunct="0">
              <a:spcBef>
                <a:spcPts val="1687"/>
              </a:spcBef>
              <a:buFont typeface="Arial" charset="0"/>
              <a:buChar char="•"/>
            </a:pPr>
            <a:r>
              <a:rPr lang="en-US" sz="1250" kern="0" dirty="0">
                <a:solidFill>
                  <a:srgbClr val="222222"/>
                </a:solidFill>
                <a:latin typeface="Helvetica Light" charset="0"/>
                <a:ea typeface="Helvetica Light" charset="0"/>
                <a:cs typeface="Helvetica Light" charset="0"/>
                <a:sym typeface="Avenir Next Medium"/>
              </a:rPr>
              <a:t>Plant additional native trees, shrubs and perennials (conservation grade is recommended)</a:t>
            </a:r>
          </a:p>
        </p:txBody>
      </p:sp>
      <p:sp>
        <p:nvSpPr>
          <p:cNvPr id="6" name="TextBox 5">
            <a:extLst>
              <a:ext uri="{FF2B5EF4-FFF2-40B4-BE49-F238E27FC236}">
                <a16:creationId xmlns:a16="http://schemas.microsoft.com/office/drawing/2014/main" id="{25A79BEC-FA68-4984-8EFF-A278A5D51B0F}"/>
              </a:ext>
            </a:extLst>
          </p:cNvPr>
          <p:cNvSpPr txBox="1"/>
          <p:nvPr/>
        </p:nvSpPr>
        <p:spPr>
          <a:xfrm>
            <a:off x="191055" y="1516640"/>
            <a:ext cx="3824446" cy="877163"/>
          </a:xfrm>
          <a:prstGeom prst="rect">
            <a:avLst/>
          </a:prstGeom>
          <a:noFill/>
        </p:spPr>
        <p:txBody>
          <a:bodyPr wrap="square" lIns="182880" tIns="91440" rIns="182880" bIns="91440" rtlCol="0">
            <a:spAutoFit/>
          </a:bodyPr>
          <a:lstStyle/>
          <a:p>
            <a:r>
              <a:rPr lang="en-US" sz="1500" dirty="0">
                <a:latin typeface="Helvetica Light" charset="0"/>
                <a:ea typeface="Helvetica Light" charset="0"/>
                <a:cs typeface="Helvetica Light" charset="0"/>
              </a:rPr>
              <a:t>Fall is a great time to work on your landscape as that is when seeds naturally fall and there is little weed competition.</a:t>
            </a:r>
          </a:p>
        </p:txBody>
      </p:sp>
      <p:grpSp>
        <p:nvGrpSpPr>
          <p:cNvPr id="2" name="Group 1"/>
          <p:cNvGrpSpPr/>
          <p:nvPr/>
        </p:nvGrpSpPr>
        <p:grpSpPr>
          <a:xfrm>
            <a:off x="4388982" y="1350510"/>
            <a:ext cx="2897749" cy="7907790"/>
            <a:chOff x="4129971" y="1749049"/>
            <a:chExt cx="2769900" cy="7558897"/>
          </a:xfrm>
        </p:grpSpPr>
        <p:pic>
          <p:nvPicPr>
            <p:cNvPr id="8" name="Picture Placeholder 6">
              <a:extLst>
                <a:ext uri="{FF2B5EF4-FFF2-40B4-BE49-F238E27FC236}">
                  <a16:creationId xmlns:a16="http://schemas.microsoft.com/office/drawing/2014/main" id="{75DFBF8B-9F3F-494F-9BC7-2CE1067C45C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129971" y="3626915"/>
              <a:ext cx="2769900" cy="1846600"/>
            </a:xfrm>
            <a:prstGeom prst="rect">
              <a:avLst/>
            </a:prstGeom>
          </p:spPr>
        </p:pic>
        <p:pic>
          <p:nvPicPr>
            <p:cNvPr id="9" name="Picture Placeholder 5" descr="A picture containing snow, sitting, table, white&#10;&#10;Description automatically generated">
              <a:extLst>
                <a:ext uri="{FF2B5EF4-FFF2-40B4-BE49-F238E27FC236}">
                  <a16:creationId xmlns:a16="http://schemas.microsoft.com/office/drawing/2014/main" id="{0CC75AA6-03E4-496E-B045-961B7A4DD80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161591" y="1749049"/>
              <a:ext cx="2706660" cy="1804440"/>
            </a:xfrm>
            <a:prstGeom prst="rect">
              <a:avLst/>
            </a:prstGeom>
          </p:spPr>
        </p:pic>
        <p:pic>
          <p:nvPicPr>
            <p:cNvPr id="11" name="Picture Placeholder 3" descr="A close up of a plant&#10;&#10;Description automatically generated">
              <a:extLst>
                <a:ext uri="{FF2B5EF4-FFF2-40B4-BE49-F238E27FC236}">
                  <a16:creationId xmlns:a16="http://schemas.microsoft.com/office/drawing/2014/main" id="{CF0CB563-16B6-4F8A-B70E-62E3FAA4F9AC}"/>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4132079" y="5546941"/>
              <a:ext cx="2765685" cy="1843790"/>
            </a:xfrm>
            <a:prstGeom prst="rect">
              <a:avLst/>
            </a:prstGeom>
          </p:spPr>
        </p:pic>
        <p:pic>
          <p:nvPicPr>
            <p:cNvPr id="13" name="Picture 12" descr="A picture containing outdoor, grass, person, man&#10;&#10;Description automatically generated">
              <a:extLst>
                <a:ext uri="{FF2B5EF4-FFF2-40B4-BE49-F238E27FC236}">
                  <a16:creationId xmlns:a16="http://schemas.microsoft.com/office/drawing/2014/main" id="{D57D5D53-E7EF-4760-BB69-DA0334B842CE}"/>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4132079" y="7464156"/>
              <a:ext cx="2765685" cy="1843790"/>
            </a:xfrm>
            <a:prstGeom prst="rect">
              <a:avLst/>
            </a:prstGeom>
          </p:spPr>
        </p:pic>
      </p:grpSp>
      <p:sp>
        <p:nvSpPr>
          <p:cNvPr id="10" name="Rectangle 9"/>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CAFD43D-AC38-4AA5-8D2C-E96A54802D7B}"/>
              </a:ext>
            </a:extLst>
          </p:cNvPr>
          <p:cNvSpPr txBox="1"/>
          <p:nvPr/>
        </p:nvSpPr>
        <p:spPr>
          <a:xfrm>
            <a:off x="243591" y="761787"/>
            <a:ext cx="6728235"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Other Maintenance Methods</a:t>
            </a:r>
          </a:p>
        </p:txBody>
      </p:sp>
      <p:grpSp>
        <p:nvGrpSpPr>
          <p:cNvPr id="14" name="Group 13"/>
          <p:cNvGrpSpPr/>
          <p:nvPr/>
        </p:nvGrpSpPr>
        <p:grpSpPr>
          <a:xfrm>
            <a:off x="0" y="0"/>
            <a:ext cx="7772400" cy="496666"/>
            <a:chOff x="0" y="0"/>
            <a:chExt cx="7772400" cy="496666"/>
          </a:xfrm>
        </p:grpSpPr>
        <p:sp>
          <p:nvSpPr>
            <p:cNvPr id="15" name="Rectangle 14"/>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3" name="Rectangle 2"/>
          <p:cNvSpPr/>
          <p:nvPr/>
        </p:nvSpPr>
        <p:spPr>
          <a:xfrm>
            <a:off x="157956" y="2613606"/>
            <a:ext cx="3338777" cy="830997"/>
          </a:xfrm>
          <a:prstGeom prst="rect">
            <a:avLst/>
          </a:prstGeom>
        </p:spPr>
        <p:txBody>
          <a:bodyPr wrap="square" lIns="182880" tIns="91440" rIns="182880" bIns="91440">
            <a:spAutoFit/>
          </a:bodyPr>
          <a:lstStyle/>
          <a:p>
            <a:r>
              <a:rPr lang="en-US" sz="1400" b="1" dirty="0">
                <a:solidFill>
                  <a:srgbClr val="517820"/>
                </a:solidFill>
                <a:latin typeface="Helvetica Light" charset="0"/>
                <a:ea typeface="Helvetica Light" charset="0"/>
                <a:cs typeface="Helvetica Light" charset="0"/>
              </a:rPr>
              <a:t>HERE ARE SOME IDEAS FOR SUSTAINABLY IMPROVING YOUR LANDSCAPE IN THE FALL:</a:t>
            </a:r>
          </a:p>
        </p:txBody>
      </p:sp>
      <p:sp>
        <p:nvSpPr>
          <p:cNvPr id="18" name="Slide Number Placeholder 17"/>
          <p:cNvSpPr>
            <a:spLocks noGrp="1"/>
          </p:cNvSpPr>
          <p:nvPr>
            <p:ph type="sldNum" sz="quarter" idx="12"/>
          </p:nvPr>
        </p:nvSpPr>
        <p:spPr/>
        <p:txBody>
          <a:bodyPr/>
          <a:lstStyle/>
          <a:p>
            <a:fld id="{840F7C0E-6904-4B49-BF13-5996A5126569}" type="slidenum">
              <a:rPr lang="en-US" smtClean="0"/>
              <a:t>47</a:t>
            </a:fld>
            <a:endParaRPr lang="en-US" dirty="0"/>
          </a:p>
        </p:txBody>
      </p:sp>
    </p:spTree>
    <p:extLst>
      <p:ext uri="{BB962C8B-B14F-4D97-AF65-F5344CB8AC3E}">
        <p14:creationId xmlns:p14="http://schemas.microsoft.com/office/powerpoint/2010/main" val="1093841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EFC69-2F9A-456C-AADB-64AA782DA137}"/>
              </a:ext>
            </a:extLst>
          </p:cNvPr>
          <p:cNvSpPr txBox="1"/>
          <p:nvPr/>
        </p:nvSpPr>
        <p:spPr>
          <a:xfrm>
            <a:off x="453967" y="1552131"/>
            <a:ext cx="6718358" cy="1092607"/>
          </a:xfrm>
          <a:prstGeom prst="rect">
            <a:avLst/>
          </a:prstGeom>
          <a:noFill/>
        </p:spPr>
        <p:txBody>
          <a:bodyPr wrap="square" rtlCol="0">
            <a:spAutoFit/>
          </a:bodyPr>
          <a:lstStyle/>
          <a:p>
            <a:pPr algn="just"/>
            <a:r>
              <a:rPr lang="en-US" sz="1300" dirty="0">
                <a:latin typeface="Helvetica Light" charset="0"/>
                <a:ea typeface="Helvetica Light" charset="0"/>
                <a:cs typeface="Helvetica Light" charset="0"/>
              </a:rPr>
              <a:t>With a changing climate, planting zones are going to shift. As you plan your landscape, consider the impacts of changing weather, changing landscapes, and the increasing frequency and intensity of drought. Notice how your plants are changing and influencing other plants. </a:t>
            </a:r>
          </a:p>
          <a:p>
            <a:endParaRPr lang="en-US" sz="1300" dirty="0">
              <a:latin typeface="Helvetica Light" charset="0"/>
              <a:ea typeface="Helvetica Light" charset="0"/>
              <a:cs typeface="Helvetica Light" charset="0"/>
            </a:endParaRPr>
          </a:p>
        </p:txBody>
      </p:sp>
      <p:sp>
        <p:nvSpPr>
          <p:cNvPr id="2" name="TextBox 1">
            <a:extLst>
              <a:ext uri="{FF2B5EF4-FFF2-40B4-BE49-F238E27FC236}">
                <a16:creationId xmlns:a16="http://schemas.microsoft.com/office/drawing/2014/main" id="{B6805A3D-262A-4986-BEC8-45FDDB0F36C0}"/>
              </a:ext>
            </a:extLst>
          </p:cNvPr>
          <p:cNvSpPr txBox="1"/>
          <p:nvPr/>
        </p:nvSpPr>
        <p:spPr>
          <a:xfrm>
            <a:off x="980730" y="7317684"/>
            <a:ext cx="5801193" cy="461665"/>
          </a:xfrm>
          <a:prstGeom prst="rect">
            <a:avLst/>
          </a:prstGeom>
          <a:noFill/>
        </p:spPr>
        <p:txBody>
          <a:bodyPr wrap="square" rtlCol="0">
            <a:spAutoFit/>
          </a:bodyPr>
          <a:lstStyle/>
          <a:p>
            <a:pPr algn="ctr"/>
            <a:r>
              <a:rPr lang="en-US" sz="1200" dirty="0">
                <a:latin typeface="Helvetica Light" charset="0"/>
                <a:ea typeface="Helvetica Light" charset="0"/>
                <a:cs typeface="Helvetica Light" charset="0"/>
              </a:rPr>
              <a:t>See the following page for a report on the benefits and constraints of trees common in the Greater Boston area.</a:t>
            </a:r>
          </a:p>
        </p:txBody>
      </p:sp>
      <p:sp>
        <p:nvSpPr>
          <p:cNvPr id="7" name="Rectangle 6"/>
          <p:cNvSpPr/>
          <p:nvPr/>
        </p:nvSpPr>
        <p:spPr>
          <a:xfrm>
            <a:off x="-9746" y="459830"/>
            <a:ext cx="7782146" cy="890680"/>
          </a:xfrm>
          <a:prstGeom prst="rect">
            <a:avLst/>
          </a:prstGeom>
          <a:solidFill>
            <a:srgbClr val="51782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CAFD43D-AC38-4AA5-8D2C-E96A54802D7B}"/>
              </a:ext>
            </a:extLst>
          </p:cNvPr>
          <p:cNvSpPr txBox="1"/>
          <p:nvPr/>
        </p:nvSpPr>
        <p:spPr>
          <a:xfrm>
            <a:off x="243591" y="761787"/>
            <a:ext cx="6728235" cy="369332"/>
          </a:xfrm>
          <a:prstGeom prst="rect">
            <a:avLst/>
          </a:prstGeom>
          <a:noFill/>
        </p:spPr>
        <p:txBody>
          <a:bodyPr wrap="square" rtlCol="0">
            <a:spAutoFit/>
          </a:bodyPr>
          <a:lstStyle/>
          <a:p>
            <a:r>
              <a:rPr lang="en-US" b="1" dirty="0">
                <a:solidFill>
                  <a:srgbClr val="517820"/>
                </a:solidFill>
                <a:latin typeface="Lato" charset="0"/>
                <a:ea typeface="Lato" charset="0"/>
                <a:cs typeface="Lato" charset="0"/>
              </a:rPr>
              <a:t>Planting for the Future</a:t>
            </a:r>
          </a:p>
        </p:txBody>
      </p:sp>
      <p:grpSp>
        <p:nvGrpSpPr>
          <p:cNvPr id="9" name="Group 8"/>
          <p:cNvGrpSpPr/>
          <p:nvPr/>
        </p:nvGrpSpPr>
        <p:grpSpPr>
          <a:xfrm>
            <a:off x="0" y="0"/>
            <a:ext cx="7772400" cy="496666"/>
            <a:chOff x="0" y="0"/>
            <a:chExt cx="7772400" cy="496666"/>
          </a:xfrm>
        </p:grpSpPr>
        <p:sp>
          <p:nvSpPr>
            <p:cNvPr id="10" name="Rectangle 9"/>
            <p:cNvSpPr/>
            <p:nvPr/>
          </p:nvSpPr>
          <p:spPr>
            <a:xfrm>
              <a:off x="0" y="0"/>
              <a:ext cx="7772400" cy="496666"/>
            </a:xfrm>
            <a:prstGeom prst="rect">
              <a:avLst/>
            </a:prstGeom>
            <a:solidFill>
              <a:srgbClr val="51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3: </a:t>
              </a:r>
              <a:r>
                <a:rPr lang="en-US" sz="1600" dirty="0">
                  <a:solidFill>
                    <a:schemeClr val="bg1"/>
                  </a:solidFill>
                  <a:latin typeface="Lato" charset="0"/>
                  <a:ea typeface="Lato" charset="0"/>
                  <a:cs typeface="Lato" charset="0"/>
                </a:rPr>
                <a:t>Maintenance</a:t>
              </a:r>
            </a:p>
          </p:txBody>
        </p:sp>
      </p:grpSp>
      <p:sp>
        <p:nvSpPr>
          <p:cNvPr id="12" name="Slide Number Placeholder 11"/>
          <p:cNvSpPr>
            <a:spLocks noGrp="1"/>
          </p:cNvSpPr>
          <p:nvPr>
            <p:ph type="sldNum" sz="quarter" idx="12"/>
          </p:nvPr>
        </p:nvSpPr>
        <p:spPr/>
        <p:txBody>
          <a:bodyPr/>
          <a:lstStyle/>
          <a:p>
            <a:fld id="{840F7C0E-6904-4B49-BF13-5996A5126569}" type="slidenum">
              <a:rPr lang="en-US" smtClean="0"/>
              <a:t>48</a:t>
            </a:fld>
            <a:endParaRPr lang="en-US" dirty="0"/>
          </a:p>
        </p:txBody>
      </p:sp>
      <p:pic>
        <p:nvPicPr>
          <p:cNvPr id="1028" name="Picture 4" descr="https://images.climatecentral.org/2023PlantingZones/2023PlantingZones_MinT_boston_en_title_lg.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7205" y="2644738"/>
            <a:ext cx="6400800" cy="36004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3860802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299E2-91B2-401B-93FD-B14D1E5C5B9B}"/>
              </a:ext>
            </a:extLst>
          </p:cNvPr>
          <p:cNvPicPr>
            <a:picLocks noChangeAspect="1"/>
          </p:cNvPicPr>
          <p:nvPr/>
        </p:nvPicPr>
        <p:blipFill>
          <a:blip r:embed="rId2"/>
          <a:stretch>
            <a:fillRect/>
          </a:stretch>
        </p:blipFill>
        <p:spPr>
          <a:xfrm rot="16200000">
            <a:off x="-867466" y="1885950"/>
            <a:ext cx="10058400" cy="6286500"/>
          </a:xfrm>
          <a:prstGeom prst="rect">
            <a:avLst/>
          </a:prstGeom>
        </p:spPr>
      </p:pic>
      <p:sp>
        <p:nvSpPr>
          <p:cNvPr id="5" name="Rectangle 4">
            <a:extLst>
              <a:ext uri="{FF2B5EF4-FFF2-40B4-BE49-F238E27FC236}">
                <a16:creationId xmlns:a16="http://schemas.microsoft.com/office/drawing/2014/main" id="{F1669C3C-429F-4715-A4D3-F2CBFB2B6DDD}"/>
              </a:ext>
            </a:extLst>
          </p:cNvPr>
          <p:cNvSpPr/>
          <p:nvPr/>
        </p:nvSpPr>
        <p:spPr>
          <a:xfrm rot="16200000">
            <a:off x="-4140855" y="4659867"/>
            <a:ext cx="9383846" cy="738664"/>
          </a:xfrm>
          <a:prstGeom prst="rect">
            <a:avLst/>
          </a:prstGeom>
        </p:spPr>
        <p:txBody>
          <a:bodyPr wrap="square">
            <a:spAutoFit/>
          </a:bodyPr>
          <a:lstStyle/>
          <a:p>
            <a:r>
              <a:rPr lang="en-US" sz="1400" dirty="0">
                <a:latin typeface="Helvetica Light" charset="0"/>
                <a:ea typeface="Helvetica Light" charset="0"/>
                <a:cs typeface="Helvetica Light" charset="0"/>
              </a:rPr>
              <a:t>As the impacts of climate change become more severe, it will be increasingly important to plant trees that are resilient to those impacts. The following chart shows benefits and constraints of select trees common in the Greater Boston area. This chart was pulled from Lawrence’s </a:t>
            </a:r>
            <a:r>
              <a:rPr lang="en-US" sz="1400" dirty="0">
                <a:latin typeface="Helvetica Light" charset="0"/>
                <a:ea typeface="Helvetica Light" charset="0"/>
                <a:cs typeface="Helvetica Light" charset="0"/>
                <a:hlinkClick r:id="rId3"/>
              </a:rPr>
              <a:t>Green Streets Health Impact Assessment Report</a:t>
            </a:r>
            <a:r>
              <a:rPr lang="en-US" sz="1400" dirty="0">
                <a:latin typeface="Helvetica Light" charset="0"/>
                <a:ea typeface="Helvetica Light" charset="0"/>
                <a:cs typeface="Helvetica Light" charset="0"/>
              </a:rPr>
              <a:t>. </a:t>
            </a:r>
          </a:p>
        </p:txBody>
      </p:sp>
      <p:sp>
        <p:nvSpPr>
          <p:cNvPr id="3" name="Slide Number Placeholder 2"/>
          <p:cNvSpPr>
            <a:spLocks noGrp="1"/>
          </p:cNvSpPr>
          <p:nvPr>
            <p:ph type="sldNum" sz="quarter" idx="12"/>
          </p:nvPr>
        </p:nvSpPr>
        <p:spPr/>
        <p:txBody>
          <a:bodyPr/>
          <a:lstStyle/>
          <a:p>
            <a:fld id="{840F7C0E-6904-4B49-BF13-5996A5126569}" type="slidenum">
              <a:rPr lang="en-US" smtClean="0"/>
              <a:t>49</a:t>
            </a:fld>
            <a:endParaRPr lang="en-US" dirty="0"/>
          </a:p>
        </p:txBody>
      </p:sp>
    </p:spTree>
    <p:extLst>
      <p:ext uri="{BB962C8B-B14F-4D97-AF65-F5344CB8AC3E}">
        <p14:creationId xmlns:p14="http://schemas.microsoft.com/office/powerpoint/2010/main" val="263852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720697"/>
            <a:ext cx="7772400" cy="5337703"/>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39FAEBE-3395-4126-9BB4-B1AE1B0E369F}"/>
              </a:ext>
            </a:extLst>
          </p:cNvPr>
          <p:cNvSpPr/>
          <p:nvPr/>
        </p:nvSpPr>
        <p:spPr>
          <a:xfrm>
            <a:off x="477198" y="2214658"/>
            <a:ext cx="6811490" cy="2308324"/>
          </a:xfrm>
          <a:prstGeom prst="rect">
            <a:avLst/>
          </a:prstGeom>
        </p:spPr>
        <p:txBody>
          <a:bodyPr wrap="square">
            <a:spAutoFit/>
          </a:bodyPr>
          <a:lstStyle/>
          <a:p>
            <a:r>
              <a:rPr lang="en-US" sz="1200" b="1" dirty="0">
                <a:latin typeface="Helvetica Light" charset="0"/>
                <a:ea typeface="Helvetica Light" charset="0"/>
                <a:cs typeface="Helvetica Light" charset="0"/>
              </a:rPr>
              <a:t>These resources can help you find a local professional with a focus on sustainable landscaping practices.</a:t>
            </a:r>
          </a:p>
          <a:p>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smtClean="0">
                <a:latin typeface="Helvetica Light" charset="0"/>
                <a:ea typeface="Helvetica Light" charset="0"/>
                <a:cs typeface="Helvetica Light" charset="0"/>
                <a:hlinkClick r:id="rId2"/>
              </a:rPr>
              <a:t>Tower Hill Botanic Garden </a:t>
            </a:r>
            <a:r>
              <a:rPr lang="en-US" sz="1200" dirty="0" smtClean="0">
                <a:latin typeface="Helvetica Light" charset="0"/>
                <a:ea typeface="Helvetica Light" charset="0"/>
                <a:cs typeface="Helvetica Light" charset="0"/>
              </a:rPr>
              <a:t>is </a:t>
            </a:r>
            <a:r>
              <a:rPr lang="en-US" sz="1200" dirty="0">
                <a:latin typeface="Helvetica Light" charset="0"/>
                <a:ea typeface="Helvetica Light" charset="0"/>
                <a:cs typeface="Helvetica Light" charset="0"/>
              </a:rPr>
              <a:t>a hub that can connect you to local sustainable designers and builders. </a:t>
            </a: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3"/>
              </a:rPr>
              <a:t>Ecological Landscape Alliance (ELA)</a:t>
            </a:r>
            <a:r>
              <a:rPr lang="en-US" sz="1200" dirty="0">
                <a:latin typeface="Helvetica Light" charset="0"/>
                <a:ea typeface="Helvetica Light" charset="0"/>
                <a:cs typeface="Helvetica Light" charset="0"/>
              </a:rPr>
              <a:t> provides access to webinars, events, resources and </a:t>
            </a:r>
            <a:r>
              <a:rPr lang="en-US" sz="1200" dirty="0" smtClean="0">
                <a:latin typeface="Helvetica Light" charset="0"/>
                <a:ea typeface="Helvetica Light" charset="0"/>
                <a:cs typeface="Helvetica Light" charset="0"/>
              </a:rPr>
              <a:t>connections </a:t>
            </a:r>
            <a:r>
              <a:rPr lang="en-US" sz="1200" dirty="0">
                <a:latin typeface="Helvetica Light" charset="0"/>
                <a:ea typeface="Helvetica Light" charset="0"/>
                <a:cs typeface="Helvetica Light" charset="0"/>
              </a:rPr>
              <a:t>to local professionals.</a:t>
            </a: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4"/>
              </a:rPr>
              <a:t>Massachusetts Horticulture Society </a:t>
            </a:r>
            <a:r>
              <a:rPr lang="en-US" sz="1200" dirty="0">
                <a:latin typeface="Helvetica Light" charset="0"/>
                <a:ea typeface="Helvetica Light" charset="0"/>
                <a:cs typeface="Helvetica Light" charset="0"/>
              </a:rPr>
              <a:t>has online resources and lists of local events. </a:t>
            </a: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5"/>
              </a:rPr>
              <a:t>American Society of Landscape Architects </a:t>
            </a:r>
            <a:r>
              <a:rPr lang="en-US" sz="1200" dirty="0">
                <a:latin typeface="Helvetica Light" charset="0"/>
                <a:ea typeface="Helvetica Light" charset="0"/>
                <a:cs typeface="Helvetica Light" charset="0"/>
              </a:rPr>
              <a:t>and </a:t>
            </a:r>
            <a:r>
              <a:rPr lang="en-US" sz="1200" dirty="0">
                <a:latin typeface="Helvetica Light" charset="0"/>
                <a:ea typeface="Helvetica Light" charset="0"/>
                <a:cs typeface="Helvetica Light" charset="0"/>
                <a:hlinkClick r:id="rId6"/>
              </a:rPr>
              <a:t>Boston Society of Landscape Architects</a:t>
            </a:r>
            <a:r>
              <a:rPr lang="en-US" sz="1200" dirty="0">
                <a:latin typeface="Helvetica Light" charset="0"/>
                <a:ea typeface="Helvetica Light" charset="0"/>
                <a:cs typeface="Helvetica Light" charset="0"/>
              </a:rPr>
              <a:t> have databases to search for landscape designers in the area, as well as sustainability articles.</a:t>
            </a: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7"/>
              </a:rPr>
              <a:t>Grow Native Massachusetts</a:t>
            </a:r>
            <a:r>
              <a:rPr lang="en-US" sz="1200" dirty="0">
                <a:latin typeface="Helvetica Light" charset="0"/>
                <a:ea typeface="Helvetica Light" charset="0"/>
                <a:cs typeface="Helvetica Light" charset="0"/>
              </a:rPr>
              <a:t> provides a list of landscapers with a sustainability mission.</a:t>
            </a:r>
          </a:p>
          <a:p>
            <a:pPr marL="285750" indent="-285750">
              <a:buFont typeface="Arial" panose="020B0604020202020204" pitchFamily="34" charset="0"/>
              <a:buChar char="•"/>
            </a:pPr>
            <a:endParaRPr lang="en-US" sz="1200" dirty="0">
              <a:latin typeface="Helvetica Light" charset="0"/>
              <a:ea typeface="Helvetica Light" charset="0"/>
              <a:cs typeface="Helvetica Light" charset="0"/>
            </a:endParaRPr>
          </a:p>
        </p:txBody>
      </p:sp>
      <p:pic>
        <p:nvPicPr>
          <p:cNvPr id="10" name="Picture 9">
            <a:extLst>
              <a:ext uri="{FF2B5EF4-FFF2-40B4-BE49-F238E27FC236}">
                <a16:creationId xmlns:a16="http://schemas.microsoft.com/office/drawing/2014/main" id="{4E64F5F3-3800-4524-88EA-F8825B8CA687}"/>
              </a:ext>
            </a:extLst>
          </p:cNvPr>
          <p:cNvPicPr>
            <a:picLocks noChangeAspect="1"/>
          </p:cNvPicPr>
          <p:nvPr/>
        </p:nvPicPr>
        <p:blipFill rotWithShape="1">
          <a:blip r:embed="rId8"/>
          <a:srcRect l="2488" r="2653" b="1654"/>
          <a:stretch/>
        </p:blipFill>
        <p:spPr>
          <a:xfrm>
            <a:off x="477198" y="5059839"/>
            <a:ext cx="6818002" cy="4248469"/>
          </a:xfrm>
          <a:prstGeom prst="rect">
            <a:avLst/>
          </a:prstGeom>
        </p:spPr>
      </p:pic>
      <p:sp>
        <p:nvSpPr>
          <p:cNvPr id="11" name="TextBox 10">
            <a:extLst>
              <a:ext uri="{FF2B5EF4-FFF2-40B4-BE49-F238E27FC236}">
                <a16:creationId xmlns:a16="http://schemas.microsoft.com/office/drawing/2014/main" id="{7910F657-5509-4C7D-9865-A63FD6070EA0}"/>
              </a:ext>
            </a:extLst>
          </p:cNvPr>
          <p:cNvSpPr txBox="1"/>
          <p:nvPr/>
        </p:nvSpPr>
        <p:spPr>
          <a:xfrm>
            <a:off x="614597" y="9473036"/>
            <a:ext cx="6550701" cy="246221"/>
          </a:xfrm>
          <a:prstGeom prst="rect">
            <a:avLst/>
          </a:prstGeom>
          <a:noFill/>
        </p:spPr>
        <p:txBody>
          <a:bodyPr wrap="square" rtlCol="0">
            <a:spAutoFit/>
          </a:bodyPr>
          <a:lstStyle/>
          <a:p>
            <a:pPr algn="ctr"/>
            <a:r>
              <a:rPr lang="en-US" sz="1000" dirty="0">
                <a:latin typeface="Helvetica" charset="0"/>
                <a:ea typeface="Helvetica" charset="0"/>
                <a:cs typeface="Helvetica" charset="0"/>
              </a:rPr>
              <a:t>An example search result for sustainable practitioners around </a:t>
            </a:r>
            <a:r>
              <a:rPr lang="en-US" sz="1000" dirty="0" smtClean="0">
                <a:latin typeface="Helvetica" charset="0"/>
                <a:ea typeface="Helvetica" charset="0"/>
                <a:cs typeface="Helvetica" charset="0"/>
              </a:rPr>
              <a:t>Burlington, </a:t>
            </a:r>
            <a:r>
              <a:rPr lang="en-US" sz="1000" dirty="0">
                <a:latin typeface="Helvetica" charset="0"/>
                <a:ea typeface="Helvetica" charset="0"/>
                <a:cs typeface="Helvetica" charset="0"/>
              </a:rPr>
              <a:t>through Ecological Landscape Alliance.</a:t>
            </a:r>
          </a:p>
        </p:txBody>
      </p:sp>
      <p:sp>
        <p:nvSpPr>
          <p:cNvPr id="12" name="TextBox 11">
            <a:extLst>
              <a:ext uri="{FF2B5EF4-FFF2-40B4-BE49-F238E27FC236}">
                <a16:creationId xmlns:a16="http://schemas.microsoft.com/office/drawing/2014/main" id="{300CE5CD-2895-4E88-B44F-F1AD4CA537B1}"/>
              </a:ext>
            </a:extLst>
          </p:cNvPr>
          <p:cNvSpPr txBox="1"/>
          <p:nvPr/>
        </p:nvSpPr>
        <p:spPr>
          <a:xfrm>
            <a:off x="920114" y="1700702"/>
            <a:ext cx="6457578" cy="307777"/>
          </a:xfrm>
          <a:prstGeom prst="rect">
            <a:avLst/>
          </a:prstGeom>
          <a:noFill/>
        </p:spPr>
        <p:txBody>
          <a:bodyPr wrap="square" rtlCol="0">
            <a:spAutoFit/>
          </a:bodyPr>
          <a:lstStyle/>
          <a:p>
            <a:r>
              <a:rPr lang="en-US" sz="1400" b="1" dirty="0">
                <a:solidFill>
                  <a:srgbClr val="07074E"/>
                </a:solidFill>
                <a:latin typeface="Helvetica Light" charset="0"/>
                <a:ea typeface="Helvetica Light" charset="0"/>
                <a:cs typeface="Helvetica Light" charset="0"/>
              </a:rPr>
              <a:t>FIND A PROFESSIONAL THAT CARES ABOUT SUSTAINABILITY</a:t>
            </a:r>
          </a:p>
        </p:txBody>
      </p:sp>
      <p:grpSp>
        <p:nvGrpSpPr>
          <p:cNvPr id="5" name="Group 4"/>
          <p:cNvGrpSpPr/>
          <p:nvPr/>
        </p:nvGrpSpPr>
        <p:grpSpPr>
          <a:xfrm>
            <a:off x="0" y="0"/>
            <a:ext cx="7772400" cy="496666"/>
            <a:chOff x="0" y="0"/>
            <a:chExt cx="7772400" cy="496666"/>
          </a:xfrm>
        </p:grpSpPr>
        <p:sp>
          <p:nvSpPr>
            <p:cNvPr id="17" name="Rectangle 16"/>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grpSp>
        <p:nvGrpSpPr>
          <p:cNvPr id="19" name="Group 18"/>
          <p:cNvGrpSpPr/>
          <p:nvPr/>
        </p:nvGrpSpPr>
        <p:grpSpPr>
          <a:xfrm>
            <a:off x="503710" y="794072"/>
            <a:ext cx="5845075" cy="400110"/>
            <a:chOff x="243591" y="790634"/>
            <a:chExt cx="5845075" cy="400110"/>
          </a:xfrm>
        </p:grpSpPr>
        <p:sp>
          <p:nvSpPr>
            <p:cNvPr id="20" name="Rectangle 19"/>
            <p:cNvSpPr/>
            <p:nvPr/>
          </p:nvSpPr>
          <p:spPr>
            <a:xfrm>
              <a:off x="243591" y="790634"/>
              <a:ext cx="132254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1</a:t>
              </a:r>
            </a:p>
          </p:txBody>
        </p:sp>
        <p:sp>
          <p:nvSpPr>
            <p:cNvPr id="24" name="TextBox 23">
              <a:extLst>
                <a:ext uri="{FF2B5EF4-FFF2-40B4-BE49-F238E27FC236}">
                  <a16:creationId xmlns:a16="http://schemas.microsoft.com/office/drawing/2014/main" id="{ECAFD43D-AC38-4AA5-8D2C-E96A54802D7B}"/>
                </a:ext>
              </a:extLst>
            </p:cNvPr>
            <p:cNvSpPr txBox="1"/>
            <p:nvPr/>
          </p:nvSpPr>
          <p:spPr>
            <a:xfrm>
              <a:off x="1688902" y="812687"/>
              <a:ext cx="4399764"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Getting Started. </a:t>
              </a:r>
              <a:r>
                <a:rPr lang="en-US" dirty="0">
                  <a:solidFill>
                    <a:srgbClr val="07074E"/>
                  </a:solidFill>
                  <a:latin typeface="Lato" charset="0"/>
                  <a:ea typeface="Lato" charset="0"/>
                  <a:cs typeface="Lato" charset="0"/>
                </a:rPr>
                <a:t>Who Will Do the Work?</a:t>
              </a:r>
            </a:p>
          </p:txBody>
        </p:sp>
      </p:grpSp>
      <p:cxnSp>
        <p:nvCxnSpPr>
          <p:cNvPr id="25" name="Straight Connector 24"/>
          <p:cNvCxnSpPr/>
          <p:nvPr/>
        </p:nvCxnSpPr>
        <p:spPr>
          <a:xfrm>
            <a:off x="457200" y="1490195"/>
            <a:ext cx="6858000" cy="0"/>
          </a:xfrm>
          <a:prstGeom prst="line">
            <a:avLst/>
          </a:prstGeom>
          <a:ln w="12700">
            <a:solidFill>
              <a:srgbClr val="A9A7A7"/>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840F7C0E-6904-4B49-BF13-5996A5126569}" type="slidenum">
              <a:rPr lang="en-US" smtClean="0"/>
              <a:t>5</a:t>
            </a:fld>
            <a:endParaRPr lang="en-US" dirty="0"/>
          </a:p>
        </p:txBody>
      </p:sp>
      <p:pic>
        <p:nvPicPr>
          <p:cNvPr id="16" name="Picture 15"/>
          <p:cNvPicPr>
            <a:picLocks noChangeAspect="1"/>
          </p:cNvPicPr>
          <p:nvPr/>
        </p:nvPicPr>
        <p:blipFill>
          <a:blip r:embed="rId9"/>
          <a:stretch>
            <a:fillRect/>
          </a:stretch>
        </p:blipFill>
        <p:spPr>
          <a:xfrm>
            <a:off x="503710" y="1700702"/>
            <a:ext cx="397132" cy="307777"/>
          </a:xfrm>
          <a:prstGeom prst="rect">
            <a:avLst/>
          </a:prstGeom>
        </p:spPr>
      </p:pic>
    </p:spTree>
    <p:extLst>
      <p:ext uri="{BB962C8B-B14F-4D97-AF65-F5344CB8AC3E}">
        <p14:creationId xmlns:p14="http://schemas.microsoft.com/office/powerpoint/2010/main" val="1885768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D38B94-18EA-4160-9133-21DDE34D8C6D}"/>
              </a:ext>
            </a:extLst>
          </p:cNvPr>
          <p:cNvSpPr/>
          <p:nvPr/>
        </p:nvSpPr>
        <p:spPr>
          <a:xfrm>
            <a:off x="897627" y="1518997"/>
            <a:ext cx="2405808" cy="1815882"/>
          </a:xfrm>
          <a:prstGeom prst="rect">
            <a:avLst/>
          </a:prstGeom>
        </p:spPr>
        <p:txBody>
          <a:bodyPr wrap="square">
            <a:spAutoFit/>
          </a:bodyPr>
          <a:lstStyle/>
          <a:p>
            <a:r>
              <a:rPr lang="en-US" sz="1400" b="1" u="sng" dirty="0">
                <a:latin typeface="Helvetica Light" charset="0"/>
                <a:ea typeface="Helvetica Light" charset="0"/>
                <a:cs typeface="Helvetica Light" charset="0"/>
              </a:rPr>
              <a:t>Native Plant Resources: </a:t>
            </a:r>
          </a:p>
          <a:p>
            <a:endParaRPr lang="en-US" sz="1400" b="1" u="sng"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2"/>
              </a:rPr>
              <a:t>Grownativemass.org</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3"/>
              </a:rPr>
              <a:t>Audubon Native Plants Database</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4"/>
              </a:rPr>
              <a:t>Bigelow Nursery </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5"/>
              </a:rPr>
              <a:t>New England Wetland Plants</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6"/>
              </a:rPr>
              <a:t>PlantNative.org</a:t>
            </a:r>
            <a:endParaRPr lang="en-US" sz="1200" dirty="0">
              <a:latin typeface="Helvetica Light" charset="0"/>
              <a:ea typeface="Helvetica Light" charset="0"/>
              <a:cs typeface="Helvetica Light" charset="0"/>
            </a:endParaRPr>
          </a:p>
        </p:txBody>
      </p:sp>
      <p:sp>
        <p:nvSpPr>
          <p:cNvPr id="4" name="Rectangle 3">
            <a:extLst>
              <a:ext uri="{FF2B5EF4-FFF2-40B4-BE49-F238E27FC236}">
                <a16:creationId xmlns:a16="http://schemas.microsoft.com/office/drawing/2014/main" id="{8384F87C-31ED-4F08-AFDF-E6476BFA14BF}"/>
              </a:ext>
            </a:extLst>
          </p:cNvPr>
          <p:cNvSpPr/>
          <p:nvPr/>
        </p:nvSpPr>
        <p:spPr>
          <a:xfrm>
            <a:off x="4254644" y="1518997"/>
            <a:ext cx="2864011" cy="1815882"/>
          </a:xfrm>
          <a:prstGeom prst="rect">
            <a:avLst/>
          </a:prstGeom>
        </p:spPr>
        <p:txBody>
          <a:bodyPr wrap="square">
            <a:spAutoFit/>
          </a:bodyPr>
          <a:lstStyle/>
          <a:p>
            <a:r>
              <a:rPr lang="en-US" sz="1400" b="1" u="sng" dirty="0">
                <a:latin typeface="Helvetica Light" charset="0"/>
                <a:ea typeface="Helvetica Light" charset="0"/>
                <a:cs typeface="Helvetica Light" charset="0"/>
              </a:rPr>
              <a:t>Pollinator Resources: </a:t>
            </a:r>
          </a:p>
          <a:p>
            <a:endParaRPr lang="en-US" sz="1400" b="1" u="sng"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7"/>
              </a:rPr>
              <a:t>MA Master Gardener Association</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8"/>
              </a:rPr>
              <a:t>Massaudubon.org</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9"/>
              </a:rPr>
              <a:t>Natural Resource Conservation Service Pollinator-Friendly Plants</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10"/>
              </a:rPr>
              <a:t>NortheastPollinator.com</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11"/>
              </a:rPr>
              <a:t>Xerces Society: Pollinator Conservation Resources</a:t>
            </a:r>
            <a:endParaRPr lang="en-US" sz="1200" dirty="0">
              <a:latin typeface="Helvetica Light" charset="0"/>
              <a:ea typeface="Helvetica Light" charset="0"/>
              <a:cs typeface="Helvetica Light" charset="0"/>
            </a:endParaRPr>
          </a:p>
        </p:txBody>
      </p:sp>
      <p:sp>
        <p:nvSpPr>
          <p:cNvPr id="5" name="Rectangle 4">
            <a:extLst>
              <a:ext uri="{FF2B5EF4-FFF2-40B4-BE49-F238E27FC236}">
                <a16:creationId xmlns:a16="http://schemas.microsoft.com/office/drawing/2014/main" id="{93EC9A98-AA60-4F8C-9B0C-30FA09D3CC87}"/>
              </a:ext>
            </a:extLst>
          </p:cNvPr>
          <p:cNvSpPr/>
          <p:nvPr/>
        </p:nvSpPr>
        <p:spPr>
          <a:xfrm>
            <a:off x="3992962" y="1101176"/>
            <a:ext cx="3357017" cy="2655373"/>
          </a:xfrm>
          <a:prstGeom prst="rect">
            <a:avLst/>
          </a:prstGeom>
          <a:noFill/>
          <a:ln w="25400">
            <a:solidFill>
              <a:srgbClr val="662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6" name="Rectangle 5">
            <a:extLst>
              <a:ext uri="{FF2B5EF4-FFF2-40B4-BE49-F238E27FC236}">
                <a16:creationId xmlns:a16="http://schemas.microsoft.com/office/drawing/2014/main" id="{7B873367-FD9E-4BFD-A823-C541E7960D45}"/>
              </a:ext>
            </a:extLst>
          </p:cNvPr>
          <p:cNvSpPr/>
          <p:nvPr/>
        </p:nvSpPr>
        <p:spPr>
          <a:xfrm>
            <a:off x="493636" y="1101176"/>
            <a:ext cx="3357017" cy="2655373"/>
          </a:xfrm>
          <a:prstGeom prst="rect">
            <a:avLst/>
          </a:prstGeom>
          <a:noFill/>
          <a:ln w="25400">
            <a:solidFill>
              <a:srgbClr val="0707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7" name="Rectangle 6">
            <a:extLst>
              <a:ext uri="{FF2B5EF4-FFF2-40B4-BE49-F238E27FC236}">
                <a16:creationId xmlns:a16="http://schemas.microsoft.com/office/drawing/2014/main" id="{26334C04-1292-4AC6-B1EA-2372DB16EDC2}"/>
              </a:ext>
            </a:extLst>
          </p:cNvPr>
          <p:cNvSpPr/>
          <p:nvPr/>
        </p:nvSpPr>
        <p:spPr>
          <a:xfrm>
            <a:off x="897627" y="6259729"/>
            <a:ext cx="6267274" cy="3108543"/>
          </a:xfrm>
          <a:prstGeom prst="rect">
            <a:avLst/>
          </a:prstGeom>
        </p:spPr>
        <p:txBody>
          <a:bodyPr wrap="square">
            <a:spAutoFit/>
          </a:bodyPr>
          <a:lstStyle/>
          <a:p>
            <a:r>
              <a:rPr lang="en-US" sz="1400" b="1" u="sng" dirty="0">
                <a:latin typeface="Helvetica Light" charset="0"/>
                <a:ea typeface="Helvetica Light" charset="0"/>
                <a:cs typeface="Helvetica Light" charset="0"/>
              </a:rPr>
              <a:t>Sustainable Landscape Books:</a:t>
            </a:r>
          </a:p>
          <a:p>
            <a:endParaRPr lang="en-US" sz="1400" b="1" u="sng"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rPr>
              <a:t>“</a:t>
            </a:r>
            <a:r>
              <a:rPr lang="en-US" sz="1200" dirty="0">
                <a:latin typeface="Helvetica Light" charset="0"/>
                <a:ea typeface="Helvetica Light" charset="0"/>
                <a:cs typeface="Helvetica Light" charset="0"/>
                <a:hlinkClick r:id="rId12" invalidUrl="https://find.minlib.net/iii/encore/record/C__Rb1716977__Sdesign with nature__Orightresult__U__X7?lang=eng&amp;suite=cobalt"/>
              </a:rPr>
              <a:t>Design with Nature</a:t>
            </a:r>
            <a:r>
              <a:rPr lang="en-US" sz="1200" dirty="0">
                <a:latin typeface="Helvetica Light" charset="0"/>
                <a:ea typeface="Helvetica Light" charset="0"/>
                <a:cs typeface="Helvetica Light" charset="0"/>
              </a:rPr>
              <a:t>” Ian L.McHarg </a:t>
            </a:r>
          </a:p>
          <a:p>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13" invalidUrl="https://find.minlib.net/iii/encore/record/C__Rb3064269__Splanting: a new perspective__Orightresult__U__X4?lang=eng&amp;suite=cobalt"/>
              </a:rPr>
              <a:t>“</a:t>
            </a:r>
            <a:r>
              <a:rPr lang="en-US" sz="1200" dirty="0">
                <a:latin typeface="Helvetica Light" charset="0"/>
                <a:ea typeface="Helvetica Light" charset="0"/>
                <a:cs typeface="Helvetica Light" charset="0"/>
                <a:hlinkClick r:id="rId14"/>
              </a:rPr>
              <a:t>Planting: A New Perspective</a:t>
            </a:r>
            <a:r>
              <a:rPr lang="en-US" sz="1200" dirty="0">
                <a:latin typeface="Helvetica Light" charset="0"/>
                <a:ea typeface="Helvetica Light" charset="0"/>
                <a:cs typeface="Helvetica Light" charset="0"/>
                <a:hlinkClick r:id="rId13" invalidUrl="https://find.minlib.net/iii/encore/record/C__Rb3064269__Splanting: a new perspective__Orightresult__U__X4?lang=eng&amp;suite=cobalt"/>
              </a:rPr>
              <a:t>” </a:t>
            </a:r>
            <a:r>
              <a:rPr lang="en-US" sz="1200" dirty="0">
                <a:latin typeface="Helvetica Light" charset="0"/>
                <a:ea typeface="Helvetica Light" charset="0"/>
                <a:cs typeface="Helvetica Light" charset="0"/>
              </a:rPr>
              <a:t>Noel Kingsbury &amp; Piet Oudolf</a:t>
            </a:r>
          </a:p>
          <a:p>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rPr>
              <a:t>“</a:t>
            </a:r>
            <a:r>
              <a:rPr lang="en-US" sz="1200" dirty="0">
                <a:latin typeface="Helvetica Light" charset="0"/>
                <a:ea typeface="Helvetica Light" charset="0"/>
                <a:cs typeface="Helvetica Light" charset="0"/>
                <a:hlinkClick r:id="rId15"/>
              </a:rPr>
              <a:t>The American Meadow Garden: Creating a Natural Alternative to the Traditional Lawn</a:t>
            </a:r>
            <a:r>
              <a:rPr lang="en-US" sz="1200" dirty="0">
                <a:latin typeface="Helvetica Light" charset="0"/>
                <a:ea typeface="Helvetica Light" charset="0"/>
                <a:cs typeface="Helvetica Light" charset="0"/>
              </a:rPr>
              <a:t>” John Greenlee &amp; Saxon Holt</a:t>
            </a:r>
          </a:p>
          <a:p>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rPr>
              <a:t>“</a:t>
            </a:r>
            <a:r>
              <a:rPr lang="en-US" sz="1200" dirty="0">
                <a:latin typeface="Helvetica Light" charset="0"/>
                <a:ea typeface="Helvetica Light" charset="0"/>
                <a:cs typeface="Helvetica Light" charset="0"/>
                <a:hlinkClick r:id="rId16" invalidUrl="https://find.minlib.net/iii/encore/record/C__Rb3024367__Sdesigning the sustainable site__Orightresult__U__X7?lang=eng&amp;suite=cobalt"/>
              </a:rPr>
              <a:t>Designing the Sustainable Site: Integrated Design Strategies for Small Scale Sites and Residential Landscapes</a:t>
            </a:r>
            <a:r>
              <a:rPr lang="en-US" sz="1200" dirty="0">
                <a:latin typeface="Helvetica Light" charset="0"/>
                <a:ea typeface="Helvetica Light" charset="0"/>
                <a:cs typeface="Helvetica Light" charset="0"/>
              </a:rPr>
              <a:t>” Heather L Venhaus &amp; Herbert Dreiseitl</a:t>
            </a:r>
          </a:p>
          <a:p>
            <a:pPr marL="285750" indent="-285750">
              <a:buFont typeface="Arial" panose="020B0604020202020204" pitchFamily="34" charset="0"/>
              <a:buChar char="•"/>
            </a:pP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hlinkClick r:id="rId17"/>
              </a:rPr>
              <a:t>Basic Principals of Landscape Design</a:t>
            </a:r>
            <a:r>
              <a:rPr lang="en-US" sz="1200" dirty="0">
                <a:latin typeface="Helvetica Light" charset="0"/>
                <a:ea typeface="Helvetica Light" charset="0"/>
                <a:cs typeface="Helvetica Light" charset="0"/>
              </a:rPr>
              <a:t> Gail Hanson</a:t>
            </a:r>
          </a:p>
          <a:p>
            <a:pPr marL="285750" indent="-285750">
              <a:buFont typeface="Arial" panose="020B0604020202020204" pitchFamily="34" charset="0"/>
              <a:buChar char="•"/>
            </a:pP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a:latin typeface="Helvetica Light" charset="0"/>
                <a:ea typeface="Helvetica Light" charset="0"/>
                <a:cs typeface="Helvetica Light" charset="0"/>
              </a:rPr>
              <a:t>Grow Native Massachusetts’ </a:t>
            </a:r>
            <a:r>
              <a:rPr lang="en-US" sz="1200" dirty="0">
                <a:latin typeface="Helvetica Light" charset="0"/>
                <a:ea typeface="Helvetica Light" charset="0"/>
                <a:cs typeface="Helvetica Light" charset="0"/>
                <a:hlinkClick r:id="rId18"/>
              </a:rPr>
              <a:t>list of best books</a:t>
            </a:r>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endParaRPr lang="en-US" sz="1200" dirty="0">
              <a:latin typeface="Helvetica Light" charset="0"/>
              <a:ea typeface="Helvetica Light" charset="0"/>
              <a:cs typeface="Helvetica Light" charset="0"/>
            </a:endParaRPr>
          </a:p>
        </p:txBody>
      </p:sp>
      <p:sp>
        <p:nvSpPr>
          <p:cNvPr id="8" name="Rectangle 7">
            <a:extLst>
              <a:ext uri="{FF2B5EF4-FFF2-40B4-BE49-F238E27FC236}">
                <a16:creationId xmlns:a16="http://schemas.microsoft.com/office/drawing/2014/main" id="{BABCFD41-A0DC-4816-9057-1FCDEE5CF1B7}"/>
              </a:ext>
            </a:extLst>
          </p:cNvPr>
          <p:cNvSpPr/>
          <p:nvPr/>
        </p:nvSpPr>
        <p:spPr>
          <a:xfrm>
            <a:off x="493636" y="6019779"/>
            <a:ext cx="6856343" cy="3436425"/>
          </a:xfrm>
          <a:prstGeom prst="rect">
            <a:avLst/>
          </a:prstGeom>
          <a:noFill/>
          <a:ln w="25400">
            <a:solidFill>
              <a:srgbClr val="0707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0" name="Rectangle 9">
            <a:extLst>
              <a:ext uri="{FF2B5EF4-FFF2-40B4-BE49-F238E27FC236}">
                <a16:creationId xmlns:a16="http://schemas.microsoft.com/office/drawing/2014/main" id="{C69F668E-FBE3-434D-825C-8F37BE68A405}"/>
              </a:ext>
            </a:extLst>
          </p:cNvPr>
          <p:cNvSpPr/>
          <p:nvPr/>
        </p:nvSpPr>
        <p:spPr>
          <a:xfrm>
            <a:off x="493636" y="3884366"/>
            <a:ext cx="6856343" cy="2007596"/>
          </a:xfrm>
          <a:prstGeom prst="rect">
            <a:avLst/>
          </a:prstGeom>
          <a:noFill/>
          <a:ln w="25400">
            <a:solidFill>
              <a:srgbClr val="517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 name="Rectangle 1">
            <a:extLst>
              <a:ext uri="{FF2B5EF4-FFF2-40B4-BE49-F238E27FC236}">
                <a16:creationId xmlns:a16="http://schemas.microsoft.com/office/drawing/2014/main" id="{0316DFFC-737D-484A-87C8-460FB7E46D90}"/>
              </a:ext>
            </a:extLst>
          </p:cNvPr>
          <p:cNvSpPr/>
          <p:nvPr/>
        </p:nvSpPr>
        <p:spPr>
          <a:xfrm>
            <a:off x="718917" y="4059698"/>
            <a:ext cx="2340705" cy="307777"/>
          </a:xfrm>
          <a:prstGeom prst="rect">
            <a:avLst/>
          </a:prstGeom>
        </p:spPr>
        <p:txBody>
          <a:bodyPr wrap="none">
            <a:spAutoFit/>
          </a:bodyPr>
          <a:lstStyle/>
          <a:p>
            <a:r>
              <a:rPr lang="en-US" sz="1400" b="1" u="sng" dirty="0">
                <a:latin typeface="Helvetica Light" charset="0"/>
                <a:ea typeface="Helvetica Light" charset="0"/>
                <a:cs typeface="Helvetica Light" charset="0"/>
              </a:rPr>
              <a:t>Maintenance Resources: </a:t>
            </a:r>
          </a:p>
        </p:txBody>
      </p:sp>
      <p:sp>
        <p:nvSpPr>
          <p:cNvPr id="11" name="Title 1">
            <a:extLst>
              <a:ext uri="{FF2B5EF4-FFF2-40B4-BE49-F238E27FC236}">
                <a16:creationId xmlns:a16="http://schemas.microsoft.com/office/drawing/2014/main" id="{A674A095-1048-4C36-BC24-2D9970FF3FB4}"/>
              </a:ext>
            </a:extLst>
          </p:cNvPr>
          <p:cNvSpPr txBox="1">
            <a:spLocks/>
          </p:cNvSpPr>
          <p:nvPr/>
        </p:nvSpPr>
        <p:spPr>
          <a:xfrm>
            <a:off x="897627" y="4452035"/>
            <a:ext cx="5829300" cy="1337162"/>
          </a:xfrm>
          <a:prstGeom prst="rect">
            <a:avLst/>
          </a:prstGeom>
        </p:spPr>
        <p:txBody>
          <a:bodyPr>
            <a:normAutofit fontScale="97500"/>
          </a:bodyPr>
          <a:lstStyle>
            <a:lvl1pPr algn="l" defTabSz="582930" rtl="0" eaLnBrk="1" latinLnBrk="0" hangingPunct="1">
              <a:lnSpc>
                <a:spcPct val="90000"/>
              </a:lnSpc>
              <a:spcBef>
                <a:spcPct val="0"/>
              </a:spcBef>
              <a:buNone/>
              <a:defRPr sz="2805" kern="1200">
                <a:solidFill>
                  <a:schemeClr val="tx1"/>
                </a:solidFill>
                <a:latin typeface="+mj-lt"/>
                <a:ea typeface="+mj-ea"/>
                <a:cs typeface="+mj-cs"/>
              </a:defRPr>
            </a:lvl1pPr>
          </a:lstStyle>
          <a:p>
            <a:pPr marL="171450" indent="-171450">
              <a:buFont typeface="Arial" charset="0"/>
              <a:buChar char="•"/>
            </a:pPr>
            <a:r>
              <a:rPr lang="en-US" sz="1200" dirty="0">
                <a:latin typeface="Helvetica Light" charset="0"/>
                <a:ea typeface="Helvetica Light" charset="0"/>
                <a:cs typeface="Helvetica Light" charset="0"/>
                <a:hlinkClick r:id="rId19"/>
              </a:rPr>
              <a:t>Massachusetts Healthy Soil Action Plan</a:t>
            </a: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hlinkClick r:id="rId20"/>
              </a:rPr>
              <a:t>Native Plant Trust</a:t>
            </a: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hlinkClick r:id="rId21"/>
              </a:rPr>
              <a:t>Native Plant Trust: Go Botany</a:t>
            </a:r>
            <a:endParaRPr lang="en-US" sz="1200" dirty="0">
              <a:latin typeface="Helvetica Light" charset="0"/>
              <a:ea typeface="Helvetica Light" charset="0"/>
              <a:cs typeface="Helvetica Light" charset="0"/>
            </a:endParaRPr>
          </a:p>
          <a:p>
            <a:pPr marL="171450" indent="-171450">
              <a:buFont typeface="Arial" charset="0"/>
              <a:buChar char="•"/>
            </a:pPr>
            <a:r>
              <a:rPr lang="en-US" sz="1200" dirty="0" smtClean="0">
                <a:latin typeface="Helvetica Light" charset="0"/>
                <a:ea typeface="Helvetica Light" charset="0"/>
                <a:cs typeface="Helvetica Light" charset="0"/>
                <a:hlinkClick r:id="rId22"/>
              </a:rPr>
              <a:t>Town of Burlington: Water Conservation Tips</a:t>
            </a:r>
            <a:endParaRPr lang="en-US" sz="1200" dirty="0">
              <a:latin typeface="Helvetica Light" charset="0"/>
              <a:ea typeface="Helvetica Light" charset="0"/>
              <a:cs typeface="Helvetica Light" charset="0"/>
            </a:endParaRPr>
          </a:p>
          <a:p>
            <a:pPr marL="171450" indent="-171450">
              <a:buFont typeface="Arial" charset="0"/>
              <a:buChar char="•"/>
            </a:pPr>
            <a:r>
              <a:rPr lang="en-US" sz="1200" dirty="0" smtClean="0">
                <a:latin typeface="Helvetica Light" charset="0"/>
                <a:ea typeface="Helvetica Light" charset="0"/>
                <a:cs typeface="Helvetica Light" charset="0"/>
                <a:hlinkClick r:id="rId23"/>
              </a:rPr>
              <a:t>Town of Burlington: Sustainable Landscaping </a:t>
            </a:r>
            <a:endParaRPr lang="en-US" sz="1200" dirty="0">
              <a:latin typeface="Helvetica Light" charset="0"/>
              <a:ea typeface="Helvetica Light" charset="0"/>
              <a:cs typeface="Helvetica Light" charset="0"/>
            </a:endParaRPr>
          </a:p>
          <a:p>
            <a:pPr marL="171450" indent="-171450">
              <a:buFont typeface="Arial" charset="0"/>
              <a:buChar char="•"/>
            </a:pPr>
            <a:r>
              <a:rPr lang="en-US" sz="1200" dirty="0">
                <a:latin typeface="Helvetica Light" charset="0"/>
                <a:ea typeface="Helvetica Light" charset="0"/>
                <a:cs typeface="Helvetica Light" charset="0"/>
                <a:hlinkClick r:id="rId24"/>
              </a:rPr>
              <a:t>Town of Concord: Invasive Species</a:t>
            </a:r>
            <a:endParaRPr lang="en-US" sz="1200" dirty="0">
              <a:latin typeface="Helvetica Light" charset="0"/>
              <a:ea typeface="Helvetica Light" charset="0"/>
              <a:cs typeface="Helvetica Light" charset="0"/>
            </a:endParaRPr>
          </a:p>
          <a:p>
            <a:pPr marL="171450" indent="-171450">
              <a:buFont typeface="Arial" charset="0"/>
              <a:buChar char="•"/>
            </a:pPr>
            <a:r>
              <a:rPr lang="en-US" sz="1200" dirty="0" smtClean="0">
                <a:latin typeface="Helvetica Light" charset="0"/>
                <a:ea typeface="Helvetica Light" charset="0"/>
                <a:cs typeface="Helvetica Light" charset="0"/>
                <a:hlinkClick r:id="rId25"/>
              </a:rPr>
              <a:t>Burlington Conservation Department</a:t>
            </a:r>
            <a:endParaRPr lang="en-US" sz="1200" dirty="0">
              <a:latin typeface="Helvetica Light" charset="0"/>
              <a:ea typeface="Helvetica Light" charset="0"/>
              <a:cs typeface="Helvetica Light" charset="0"/>
            </a:endParaRPr>
          </a:p>
        </p:txBody>
      </p:sp>
      <p:sp>
        <p:nvSpPr>
          <p:cNvPr id="17" name="Rectangle 16"/>
          <p:cNvSpPr/>
          <p:nvPr/>
        </p:nvSpPr>
        <p:spPr>
          <a:xfrm>
            <a:off x="493636" y="480568"/>
            <a:ext cx="2645905" cy="400110"/>
          </a:xfrm>
          <a:prstGeom prst="rect">
            <a:avLst/>
          </a:prstGeom>
          <a:noFill/>
          <a:ln w="25400">
            <a:solidFill>
              <a:srgbClr val="5178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517820"/>
                </a:solidFill>
                <a:latin typeface="Helvetica" charset="0"/>
                <a:ea typeface="Helvetica" charset="0"/>
                <a:cs typeface="Helvetica" charset="0"/>
              </a:rPr>
              <a:t>Additional Resources</a:t>
            </a:r>
          </a:p>
        </p:txBody>
      </p:sp>
      <p:sp>
        <p:nvSpPr>
          <p:cNvPr id="19" name="Slide Number Placeholder 18"/>
          <p:cNvSpPr>
            <a:spLocks noGrp="1"/>
          </p:cNvSpPr>
          <p:nvPr>
            <p:ph type="sldNum" sz="quarter" idx="12"/>
          </p:nvPr>
        </p:nvSpPr>
        <p:spPr/>
        <p:txBody>
          <a:bodyPr/>
          <a:lstStyle/>
          <a:p>
            <a:fld id="{840F7C0E-6904-4B49-BF13-5996A5126569}" type="slidenum">
              <a:rPr lang="en-US" smtClean="0"/>
              <a:t>50</a:t>
            </a:fld>
            <a:endParaRPr lang="en-US" dirty="0"/>
          </a:p>
        </p:txBody>
      </p:sp>
      <p:pic>
        <p:nvPicPr>
          <p:cNvPr id="20" name="Picture 19"/>
          <p:cNvPicPr>
            <a:picLocks noChangeAspect="1"/>
          </p:cNvPicPr>
          <p:nvPr/>
        </p:nvPicPr>
        <p:blipFill>
          <a:blip r:embed="rId26"/>
          <a:stretch>
            <a:fillRect/>
          </a:stretch>
        </p:blipFill>
        <p:spPr>
          <a:xfrm>
            <a:off x="4069566" y="3511811"/>
            <a:ext cx="3095335" cy="2384135"/>
          </a:xfrm>
          <a:prstGeom prst="rect">
            <a:avLst/>
          </a:prstGeom>
        </p:spPr>
      </p:pic>
      <p:pic>
        <p:nvPicPr>
          <p:cNvPr id="23" name="Picture 22"/>
          <p:cNvPicPr>
            <a:picLocks noChangeAspect="1"/>
          </p:cNvPicPr>
          <p:nvPr/>
        </p:nvPicPr>
        <p:blipFill>
          <a:blip r:embed="rId27"/>
          <a:stretch>
            <a:fillRect/>
          </a:stretch>
        </p:blipFill>
        <p:spPr>
          <a:xfrm rot="21340847">
            <a:off x="4759784" y="228286"/>
            <a:ext cx="1458984" cy="1008853"/>
          </a:xfrm>
          <a:prstGeom prst="rect">
            <a:avLst/>
          </a:prstGeom>
        </p:spPr>
      </p:pic>
    </p:spTree>
    <p:extLst>
      <p:ext uri="{BB962C8B-B14F-4D97-AF65-F5344CB8AC3E}">
        <p14:creationId xmlns:p14="http://schemas.microsoft.com/office/powerpoint/2010/main" val="120068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5826" y="1888474"/>
            <a:ext cx="6860748" cy="3758847"/>
          </a:xfrm>
          <a:prstGeom prst="rect">
            <a:avLst/>
          </a:prstGeom>
          <a:solidFill>
            <a:schemeClr val="accent4">
              <a:lumMod val="40000"/>
              <a:lumOff val="60000"/>
            </a:schemeClr>
          </a:solidFill>
          <a:ln>
            <a:noFill/>
          </a:ln>
          <a:effectLst>
            <a:outerShdw blurRad="50800" dist="762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E399587-A58E-4B18-8FCF-29C4B425FA7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39953" y="6044225"/>
            <a:ext cx="2531075" cy="3478658"/>
          </a:xfrm>
          <a:prstGeom prst="rect">
            <a:avLst/>
          </a:prstGeom>
          <a:ln w="25400">
            <a:solidFill>
              <a:srgbClr val="07074E"/>
            </a:solidFill>
          </a:ln>
        </p:spPr>
      </p:pic>
      <p:sp>
        <p:nvSpPr>
          <p:cNvPr id="10" name="Rectangle 9">
            <a:extLst>
              <a:ext uri="{FF2B5EF4-FFF2-40B4-BE49-F238E27FC236}">
                <a16:creationId xmlns:a16="http://schemas.microsoft.com/office/drawing/2014/main" id="{A36C8CF7-E4A0-42AC-8B77-08C1207F7474}"/>
              </a:ext>
            </a:extLst>
          </p:cNvPr>
          <p:cNvSpPr/>
          <p:nvPr/>
        </p:nvSpPr>
        <p:spPr>
          <a:xfrm>
            <a:off x="3962968" y="5986164"/>
            <a:ext cx="3319575" cy="1806483"/>
          </a:xfrm>
          <a:prstGeom prst="rect">
            <a:avLst/>
          </a:prstGeom>
        </p:spPr>
        <p:txBody>
          <a:bodyPr wrap="square">
            <a:noAutofit/>
          </a:bodyPr>
          <a:lstStyle/>
          <a:p>
            <a:r>
              <a:rPr lang="en-US" sz="1200" b="1" dirty="0">
                <a:latin typeface="Helvetica Light" charset="0"/>
                <a:ea typeface="Helvetica Light" charset="0"/>
                <a:cs typeface="Helvetica Light" charset="0"/>
              </a:rPr>
              <a:t>MAPPING RESOURCES</a:t>
            </a:r>
          </a:p>
          <a:p>
            <a:endParaRPr lang="en-US" sz="1200" dirty="0">
              <a:latin typeface="Helvetica Light" charset="0"/>
              <a:ea typeface="Helvetica Light" charset="0"/>
              <a:cs typeface="Helvetica Light" charset="0"/>
            </a:endParaRPr>
          </a:p>
          <a:p>
            <a:pPr marL="285750" indent="-285750">
              <a:buFont typeface="Arial" panose="020B0604020202020204" pitchFamily="34" charset="0"/>
              <a:buChar char="•"/>
            </a:pPr>
            <a:r>
              <a:rPr lang="en-US" sz="1200" dirty="0" smtClean="0">
                <a:latin typeface="Helvetica Light" charset="0"/>
                <a:ea typeface="Helvetica Light" charset="0"/>
                <a:cs typeface="Helvetica Light" charset="0"/>
                <a:hlinkClick r:id="rId3"/>
              </a:rPr>
              <a:t>Mass Mapper </a:t>
            </a:r>
            <a:r>
              <a:rPr lang="en-US" sz="1200" dirty="0">
                <a:latin typeface="Helvetica Light" charset="0"/>
                <a:ea typeface="Helvetica Light" charset="0"/>
                <a:cs typeface="Helvetica Light" charset="0"/>
              </a:rPr>
              <a:t>provides data such as FEMA flood mapping, topography, areas of critical environmental concern, and </a:t>
            </a:r>
            <a:r>
              <a:rPr lang="en-US" sz="1200" dirty="0" smtClean="0">
                <a:latin typeface="Helvetica Light" charset="0"/>
                <a:ea typeface="Helvetica Light" charset="0"/>
                <a:cs typeface="Helvetica Light" charset="0"/>
              </a:rPr>
              <a:t>conservation </a:t>
            </a:r>
            <a:r>
              <a:rPr lang="en-US" sz="1200" dirty="0">
                <a:latin typeface="Helvetica Light" charset="0"/>
                <a:ea typeface="Helvetica Light" charset="0"/>
                <a:cs typeface="Helvetica Light" charset="0"/>
              </a:rPr>
              <a:t>areas.</a:t>
            </a:r>
          </a:p>
          <a:p>
            <a:pPr marL="285750" indent="-285750">
              <a:buFont typeface="Arial" panose="020B0604020202020204" pitchFamily="34" charset="0"/>
              <a:buChar char="•"/>
            </a:pPr>
            <a:r>
              <a:rPr lang="en-US" sz="1200" dirty="0" smtClean="0">
                <a:latin typeface="Helvetica Light" charset="0"/>
                <a:ea typeface="Helvetica Light" charset="0"/>
                <a:cs typeface="Helvetica Light" charset="0"/>
                <a:hlinkClick r:id="rId4"/>
              </a:rPr>
              <a:t>Burlington’s Interactive GIS </a:t>
            </a:r>
            <a:r>
              <a:rPr lang="en-US" sz="1200" dirty="0" smtClean="0">
                <a:latin typeface="Helvetica Light" charset="0"/>
                <a:ea typeface="Helvetica Light" charset="0"/>
                <a:cs typeface="Helvetica Light" charset="0"/>
              </a:rPr>
              <a:t>is </a:t>
            </a:r>
            <a:r>
              <a:rPr lang="en-US" sz="1200" dirty="0">
                <a:latin typeface="Helvetica Light" charset="0"/>
                <a:ea typeface="Helvetica Light" charset="0"/>
                <a:cs typeface="Helvetica Light" charset="0"/>
              </a:rPr>
              <a:t>a localized mapping resource with town-specific information. </a:t>
            </a:r>
          </a:p>
          <a:p>
            <a:pPr marL="285750" indent="-285750">
              <a:buFont typeface="Arial" panose="020B0604020202020204" pitchFamily="34" charset="0"/>
              <a:buChar char="•"/>
            </a:pPr>
            <a:endParaRPr lang="en-US" sz="1200" dirty="0">
              <a:latin typeface="Helvetica Light" charset="0"/>
              <a:ea typeface="Helvetica Light" charset="0"/>
              <a:cs typeface="Helvetica Light" charset="0"/>
            </a:endParaRPr>
          </a:p>
        </p:txBody>
      </p:sp>
      <p:pic>
        <p:nvPicPr>
          <p:cNvPr id="12" name="Picture 2" descr="Image result for sustainable residential landscapes">
            <a:extLst>
              <a:ext uri="{FF2B5EF4-FFF2-40B4-BE49-F238E27FC236}">
                <a16:creationId xmlns:a16="http://schemas.microsoft.com/office/drawing/2014/main" id="{9B2ACB8E-F8DE-4235-B3C3-9D0DC4176E06}"/>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18823" y="6044137"/>
            <a:ext cx="1530462" cy="1037257"/>
          </a:xfrm>
          <a:prstGeom prst="roundRect">
            <a:avLst>
              <a:gd name="adj" fmla="val 4401"/>
            </a:avLst>
          </a:prstGeom>
          <a:solidFill>
            <a:srgbClr val="FFFFFF">
              <a:shade val="85000"/>
            </a:srgbClr>
          </a:solidFill>
          <a:ln>
            <a:noFill/>
          </a:ln>
          <a:effectLst/>
        </p:spPr>
      </p:pic>
      <p:pic>
        <p:nvPicPr>
          <p:cNvPr id="13" name="Graphic 12" descr="Map with pin">
            <a:extLst>
              <a:ext uri="{FF2B5EF4-FFF2-40B4-BE49-F238E27FC236}">
                <a16:creationId xmlns:a16="http://schemas.microsoft.com/office/drawing/2014/main" id="{1855D6B5-4888-4685-9D0F-B4DA1246C1A5}"/>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402493" y="5918249"/>
            <a:ext cx="442083" cy="376033"/>
          </a:xfrm>
          <a:prstGeom prst="rect">
            <a:avLst/>
          </a:prstGeom>
        </p:spPr>
      </p:pic>
      <p:pic>
        <p:nvPicPr>
          <p:cNvPr id="17" name="Graphic 16" descr="Map compass">
            <a:extLst>
              <a:ext uri="{FF2B5EF4-FFF2-40B4-BE49-F238E27FC236}">
                <a16:creationId xmlns:a16="http://schemas.microsoft.com/office/drawing/2014/main" id="{AEDC3EA9-F819-4D14-93B1-D49F1EE89705}"/>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425793" y="7940823"/>
            <a:ext cx="413333" cy="413333"/>
          </a:xfrm>
          <a:prstGeom prst="rect">
            <a:avLst/>
          </a:prstGeom>
        </p:spPr>
      </p:pic>
      <p:sp>
        <p:nvSpPr>
          <p:cNvPr id="18" name="TextBox 17">
            <a:extLst>
              <a:ext uri="{FF2B5EF4-FFF2-40B4-BE49-F238E27FC236}">
                <a16:creationId xmlns:a16="http://schemas.microsoft.com/office/drawing/2014/main" id="{D3E1A8B6-C194-482F-9F8D-AF50A8C8FF53}"/>
              </a:ext>
            </a:extLst>
          </p:cNvPr>
          <p:cNvSpPr txBox="1"/>
          <p:nvPr/>
        </p:nvSpPr>
        <p:spPr>
          <a:xfrm>
            <a:off x="3962968" y="7805740"/>
            <a:ext cx="2133913" cy="646331"/>
          </a:xfrm>
          <a:prstGeom prst="rect">
            <a:avLst/>
          </a:prstGeom>
          <a:noFill/>
        </p:spPr>
        <p:txBody>
          <a:bodyPr wrap="square" rtlCol="0">
            <a:spAutoFit/>
          </a:bodyPr>
          <a:lstStyle/>
          <a:p>
            <a:r>
              <a:rPr lang="en-US" sz="1200" b="1" dirty="0">
                <a:latin typeface="Helvetica Light" charset="0"/>
                <a:ea typeface="Helvetica Light" charset="0"/>
                <a:cs typeface="Helvetica Light" charset="0"/>
              </a:rPr>
              <a:t>SUGGESTED SCALES</a:t>
            </a:r>
          </a:p>
          <a:p>
            <a:r>
              <a:rPr lang="en-US" sz="1200" dirty="0">
                <a:latin typeface="Helvetica Light" charset="0"/>
                <a:ea typeface="Helvetica Light" charset="0"/>
                <a:cs typeface="Helvetica Light" charset="0"/>
              </a:rPr>
              <a:t>Small lot: 1 inch = 10 foot</a:t>
            </a:r>
          </a:p>
          <a:p>
            <a:r>
              <a:rPr lang="en-US" sz="1200" dirty="0">
                <a:latin typeface="Helvetica Light" charset="0"/>
                <a:ea typeface="Helvetica Light" charset="0"/>
                <a:cs typeface="Helvetica Light" charset="0"/>
              </a:rPr>
              <a:t>Large lot: 1 inch = 20 foot</a:t>
            </a:r>
          </a:p>
        </p:txBody>
      </p:sp>
      <p:sp>
        <p:nvSpPr>
          <p:cNvPr id="4" name="Rectangle 3"/>
          <p:cNvSpPr/>
          <p:nvPr/>
        </p:nvSpPr>
        <p:spPr>
          <a:xfrm>
            <a:off x="3273551" y="8625084"/>
            <a:ext cx="4498849" cy="8977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Lightbulb and gear">
            <a:extLst>
              <a:ext uri="{FF2B5EF4-FFF2-40B4-BE49-F238E27FC236}">
                <a16:creationId xmlns:a16="http://schemas.microsoft.com/office/drawing/2014/main" id="{80ECA4FF-936B-4551-9D3A-CC92521B3D19}"/>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430815" y="8847081"/>
            <a:ext cx="453801" cy="453801"/>
          </a:xfrm>
          <a:prstGeom prst="rect">
            <a:avLst/>
          </a:prstGeom>
        </p:spPr>
      </p:pic>
      <p:sp>
        <p:nvSpPr>
          <p:cNvPr id="21" name="TextBox 20">
            <a:extLst>
              <a:ext uri="{FF2B5EF4-FFF2-40B4-BE49-F238E27FC236}">
                <a16:creationId xmlns:a16="http://schemas.microsoft.com/office/drawing/2014/main" id="{11DE9552-0894-456F-A926-CE0325EA39E8}"/>
              </a:ext>
            </a:extLst>
          </p:cNvPr>
          <p:cNvSpPr txBox="1"/>
          <p:nvPr/>
        </p:nvSpPr>
        <p:spPr>
          <a:xfrm>
            <a:off x="3962968" y="8750817"/>
            <a:ext cx="2767836" cy="646331"/>
          </a:xfrm>
          <a:prstGeom prst="rect">
            <a:avLst/>
          </a:prstGeom>
          <a:noFill/>
        </p:spPr>
        <p:txBody>
          <a:bodyPr wrap="square" rtlCol="0">
            <a:spAutoFit/>
          </a:bodyPr>
          <a:lstStyle/>
          <a:p>
            <a:r>
              <a:rPr lang="en-US" sz="1200" b="1" dirty="0">
                <a:latin typeface="Helvetica" charset="0"/>
                <a:ea typeface="Helvetica" charset="0"/>
                <a:cs typeface="Helvetica" charset="0"/>
              </a:rPr>
              <a:t>PRO TIP</a:t>
            </a:r>
          </a:p>
          <a:p>
            <a:r>
              <a:rPr lang="en-US" sz="1200" dirty="0">
                <a:latin typeface="Helvetica" charset="0"/>
                <a:ea typeface="Helvetica" charset="0"/>
                <a:cs typeface="Helvetica" charset="0"/>
              </a:rPr>
              <a:t>Use graph paper and let one box equal a certain number of feet.</a:t>
            </a:r>
          </a:p>
        </p:txBody>
      </p:sp>
      <p:sp>
        <p:nvSpPr>
          <p:cNvPr id="2" name="Rectangle 1">
            <a:extLst>
              <a:ext uri="{FF2B5EF4-FFF2-40B4-BE49-F238E27FC236}">
                <a16:creationId xmlns:a16="http://schemas.microsoft.com/office/drawing/2014/main" id="{695A03BB-7197-4235-AFED-7AA6E4080BEC}"/>
              </a:ext>
            </a:extLst>
          </p:cNvPr>
          <p:cNvSpPr/>
          <p:nvPr/>
        </p:nvSpPr>
        <p:spPr>
          <a:xfrm>
            <a:off x="421796" y="1344813"/>
            <a:ext cx="7040361" cy="395448"/>
          </a:xfrm>
          <a:prstGeom prst="rect">
            <a:avLst/>
          </a:prstGeom>
        </p:spPr>
        <p:txBody>
          <a:bodyPr wrap="square">
            <a:noAutofit/>
          </a:bodyPr>
          <a:lstStyle/>
          <a:p>
            <a:r>
              <a:rPr lang="en-US" sz="1100" dirty="0">
                <a:latin typeface="Helvetica Light" charset="0"/>
                <a:ea typeface="Helvetica Light" charset="0"/>
                <a:cs typeface="Helvetica Light" charset="0"/>
              </a:rPr>
              <a:t>This is an important next step in the planning process. Having a scaled drawing of your property can help fuel a productive conversation with a contractor or get you started on the right foot in creating your own design.</a:t>
            </a:r>
          </a:p>
        </p:txBody>
      </p:sp>
      <p:sp>
        <p:nvSpPr>
          <p:cNvPr id="25" name="TextBox 24">
            <a:extLst>
              <a:ext uri="{FF2B5EF4-FFF2-40B4-BE49-F238E27FC236}">
                <a16:creationId xmlns:a16="http://schemas.microsoft.com/office/drawing/2014/main" id="{ECAFD43D-AC38-4AA5-8D2C-E96A54802D7B}"/>
              </a:ext>
            </a:extLst>
          </p:cNvPr>
          <p:cNvSpPr txBox="1"/>
          <p:nvPr/>
        </p:nvSpPr>
        <p:spPr>
          <a:xfrm>
            <a:off x="1643438" y="762461"/>
            <a:ext cx="5639105"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Draw a Scaled Map of Your Property</a:t>
            </a:r>
          </a:p>
        </p:txBody>
      </p:sp>
      <p:sp>
        <p:nvSpPr>
          <p:cNvPr id="3" name="TextBox 2"/>
          <p:cNvSpPr txBox="1"/>
          <p:nvPr/>
        </p:nvSpPr>
        <p:spPr>
          <a:xfrm>
            <a:off x="655199" y="2079104"/>
            <a:ext cx="6458834" cy="3524042"/>
          </a:xfrm>
          <a:prstGeom prst="rect">
            <a:avLst/>
          </a:prstGeom>
          <a:noFill/>
        </p:spPr>
        <p:txBody>
          <a:bodyPr wrap="square" rtlCol="0">
            <a:spAutoFit/>
          </a:bodyPr>
          <a:lstStyle/>
          <a:p>
            <a:r>
              <a:rPr lang="en-US" sz="1400" b="1" dirty="0">
                <a:solidFill>
                  <a:srgbClr val="07074E"/>
                </a:solidFill>
                <a:latin typeface="Helvetica Light" charset="0"/>
                <a:ea typeface="Helvetica Light" charset="0"/>
                <a:cs typeface="Helvetica Light" charset="0"/>
              </a:rPr>
              <a:t>WHAT TO INCLUDE:</a:t>
            </a:r>
          </a:p>
          <a:p>
            <a:endParaRPr lang="en-US" sz="1100" dirty="0">
              <a:latin typeface="Helvetica Light" charset="0"/>
              <a:ea typeface="Helvetica Light" charset="0"/>
              <a:cs typeface="Helvetica Light" charset="0"/>
            </a:endParaRPr>
          </a:p>
          <a:p>
            <a:pPr marL="285750" indent="-285750">
              <a:buFont typeface="Wingdings" charset="2"/>
              <a:buChar char="q"/>
            </a:pPr>
            <a:r>
              <a:rPr lang="en-US" sz="1100" b="1" dirty="0">
                <a:latin typeface="Helvetica Light" charset="0"/>
                <a:ea typeface="Helvetica Light" charset="0"/>
                <a:cs typeface="Helvetica Light" charset="0"/>
              </a:rPr>
              <a:t>Property lines - </a:t>
            </a:r>
            <a:r>
              <a:rPr lang="en-US" sz="1100" dirty="0">
                <a:latin typeface="Helvetica Light" charset="0"/>
                <a:ea typeface="Helvetica Light" charset="0"/>
                <a:cs typeface="Helvetica Light" charset="0"/>
              </a:rPr>
              <a:t>You want to ensure you’re working only on your property and not your neighbor’s! If you are unsure where your property lines are, you can reference </a:t>
            </a:r>
            <a:r>
              <a:rPr lang="en-US" sz="1100" dirty="0" smtClean="0">
                <a:latin typeface="Helvetica Light" charset="0"/>
                <a:ea typeface="Helvetica Light" charset="0"/>
                <a:cs typeface="Helvetica Light" charset="0"/>
                <a:hlinkClick r:id="rId4"/>
              </a:rPr>
              <a:t>Burlington’s Interactive GIS </a:t>
            </a:r>
            <a:r>
              <a:rPr lang="en-US" sz="1100" dirty="0">
                <a:latin typeface="Helvetica Light" charset="0"/>
                <a:ea typeface="Helvetica Light" charset="0"/>
                <a:cs typeface="Helvetica Light" charset="0"/>
                <a:hlinkClick r:id="rId4"/>
              </a:rPr>
              <a:t>map</a:t>
            </a:r>
            <a:r>
              <a:rPr lang="en-US" sz="1100" dirty="0">
                <a:latin typeface="Helvetica Light" charset="0"/>
                <a:ea typeface="Helvetica Light" charset="0"/>
                <a:cs typeface="Helvetica Light" charset="0"/>
              </a:rPr>
              <a:t> </a:t>
            </a:r>
            <a:r>
              <a:rPr lang="en-US" sz="1100" dirty="0" smtClean="0">
                <a:latin typeface="Helvetica Light" charset="0"/>
                <a:ea typeface="Helvetica Light" charset="0"/>
                <a:cs typeface="Helvetica Light" charset="0"/>
              </a:rPr>
              <a:t>to get an approximation or </a:t>
            </a:r>
            <a:r>
              <a:rPr lang="en-US" sz="1100" dirty="0">
                <a:latin typeface="Helvetica Light" charset="0"/>
                <a:ea typeface="Helvetica Light" charset="0"/>
                <a:cs typeface="Helvetica Light" charset="0"/>
              </a:rPr>
              <a:t>have a surveyor come out and identify </a:t>
            </a:r>
            <a:r>
              <a:rPr lang="en-US" sz="1100" dirty="0" smtClean="0">
                <a:latin typeface="Helvetica Light" charset="0"/>
                <a:ea typeface="Helvetica Light" charset="0"/>
                <a:cs typeface="Helvetica Light" charset="0"/>
              </a:rPr>
              <a:t>them definitively.</a:t>
            </a:r>
            <a:endParaRPr lang="en-US" sz="1100" dirty="0">
              <a:latin typeface="Helvetica Light" charset="0"/>
              <a:ea typeface="Helvetica Light" charset="0"/>
              <a:cs typeface="Helvetica Light" charset="0"/>
            </a:endParaRPr>
          </a:p>
          <a:p>
            <a:pPr marL="285750" indent="-285750">
              <a:buFont typeface="Wingdings" charset="2"/>
              <a:buChar char="q"/>
            </a:pPr>
            <a:r>
              <a:rPr lang="en-US" sz="1100" b="1" dirty="0">
                <a:latin typeface="Helvetica Light" charset="0"/>
                <a:ea typeface="Helvetica Light" charset="0"/>
                <a:cs typeface="Helvetica Light" charset="0"/>
              </a:rPr>
              <a:t>Footprint of existing structures –</a:t>
            </a:r>
            <a:r>
              <a:rPr lang="en-US" sz="1100" dirty="0">
                <a:latin typeface="Helvetica Light" charset="0"/>
                <a:ea typeface="Helvetica Light" charset="0"/>
                <a:cs typeface="Helvetica Light" charset="0"/>
              </a:rPr>
              <a:t> Be sure to include structures such as porches, sheds, decks, or existing patios.</a:t>
            </a:r>
          </a:p>
          <a:p>
            <a:pPr marL="285750" indent="-285750">
              <a:buFont typeface="Wingdings" charset="2"/>
              <a:buChar char="q"/>
            </a:pPr>
            <a:r>
              <a:rPr lang="en-US" sz="1100" b="1" dirty="0">
                <a:latin typeface="Helvetica Light" charset="0"/>
                <a:ea typeface="Helvetica Light" charset="0"/>
                <a:cs typeface="Helvetica Light" charset="0"/>
              </a:rPr>
              <a:t>Existing trees, shrubs, plant beds – </a:t>
            </a:r>
            <a:r>
              <a:rPr lang="en-US" sz="1100" dirty="0">
                <a:latin typeface="Helvetica Light" charset="0"/>
                <a:ea typeface="Helvetica Light" charset="0"/>
                <a:cs typeface="Helvetica Light" charset="0"/>
              </a:rPr>
              <a:t>Indicate where the softscape elements are including existing beds, trees or shrubs that you have. </a:t>
            </a:r>
          </a:p>
          <a:p>
            <a:pPr marL="285750" indent="-285750">
              <a:buFont typeface="Wingdings" charset="2"/>
              <a:buChar char="q"/>
            </a:pPr>
            <a:r>
              <a:rPr lang="en-US" sz="1100" b="1" dirty="0">
                <a:latin typeface="Helvetica Light" charset="0"/>
                <a:ea typeface="Helvetica Light" charset="0"/>
                <a:cs typeface="Helvetica Light" charset="0"/>
              </a:rPr>
              <a:t>Location of utilities – </a:t>
            </a:r>
            <a:r>
              <a:rPr lang="en-US" sz="1100" dirty="0">
                <a:latin typeface="Helvetica Light" charset="0"/>
                <a:ea typeface="Helvetica Light" charset="0"/>
                <a:cs typeface="Helvetica Light" charset="0"/>
              </a:rPr>
              <a:t>Mark septic system, light poles, overhead wires, and underground lines. Call Dig Safe® ((888) DIG-SAFE) if you need help locating underground utilities.</a:t>
            </a:r>
          </a:p>
          <a:p>
            <a:pPr marL="285750" indent="-285750">
              <a:buFont typeface="Wingdings" charset="2"/>
              <a:buChar char="q"/>
            </a:pPr>
            <a:r>
              <a:rPr lang="en-US" sz="1100" b="1" dirty="0">
                <a:latin typeface="Helvetica Light" charset="0"/>
                <a:ea typeface="Helvetica Light" charset="0"/>
                <a:cs typeface="Helvetica Light" charset="0"/>
              </a:rPr>
              <a:t>Environmental constraints </a:t>
            </a:r>
            <a:r>
              <a:rPr lang="en-US" sz="1100" dirty="0">
                <a:latin typeface="Helvetica Light" charset="0"/>
                <a:ea typeface="Helvetica Light" charset="0"/>
                <a:cs typeface="Helvetica Light" charset="0"/>
              </a:rPr>
              <a:t>(wetlands, streams, ponds, floodplain, vernal pools) – Know where these are on your property to understand if you need a permit from the Natural Resources Commission to construct your landscaping project. </a:t>
            </a:r>
            <a:r>
              <a:rPr lang="en-US" sz="1100" dirty="0" smtClean="0">
                <a:latin typeface="Helvetica Light" charset="0"/>
                <a:ea typeface="Helvetica Light" charset="0"/>
                <a:cs typeface="Helvetica Light" charset="0"/>
                <a:hlinkClick r:id="rId4"/>
              </a:rPr>
              <a:t>Burlington’s Interactive GIS </a:t>
            </a:r>
            <a:r>
              <a:rPr lang="en-US" sz="1100" dirty="0">
                <a:latin typeface="Helvetica Light" charset="0"/>
                <a:ea typeface="Helvetica Light" charset="0"/>
                <a:cs typeface="Helvetica Light" charset="0"/>
                <a:hlinkClick r:id="rId4"/>
              </a:rPr>
              <a:t>system</a:t>
            </a:r>
            <a:r>
              <a:rPr lang="en-US" sz="1100" dirty="0">
                <a:latin typeface="Helvetica Light" charset="0"/>
                <a:ea typeface="Helvetica Light" charset="0"/>
                <a:cs typeface="Helvetica Light" charset="0"/>
              </a:rPr>
              <a:t> is a good place to start.</a:t>
            </a:r>
          </a:p>
          <a:p>
            <a:pPr marL="285750" indent="-285750">
              <a:buFont typeface="Wingdings" charset="2"/>
              <a:buChar char="q"/>
            </a:pPr>
            <a:r>
              <a:rPr lang="en-US" sz="1100" b="1" dirty="0">
                <a:latin typeface="Helvetica Light" charset="0"/>
                <a:ea typeface="Helvetica Light" charset="0"/>
                <a:cs typeface="Helvetica Light" charset="0"/>
              </a:rPr>
              <a:t>Scale reference </a:t>
            </a:r>
            <a:r>
              <a:rPr lang="en-US" sz="1100" dirty="0">
                <a:latin typeface="Helvetica Light" charset="0"/>
                <a:ea typeface="Helvetica Light" charset="0"/>
                <a:cs typeface="Helvetica Light" charset="0"/>
              </a:rPr>
              <a:t>– Always draw your plan to scale (i.e. 1-inch equals 10-feet). If you are off, it can cause challenges when it comes to installation. Show a scale bar so that you and others know what scale you are working at and can quickly measure from it. </a:t>
            </a:r>
          </a:p>
          <a:p>
            <a:pPr marL="285750" indent="-285750">
              <a:buFont typeface="Wingdings" charset="2"/>
              <a:buChar char="q"/>
            </a:pPr>
            <a:r>
              <a:rPr lang="en-US" sz="1100" b="1" dirty="0">
                <a:latin typeface="Helvetica Light" charset="0"/>
                <a:ea typeface="Helvetica Light" charset="0"/>
                <a:cs typeface="Helvetica Light" charset="0"/>
              </a:rPr>
              <a:t>North arrow </a:t>
            </a:r>
            <a:r>
              <a:rPr lang="en-US" sz="1100" dirty="0">
                <a:latin typeface="Helvetica Light" charset="0"/>
                <a:ea typeface="Helvetica Light" charset="0"/>
                <a:cs typeface="Helvetica Light" charset="0"/>
              </a:rPr>
              <a:t>– This will help you determine the sunny and shady areas on your property. </a:t>
            </a:r>
          </a:p>
        </p:txBody>
      </p:sp>
      <p:grpSp>
        <p:nvGrpSpPr>
          <p:cNvPr id="26" name="Group 25"/>
          <p:cNvGrpSpPr/>
          <p:nvPr/>
        </p:nvGrpSpPr>
        <p:grpSpPr>
          <a:xfrm>
            <a:off x="0" y="0"/>
            <a:ext cx="7772400" cy="496666"/>
            <a:chOff x="0" y="0"/>
            <a:chExt cx="7772400" cy="496666"/>
          </a:xfrm>
        </p:grpSpPr>
        <p:sp>
          <p:nvSpPr>
            <p:cNvPr id="27" name="Rectangle 26"/>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sp>
        <p:nvSpPr>
          <p:cNvPr id="33" name="Rectangle 32"/>
          <p:cNvSpPr/>
          <p:nvPr/>
        </p:nvSpPr>
        <p:spPr>
          <a:xfrm>
            <a:off x="442926" y="753287"/>
            <a:ext cx="110171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2</a:t>
            </a:r>
          </a:p>
        </p:txBody>
      </p:sp>
      <p:sp>
        <p:nvSpPr>
          <p:cNvPr id="15" name="Slide Number Placeholder 14"/>
          <p:cNvSpPr>
            <a:spLocks noGrp="1"/>
          </p:cNvSpPr>
          <p:nvPr>
            <p:ph type="sldNum" sz="quarter" idx="12"/>
          </p:nvPr>
        </p:nvSpPr>
        <p:spPr/>
        <p:txBody>
          <a:bodyPr/>
          <a:lstStyle/>
          <a:p>
            <a:fld id="{840F7C0E-6904-4B49-BF13-5996A5126569}" type="slidenum">
              <a:rPr lang="en-US" smtClean="0"/>
              <a:t>6</a:t>
            </a:fld>
            <a:endParaRPr lang="en-US" dirty="0"/>
          </a:p>
        </p:txBody>
      </p:sp>
    </p:spTree>
    <p:extLst>
      <p:ext uri="{BB962C8B-B14F-4D97-AF65-F5344CB8AC3E}">
        <p14:creationId xmlns:p14="http://schemas.microsoft.com/office/powerpoint/2010/main" val="2324083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61062" y="4110720"/>
            <a:ext cx="3266403" cy="91467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1100" b="1" dirty="0">
                <a:solidFill>
                  <a:srgbClr val="07074E"/>
                </a:solidFill>
                <a:latin typeface="Helvetica Light" charset="0"/>
                <a:ea typeface="Helvetica Light" charset="0"/>
                <a:cs typeface="Helvetica Light" charset="0"/>
              </a:rPr>
              <a:t>WETLAND RESOURCE AREAS </a:t>
            </a:r>
            <a:r>
              <a:rPr lang="en-US" sz="1100" dirty="0">
                <a:solidFill>
                  <a:schemeClr val="tx1"/>
                </a:solidFill>
                <a:latin typeface="Helvetica Light" charset="0"/>
                <a:ea typeface="Helvetica Light" charset="0"/>
                <a:cs typeface="Helvetica Light" charset="0"/>
              </a:rPr>
              <a:t>– State and local laws may apply to your landscaping project. Check with </a:t>
            </a:r>
            <a:r>
              <a:rPr lang="en-US" sz="1100" dirty="0" smtClean="0">
                <a:solidFill>
                  <a:schemeClr val="tx1"/>
                </a:solidFill>
                <a:latin typeface="Helvetica Light" charset="0"/>
                <a:ea typeface="Helvetica Light" charset="0"/>
                <a:cs typeface="Helvetica Light" charset="0"/>
              </a:rPr>
              <a:t>the </a:t>
            </a:r>
            <a:r>
              <a:rPr lang="en-US" sz="1100" dirty="0" smtClean="0">
                <a:solidFill>
                  <a:schemeClr val="tx1"/>
                </a:solidFill>
                <a:latin typeface="Helvetica Light" charset="0"/>
                <a:ea typeface="Helvetica Light" charset="0"/>
                <a:cs typeface="Helvetica Light" charset="0"/>
                <a:hlinkClick r:id="rId2"/>
              </a:rPr>
              <a:t>Conservation Department </a:t>
            </a:r>
            <a:r>
              <a:rPr lang="en-US" sz="1100" dirty="0" smtClean="0">
                <a:solidFill>
                  <a:schemeClr val="tx1"/>
                </a:solidFill>
                <a:latin typeface="Helvetica Light" charset="0"/>
                <a:ea typeface="Helvetica Light" charset="0"/>
                <a:cs typeface="Helvetica Light" charset="0"/>
              </a:rPr>
              <a:t>before </a:t>
            </a:r>
            <a:r>
              <a:rPr lang="en-US" sz="1100" dirty="0">
                <a:solidFill>
                  <a:schemeClr val="tx1"/>
                </a:solidFill>
                <a:latin typeface="Helvetica Light" charset="0"/>
                <a:ea typeface="Helvetica Light" charset="0"/>
                <a:cs typeface="Helvetica Light" charset="0"/>
              </a:rPr>
              <a:t>you begin. </a:t>
            </a:r>
          </a:p>
        </p:txBody>
      </p:sp>
      <p:sp>
        <p:nvSpPr>
          <p:cNvPr id="24" name="Rectangle 23"/>
          <p:cNvSpPr/>
          <p:nvPr/>
        </p:nvSpPr>
        <p:spPr>
          <a:xfrm>
            <a:off x="3962968" y="4110720"/>
            <a:ext cx="3248695" cy="156046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1100" b="1" dirty="0">
                <a:solidFill>
                  <a:srgbClr val="07074E"/>
                </a:solidFill>
                <a:latin typeface="Helvetica Light" charset="0"/>
                <a:ea typeface="Helvetica Light" charset="0"/>
                <a:cs typeface="Helvetica Light" charset="0"/>
              </a:rPr>
              <a:t>INVASIVE PLANTS </a:t>
            </a:r>
            <a:r>
              <a:rPr lang="en-US" sz="1100" dirty="0">
                <a:solidFill>
                  <a:schemeClr val="tx1"/>
                </a:solidFill>
                <a:latin typeface="Helvetica Light" charset="0"/>
                <a:ea typeface="Helvetica Light" charset="0"/>
                <a:cs typeface="Helvetica Light" charset="0"/>
              </a:rPr>
              <a:t>– Identify invasive plants on your site. </a:t>
            </a:r>
            <a:r>
              <a:rPr lang="en-US" sz="1100" dirty="0" smtClean="0">
                <a:solidFill>
                  <a:schemeClr val="tx1"/>
                </a:solidFill>
                <a:latin typeface="Helvetica Light" charset="0"/>
                <a:ea typeface="Helvetica Light" charset="0"/>
                <a:cs typeface="Helvetica Light" charset="0"/>
              </a:rPr>
              <a:t>The Town of </a:t>
            </a:r>
            <a:r>
              <a:rPr lang="en-US" sz="1100" dirty="0" smtClean="0">
                <a:solidFill>
                  <a:schemeClr val="tx1"/>
                </a:solidFill>
                <a:latin typeface="Helvetica Light" charset="0"/>
                <a:ea typeface="Helvetica Light" charset="0"/>
                <a:cs typeface="Helvetica Light" charset="0"/>
                <a:hlinkClick r:id="rId3"/>
              </a:rPr>
              <a:t>Concord has a nice online </a:t>
            </a:r>
            <a:r>
              <a:rPr lang="en-US" sz="1100" dirty="0">
                <a:solidFill>
                  <a:schemeClr val="tx1"/>
                </a:solidFill>
                <a:latin typeface="Helvetica Light" charset="0"/>
                <a:ea typeface="Helvetica Light" charset="0"/>
                <a:cs typeface="Helvetica Light" charset="0"/>
                <a:hlinkClick r:id="rId3"/>
              </a:rPr>
              <a:t>guide</a:t>
            </a:r>
            <a:r>
              <a:rPr lang="en-US" sz="1100" dirty="0">
                <a:solidFill>
                  <a:schemeClr val="tx1"/>
                </a:solidFill>
                <a:latin typeface="Helvetica Light" charset="0"/>
                <a:ea typeface="Helvetica Light" charset="0"/>
                <a:cs typeface="Helvetica Light" charset="0"/>
              </a:rPr>
              <a:t> </a:t>
            </a:r>
            <a:r>
              <a:rPr lang="en-US" sz="1100" dirty="0" smtClean="0">
                <a:solidFill>
                  <a:schemeClr val="tx1"/>
                </a:solidFill>
                <a:latin typeface="Helvetica Light" charset="0"/>
                <a:ea typeface="Helvetica Light" charset="0"/>
                <a:cs typeface="Helvetica Light" charset="0"/>
              </a:rPr>
              <a:t>that provides </a:t>
            </a:r>
            <a:r>
              <a:rPr lang="en-US" sz="1100" dirty="0">
                <a:solidFill>
                  <a:schemeClr val="tx1"/>
                </a:solidFill>
                <a:latin typeface="Helvetica Light" charset="0"/>
                <a:ea typeface="Helvetica Light" charset="0"/>
                <a:cs typeface="Helvetica Light" charset="0"/>
              </a:rPr>
              <a:t>images along with helpful information. There are also several mobile apps, such as iNaturalist, </a:t>
            </a:r>
            <a:r>
              <a:rPr lang="en-US" sz="1100" dirty="0" smtClean="0">
                <a:solidFill>
                  <a:schemeClr val="tx1"/>
                </a:solidFill>
                <a:latin typeface="Helvetica Light" charset="0"/>
                <a:ea typeface="Helvetica Light" charset="0"/>
                <a:cs typeface="Helvetica Light" charset="0"/>
              </a:rPr>
              <a:t>Seek, and </a:t>
            </a:r>
            <a:r>
              <a:rPr lang="en-US" sz="1100" dirty="0" err="1" smtClean="0">
                <a:solidFill>
                  <a:schemeClr val="tx1"/>
                </a:solidFill>
                <a:latin typeface="Helvetica Light" charset="0"/>
                <a:ea typeface="Helvetica Light" charset="0"/>
                <a:cs typeface="Helvetica Light" charset="0"/>
              </a:rPr>
              <a:t>PlantNet</a:t>
            </a:r>
            <a:r>
              <a:rPr lang="en-US" sz="1100" dirty="0" smtClean="0">
                <a:solidFill>
                  <a:schemeClr val="tx1"/>
                </a:solidFill>
                <a:latin typeface="Helvetica Light" charset="0"/>
                <a:ea typeface="Helvetica Light" charset="0"/>
                <a:cs typeface="Helvetica Light" charset="0"/>
              </a:rPr>
              <a:t> that </a:t>
            </a:r>
            <a:r>
              <a:rPr lang="en-US" sz="1100" dirty="0">
                <a:solidFill>
                  <a:schemeClr val="tx1"/>
                </a:solidFill>
                <a:latin typeface="Helvetica Light" charset="0"/>
                <a:ea typeface="Helvetica Light" charset="0"/>
                <a:cs typeface="Helvetica Light" charset="0"/>
              </a:rPr>
              <a:t>allow you to take a photo of a leaf and identify the plant. </a:t>
            </a:r>
          </a:p>
        </p:txBody>
      </p:sp>
      <p:sp>
        <p:nvSpPr>
          <p:cNvPr id="25" name="Rectangle 24"/>
          <p:cNvSpPr/>
          <p:nvPr/>
        </p:nvSpPr>
        <p:spPr>
          <a:xfrm>
            <a:off x="561062" y="5165673"/>
            <a:ext cx="3266403" cy="938171"/>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1100" b="1" dirty="0">
                <a:solidFill>
                  <a:srgbClr val="07074E"/>
                </a:solidFill>
                <a:latin typeface="Helvetica Light" charset="0"/>
                <a:ea typeface="Helvetica Light" charset="0"/>
                <a:cs typeface="Helvetica Light" charset="0"/>
              </a:rPr>
              <a:t>EXISTING HABITATS </a:t>
            </a:r>
            <a:r>
              <a:rPr lang="en-US" sz="1100" dirty="0">
                <a:solidFill>
                  <a:schemeClr val="tx1"/>
                </a:solidFill>
                <a:latin typeface="Helvetica Light" charset="0"/>
                <a:ea typeface="Helvetica Light" charset="0"/>
                <a:cs typeface="Helvetica Light" charset="0"/>
              </a:rPr>
              <a:t>– What types of habitat exist on your site? </a:t>
            </a:r>
            <a:r>
              <a:rPr lang="en-US" sz="1100" dirty="0" smtClean="0">
                <a:solidFill>
                  <a:schemeClr val="tx1"/>
                </a:solidFill>
                <a:latin typeface="Helvetica Light" charset="0"/>
                <a:ea typeface="Helvetica Light" charset="0"/>
                <a:cs typeface="Helvetica Light" charset="0"/>
                <a:hlinkClick r:id="rId4"/>
              </a:rPr>
              <a:t>Burlington’s </a:t>
            </a:r>
            <a:r>
              <a:rPr lang="en-US" sz="1100" dirty="0">
                <a:solidFill>
                  <a:schemeClr val="tx1"/>
                </a:solidFill>
                <a:latin typeface="Helvetica Light" charset="0"/>
                <a:ea typeface="Helvetica Light" charset="0"/>
                <a:cs typeface="Helvetica Light" charset="0"/>
                <a:hlinkClick r:id="rId4"/>
              </a:rPr>
              <a:t>BioMap </a:t>
            </a:r>
            <a:r>
              <a:rPr lang="en-US" sz="1100" dirty="0">
                <a:solidFill>
                  <a:schemeClr val="tx1"/>
                </a:solidFill>
                <a:latin typeface="Helvetica Light" charset="0"/>
                <a:ea typeface="Helvetica Light" charset="0"/>
                <a:cs typeface="Helvetica Light" charset="0"/>
              </a:rPr>
              <a:t>can help you determine if your property falls in a critical habitat and tips on how to preserve biodiversity. </a:t>
            </a:r>
          </a:p>
        </p:txBody>
      </p:sp>
      <p:sp>
        <p:nvSpPr>
          <p:cNvPr id="26" name="Rectangle 25"/>
          <p:cNvSpPr/>
          <p:nvPr/>
        </p:nvSpPr>
        <p:spPr>
          <a:xfrm>
            <a:off x="3962968" y="5808310"/>
            <a:ext cx="3248695" cy="83154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1100" b="1" dirty="0">
                <a:solidFill>
                  <a:srgbClr val="07074E"/>
                </a:solidFill>
                <a:latin typeface="Helvetica Light" charset="0"/>
                <a:ea typeface="Helvetica Light" charset="0"/>
                <a:cs typeface="Helvetica Light" charset="0"/>
              </a:rPr>
              <a:t>SOILS</a:t>
            </a:r>
            <a:r>
              <a:rPr lang="en-US" sz="1100" dirty="0">
                <a:solidFill>
                  <a:schemeClr val="tx1"/>
                </a:solidFill>
                <a:latin typeface="Helvetica Light" charset="0"/>
                <a:ea typeface="Helvetica Light" charset="0"/>
                <a:cs typeface="Helvetica Light" charset="0"/>
              </a:rPr>
              <a:t> – You can have your </a:t>
            </a:r>
            <a:r>
              <a:rPr lang="en-US" sz="1100" dirty="0">
                <a:solidFill>
                  <a:schemeClr val="accent5">
                    <a:lumMod val="75000"/>
                  </a:schemeClr>
                </a:solidFill>
                <a:latin typeface="Helvetica Light" charset="0"/>
                <a:ea typeface="Helvetica Light" charset="0"/>
                <a:cs typeface="Helvetica Light" charset="0"/>
                <a:hlinkClick r:id="rId5">
                  <a:extLst>
                    <a:ext uri="{A12FA001-AC4F-418D-AE19-62706E023703}">
                      <ahyp:hlinkClr xmlns="" xmlns:ahyp="http://schemas.microsoft.com/office/drawing/2018/hyperlinkcolor" val="tx"/>
                    </a:ext>
                  </a:extLst>
                </a:hlinkClick>
              </a:rPr>
              <a:t>soil tested</a:t>
            </a:r>
            <a:r>
              <a:rPr lang="en-US" sz="1100" dirty="0">
                <a:solidFill>
                  <a:schemeClr val="tx1"/>
                </a:solidFill>
                <a:latin typeface="Helvetica Light" charset="0"/>
                <a:ea typeface="Helvetica Light" charset="0"/>
                <a:cs typeface="Helvetica Light" charset="0"/>
              </a:rPr>
              <a:t> to understand what nutrients may be high or low in your soils.</a:t>
            </a:r>
          </a:p>
        </p:txBody>
      </p:sp>
      <p:sp>
        <p:nvSpPr>
          <p:cNvPr id="27" name="Rectangle 26"/>
          <p:cNvSpPr/>
          <p:nvPr/>
        </p:nvSpPr>
        <p:spPr>
          <a:xfrm>
            <a:off x="561062" y="6246467"/>
            <a:ext cx="3266403" cy="86949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1100" b="1" dirty="0">
                <a:solidFill>
                  <a:srgbClr val="07074E"/>
                </a:solidFill>
                <a:latin typeface="Helvetica Light" charset="0"/>
                <a:ea typeface="Helvetica Light" charset="0"/>
                <a:cs typeface="Helvetica Light" charset="0"/>
              </a:rPr>
              <a:t>WATER </a:t>
            </a:r>
            <a:r>
              <a:rPr lang="en-US" sz="1100" dirty="0">
                <a:solidFill>
                  <a:schemeClr val="tx1"/>
                </a:solidFill>
                <a:latin typeface="Helvetica Light" charset="0"/>
                <a:ea typeface="Helvetica Light" charset="0"/>
                <a:cs typeface="Helvetica Light" charset="0"/>
              </a:rPr>
              <a:t>– What kind of plants will do well on your property? Understand the moisture regime of your soil so you can plant the right plants in the right spot. </a:t>
            </a:r>
          </a:p>
        </p:txBody>
      </p:sp>
      <p:sp>
        <p:nvSpPr>
          <p:cNvPr id="28" name="Rectangle 27"/>
          <p:cNvSpPr/>
          <p:nvPr/>
        </p:nvSpPr>
        <p:spPr>
          <a:xfrm>
            <a:off x="3962968" y="6760901"/>
            <a:ext cx="3248695" cy="121619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1100" b="1" dirty="0">
                <a:solidFill>
                  <a:srgbClr val="07074E"/>
                </a:solidFill>
                <a:latin typeface="Helvetica Light" charset="0"/>
                <a:ea typeface="Helvetica Light" charset="0"/>
                <a:cs typeface="Helvetica Light" charset="0"/>
              </a:rPr>
              <a:t>LIGHT</a:t>
            </a:r>
            <a:r>
              <a:rPr lang="en-US" sz="1100" dirty="0">
                <a:solidFill>
                  <a:schemeClr val="tx1"/>
                </a:solidFill>
                <a:latin typeface="Helvetica Light" charset="0"/>
                <a:ea typeface="Helvetica Light" charset="0"/>
                <a:cs typeface="Helvetica Light" charset="0"/>
              </a:rPr>
              <a:t> – This is another important consideration. Plant shade-tolerant plants in shady areas, and sun-loving plants in more open areas. The </a:t>
            </a:r>
            <a:r>
              <a:rPr lang="en-US" sz="1100" dirty="0">
                <a:solidFill>
                  <a:schemeClr val="accent5">
                    <a:lumMod val="75000"/>
                  </a:schemeClr>
                </a:solidFill>
                <a:latin typeface="Helvetica Light" charset="0"/>
                <a:ea typeface="Helvetica Light" charset="0"/>
                <a:cs typeface="Helvetica Light" charset="0"/>
                <a:hlinkClick r:id="rId6">
                  <a:extLst>
                    <a:ext uri="{A12FA001-AC4F-418D-AE19-62706E023703}">
                      <ahyp:hlinkClr xmlns="" xmlns:ahyp="http://schemas.microsoft.com/office/drawing/2018/hyperlinkcolor" val="tx"/>
                    </a:ext>
                  </a:extLst>
                </a:hlinkClick>
              </a:rPr>
              <a:t>Native Plant Trust</a:t>
            </a:r>
            <a:r>
              <a:rPr lang="en-US" sz="1100" dirty="0">
                <a:solidFill>
                  <a:schemeClr val="tx1"/>
                </a:solidFill>
                <a:latin typeface="Helvetica Light" charset="0"/>
                <a:ea typeface="Helvetica Light" charset="0"/>
                <a:cs typeface="Helvetica Light" charset="0"/>
              </a:rPr>
              <a:t> includes light and soil moisture considerations for all native plants.</a:t>
            </a:r>
          </a:p>
        </p:txBody>
      </p:sp>
      <p:sp>
        <p:nvSpPr>
          <p:cNvPr id="29" name="Rectangle 28"/>
          <p:cNvSpPr/>
          <p:nvPr/>
        </p:nvSpPr>
        <p:spPr>
          <a:xfrm>
            <a:off x="561062" y="7230368"/>
            <a:ext cx="3266403" cy="74672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r>
              <a:rPr lang="en-US" sz="1100" b="1" dirty="0">
                <a:solidFill>
                  <a:srgbClr val="07074E"/>
                </a:solidFill>
                <a:latin typeface="Helvetica Light" charset="0"/>
                <a:ea typeface="Helvetica Light" charset="0"/>
                <a:cs typeface="Helvetica Light" charset="0"/>
              </a:rPr>
              <a:t>STEEP SLOPES OR EROSION </a:t>
            </a:r>
            <a:r>
              <a:rPr lang="en-US" sz="1100" dirty="0">
                <a:solidFill>
                  <a:schemeClr val="tx1"/>
                </a:solidFill>
                <a:latin typeface="Helvetica Light" charset="0"/>
                <a:ea typeface="Helvetica Light" charset="0"/>
                <a:cs typeface="Helvetica Light" charset="0"/>
              </a:rPr>
              <a:t>– Notice areas with significant slopes. Is this leading to erosion? Why?</a:t>
            </a:r>
          </a:p>
        </p:txBody>
      </p:sp>
      <p:sp>
        <p:nvSpPr>
          <p:cNvPr id="22" name="Rectangle 21"/>
          <p:cNvSpPr/>
          <p:nvPr/>
        </p:nvSpPr>
        <p:spPr>
          <a:xfrm>
            <a:off x="0" y="340687"/>
            <a:ext cx="7772400" cy="3005368"/>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5AAA4F6-4F28-4D32-A087-4A360E1B32E9}"/>
              </a:ext>
            </a:extLst>
          </p:cNvPr>
          <p:cNvSpPr/>
          <p:nvPr/>
        </p:nvSpPr>
        <p:spPr>
          <a:xfrm>
            <a:off x="442926" y="1930479"/>
            <a:ext cx="4988056" cy="1384995"/>
          </a:xfrm>
          <a:prstGeom prst="rect">
            <a:avLst/>
          </a:prstGeom>
        </p:spPr>
        <p:txBody>
          <a:bodyPr wrap="square">
            <a:spAutoFit/>
          </a:bodyPr>
          <a:lstStyle/>
          <a:p>
            <a:pPr algn="just"/>
            <a:r>
              <a:rPr lang="en-US" sz="1200" dirty="0">
                <a:latin typeface="Helvetica Light" charset="0"/>
                <a:ea typeface="Helvetica Light" charset="0"/>
                <a:cs typeface="Helvetica Light" charset="0"/>
              </a:rPr>
              <a:t>This step is often rushed or overlooked, but it is one of the most important aspects of planning your landscape. Take the time to analyze your property’s characteristics and identify areas of concern and opportunity on your property. Areas of concern can be transformed into an opportunity for creative landscaping. Begin thinking about the potential your site offers, your landscape style, and the sustainable elements that you would like to incorporate.</a:t>
            </a:r>
          </a:p>
        </p:txBody>
      </p:sp>
      <p:sp>
        <p:nvSpPr>
          <p:cNvPr id="21" name="TextBox 20">
            <a:extLst>
              <a:ext uri="{FF2B5EF4-FFF2-40B4-BE49-F238E27FC236}">
                <a16:creationId xmlns:a16="http://schemas.microsoft.com/office/drawing/2014/main" id="{7BCD97CB-7435-4B22-8BA1-76B7EA42A755}"/>
              </a:ext>
            </a:extLst>
          </p:cNvPr>
          <p:cNvSpPr txBox="1"/>
          <p:nvPr/>
        </p:nvSpPr>
        <p:spPr>
          <a:xfrm>
            <a:off x="1422717" y="8158601"/>
            <a:ext cx="3398303" cy="1998177"/>
          </a:xfrm>
          <a:prstGeom prst="rect">
            <a:avLst/>
          </a:prstGeom>
          <a:noFill/>
        </p:spPr>
        <p:txBody>
          <a:bodyPr wrap="square" rtlCol="0">
            <a:noAutofit/>
          </a:bodyPr>
          <a:lstStyle/>
          <a:p>
            <a:r>
              <a:rPr lang="en-US" sz="1400" b="1" dirty="0">
                <a:solidFill>
                  <a:srgbClr val="07074E"/>
                </a:solidFill>
                <a:latin typeface="Helvetica Light" charset="0"/>
                <a:ea typeface="Helvetica Light" charset="0"/>
                <a:cs typeface="Helvetica Light" charset="0"/>
              </a:rPr>
              <a:t>ADDITIONAL CONSIDERATIONS</a:t>
            </a:r>
          </a:p>
          <a:p>
            <a:endParaRPr lang="en-US" sz="1400" b="1" dirty="0">
              <a:latin typeface="Helvetica Light" charset="0"/>
              <a:ea typeface="Helvetica Light" charset="0"/>
              <a:cs typeface="Helvetica Light" charset="0"/>
            </a:endParaRPr>
          </a:p>
          <a:p>
            <a:pPr marL="228600" indent="-228600">
              <a:buFont typeface="Arial" panose="020B0604020202020204" pitchFamily="34" charset="0"/>
              <a:buChar char="•"/>
            </a:pPr>
            <a:r>
              <a:rPr lang="en-US" sz="1100" dirty="0">
                <a:latin typeface="Helvetica Light" charset="0"/>
                <a:ea typeface="Helvetica Light" charset="0"/>
                <a:cs typeface="Helvetica Light" charset="0"/>
              </a:rPr>
              <a:t>Do you have kids or pets that use the space? </a:t>
            </a:r>
          </a:p>
          <a:p>
            <a:pPr marL="228600" indent="-228600">
              <a:buFont typeface="Arial" panose="020B0604020202020204" pitchFamily="34" charset="0"/>
              <a:buChar char="•"/>
            </a:pPr>
            <a:r>
              <a:rPr lang="en-US" sz="1100" dirty="0">
                <a:latin typeface="Helvetica Light" charset="0"/>
                <a:ea typeface="Helvetica Light" charset="0"/>
                <a:cs typeface="Helvetica Light" charset="0"/>
              </a:rPr>
              <a:t>Do you have a patio or other paved areas?</a:t>
            </a:r>
          </a:p>
          <a:p>
            <a:pPr marL="228600" indent="-228600">
              <a:buFont typeface="Arial" panose="020B0604020202020204" pitchFamily="34" charset="0"/>
              <a:buChar char="•"/>
            </a:pPr>
            <a:r>
              <a:rPr lang="en-US" sz="1100" dirty="0">
                <a:latin typeface="Helvetica Light" charset="0"/>
                <a:ea typeface="Helvetica Light" charset="0"/>
                <a:cs typeface="Helvetica Light" charset="0"/>
              </a:rPr>
              <a:t>Are there views you’d like to maintain?</a:t>
            </a:r>
          </a:p>
          <a:p>
            <a:pPr marL="228600" indent="-228600">
              <a:buFont typeface="Arial" panose="020B0604020202020204" pitchFamily="34" charset="0"/>
              <a:buChar char="•"/>
            </a:pPr>
            <a:r>
              <a:rPr lang="en-US" sz="1100" dirty="0">
                <a:latin typeface="Helvetica Light" charset="0"/>
                <a:ea typeface="Helvetica Light" charset="0"/>
                <a:cs typeface="Helvetica Light" charset="0"/>
              </a:rPr>
              <a:t>Where does the natural or artificial light come from?</a:t>
            </a:r>
          </a:p>
          <a:p>
            <a:pPr marL="228600" indent="-228600">
              <a:buFont typeface="Arial" panose="020B0604020202020204" pitchFamily="34" charset="0"/>
              <a:buChar char="•"/>
            </a:pPr>
            <a:r>
              <a:rPr lang="en-US" sz="1100" dirty="0">
                <a:latin typeface="Helvetica Light" charset="0"/>
                <a:ea typeface="Helvetica Light" charset="0"/>
                <a:cs typeface="Helvetica Light" charset="0"/>
              </a:rPr>
              <a:t>Do you want your space to feel private or public?</a:t>
            </a:r>
          </a:p>
          <a:p>
            <a:pPr marL="228600" indent="-228600">
              <a:buFont typeface="Arial" panose="020B0604020202020204" pitchFamily="34" charset="0"/>
              <a:buChar char="•"/>
            </a:pPr>
            <a:r>
              <a:rPr lang="en-US" sz="1100" dirty="0">
                <a:latin typeface="Helvetica Light" charset="0"/>
                <a:ea typeface="Helvetica Light" charset="0"/>
                <a:cs typeface="Helvetica Light" charset="0"/>
              </a:rPr>
              <a:t>Are there areas you want to screen?</a:t>
            </a:r>
          </a:p>
          <a:p>
            <a:pPr marL="285750" indent="-285750">
              <a:buFont typeface="Arial" panose="020B0604020202020204" pitchFamily="34" charset="0"/>
              <a:buChar char="•"/>
            </a:pPr>
            <a:endParaRPr lang="en-US" sz="1100" dirty="0">
              <a:latin typeface="Helvetica Light" charset="0"/>
              <a:ea typeface="Helvetica Light" charset="0"/>
              <a:cs typeface="Helvetica Light" charset="0"/>
            </a:endParaRPr>
          </a:p>
        </p:txBody>
      </p:sp>
      <p:pic>
        <p:nvPicPr>
          <p:cNvPr id="12" name="Content Placeholder 11" descr="A house with a lawn in front of a building&#10;&#10;Description automatically generated">
            <a:extLst>
              <a:ext uri="{FF2B5EF4-FFF2-40B4-BE49-F238E27FC236}">
                <a16:creationId xmlns:a16="http://schemas.microsoft.com/office/drawing/2014/main" id="{652524DD-450A-4F49-8143-0F7B3D038712}"/>
              </a:ext>
            </a:extLst>
          </p:cNvPr>
          <p:cNvPicPr>
            <a:picLocks noGrp="1" noChangeAspect="1"/>
          </p:cNvPicPr>
          <p:nvPr>
            <p:ph idx="1"/>
          </p:nvPr>
        </p:nvPicPr>
        <p:blipFill rotWithShape="1">
          <a:blip r:embed="rId7" cstate="screen">
            <a:extLst>
              <a:ext uri="{28A0092B-C50C-407E-A947-70E740481C1C}">
                <a14:useLocalDpi xmlns:a14="http://schemas.microsoft.com/office/drawing/2010/main" val="0"/>
              </a:ext>
            </a:extLst>
          </a:blip>
          <a:srcRect/>
          <a:stretch/>
        </p:blipFill>
        <p:spPr>
          <a:xfrm>
            <a:off x="5588363" y="69999"/>
            <a:ext cx="2184037" cy="3276056"/>
          </a:xfrm>
        </p:spPr>
      </p:pic>
      <p:pic>
        <p:nvPicPr>
          <p:cNvPr id="14" name="Picture 13" descr="A tree in front of a house&#10;&#10;Description automatically generated">
            <a:extLst>
              <a:ext uri="{FF2B5EF4-FFF2-40B4-BE49-F238E27FC236}">
                <a16:creationId xmlns:a16="http://schemas.microsoft.com/office/drawing/2014/main" id="{13811EC5-A25F-40F3-A506-A5C2121AB836}"/>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0" y="8333861"/>
            <a:ext cx="1197652" cy="1732018"/>
          </a:xfrm>
          <a:prstGeom prst="rect">
            <a:avLst/>
          </a:prstGeom>
        </p:spPr>
      </p:pic>
      <p:sp>
        <p:nvSpPr>
          <p:cNvPr id="13" name="Rectangle 12"/>
          <p:cNvSpPr/>
          <p:nvPr/>
        </p:nvSpPr>
        <p:spPr>
          <a:xfrm>
            <a:off x="442926" y="753287"/>
            <a:ext cx="110171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3</a:t>
            </a:r>
          </a:p>
        </p:txBody>
      </p:sp>
      <p:sp>
        <p:nvSpPr>
          <p:cNvPr id="15" name="TextBox 14">
            <a:extLst>
              <a:ext uri="{FF2B5EF4-FFF2-40B4-BE49-F238E27FC236}">
                <a16:creationId xmlns:a16="http://schemas.microsoft.com/office/drawing/2014/main" id="{ECAFD43D-AC38-4AA5-8D2C-E96A54802D7B}"/>
              </a:ext>
            </a:extLst>
          </p:cNvPr>
          <p:cNvSpPr txBox="1"/>
          <p:nvPr/>
        </p:nvSpPr>
        <p:spPr>
          <a:xfrm>
            <a:off x="442926" y="1267401"/>
            <a:ext cx="4988056"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Analyze Your Property: Observe and Interact.</a:t>
            </a:r>
          </a:p>
        </p:txBody>
      </p:sp>
      <p:grpSp>
        <p:nvGrpSpPr>
          <p:cNvPr id="16" name="Group 15"/>
          <p:cNvGrpSpPr/>
          <p:nvPr/>
        </p:nvGrpSpPr>
        <p:grpSpPr>
          <a:xfrm>
            <a:off x="0" y="0"/>
            <a:ext cx="7772400" cy="496666"/>
            <a:chOff x="0" y="0"/>
            <a:chExt cx="7772400" cy="496666"/>
          </a:xfrm>
        </p:grpSpPr>
        <p:sp>
          <p:nvSpPr>
            <p:cNvPr id="17" name="Rectangle 16"/>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sp>
        <p:nvSpPr>
          <p:cNvPr id="3" name="Rectangle 2"/>
          <p:cNvSpPr/>
          <p:nvPr/>
        </p:nvSpPr>
        <p:spPr>
          <a:xfrm>
            <a:off x="4830804" y="8569453"/>
            <a:ext cx="2768086" cy="938719"/>
          </a:xfrm>
          <a:prstGeom prst="rect">
            <a:avLst/>
          </a:prstGeom>
        </p:spPr>
        <p:txBody>
          <a:bodyPr wrap="square">
            <a:spAutoFit/>
          </a:bodyPr>
          <a:lstStyle/>
          <a:p>
            <a:pPr marL="228600" indent="-228600">
              <a:buFont typeface="Arial" panose="020B0604020202020204" pitchFamily="34" charset="0"/>
              <a:buChar char="•"/>
            </a:pPr>
            <a:r>
              <a:rPr lang="en-US" sz="1100" dirty="0">
                <a:latin typeface="Helvetica Light" charset="0"/>
                <a:ea typeface="Helvetica Light" charset="0"/>
                <a:cs typeface="Helvetica Light" charset="0"/>
              </a:rPr>
              <a:t>Where do you regularly walk?</a:t>
            </a:r>
          </a:p>
          <a:p>
            <a:pPr marL="228600" indent="-228600">
              <a:buFont typeface="Arial" panose="020B0604020202020204" pitchFamily="34" charset="0"/>
              <a:buChar char="•"/>
            </a:pPr>
            <a:r>
              <a:rPr lang="en-US" sz="1100" dirty="0">
                <a:latin typeface="Helvetica Light" charset="0"/>
                <a:ea typeface="Helvetica Light" charset="0"/>
                <a:cs typeface="Helvetica Light" charset="0"/>
              </a:rPr>
              <a:t>Where do animals travel?</a:t>
            </a:r>
          </a:p>
          <a:p>
            <a:pPr marL="228600" indent="-228600">
              <a:buFont typeface="Arial" panose="020B0604020202020204" pitchFamily="34" charset="0"/>
              <a:buChar char="•"/>
            </a:pPr>
            <a:r>
              <a:rPr lang="en-US" sz="1100" dirty="0">
                <a:latin typeface="Helvetica Light" charset="0"/>
                <a:ea typeface="Helvetica Light" charset="0"/>
                <a:cs typeface="Helvetica Light" charset="0"/>
              </a:rPr>
              <a:t>Where are the entrances/exits of the space?</a:t>
            </a:r>
          </a:p>
          <a:p>
            <a:pPr marL="228600" indent="-228600">
              <a:buFont typeface="Arial" panose="020B0604020202020204" pitchFamily="34" charset="0"/>
              <a:buChar char="•"/>
            </a:pPr>
            <a:r>
              <a:rPr lang="en-US" sz="1100" dirty="0">
                <a:latin typeface="Helvetica Light" charset="0"/>
                <a:ea typeface="Helvetica Light" charset="0"/>
                <a:cs typeface="Helvetica Light" charset="0"/>
              </a:rPr>
              <a:t>Where do you get deliveries? </a:t>
            </a:r>
          </a:p>
        </p:txBody>
      </p:sp>
      <p:sp>
        <p:nvSpPr>
          <p:cNvPr id="5" name="TextBox 4"/>
          <p:cNvSpPr txBox="1"/>
          <p:nvPr/>
        </p:nvSpPr>
        <p:spPr>
          <a:xfrm>
            <a:off x="442926" y="3592173"/>
            <a:ext cx="3398303" cy="307777"/>
          </a:xfrm>
          <a:prstGeom prst="rect">
            <a:avLst/>
          </a:prstGeom>
          <a:noFill/>
        </p:spPr>
        <p:txBody>
          <a:bodyPr wrap="none" rtlCol="0">
            <a:spAutoFit/>
          </a:bodyPr>
          <a:lstStyle/>
          <a:p>
            <a:r>
              <a:rPr lang="en-US" sz="1400" b="1" dirty="0">
                <a:solidFill>
                  <a:srgbClr val="07074E"/>
                </a:solidFill>
                <a:latin typeface="Helvetica Light" charset="0"/>
                <a:ea typeface="Helvetica Light" charset="0"/>
                <a:cs typeface="Helvetica Light" charset="0"/>
              </a:rPr>
              <a:t>ENVIRONMENTAL CONSIDERATIONS</a:t>
            </a:r>
          </a:p>
        </p:txBody>
      </p:sp>
      <p:sp>
        <p:nvSpPr>
          <p:cNvPr id="8" name="Slide Number Placeholder 7"/>
          <p:cNvSpPr>
            <a:spLocks noGrp="1"/>
          </p:cNvSpPr>
          <p:nvPr>
            <p:ph type="sldNum" sz="quarter" idx="12"/>
          </p:nvPr>
        </p:nvSpPr>
        <p:spPr/>
        <p:txBody>
          <a:bodyPr/>
          <a:lstStyle/>
          <a:p>
            <a:fld id="{840F7C0E-6904-4B49-BF13-5996A5126569}" type="slidenum">
              <a:rPr lang="en-US" smtClean="0"/>
              <a:t>7</a:t>
            </a:fld>
            <a:endParaRPr lang="en-US" dirty="0"/>
          </a:p>
        </p:txBody>
      </p:sp>
    </p:spTree>
    <p:extLst>
      <p:ext uri="{BB962C8B-B14F-4D97-AF65-F5344CB8AC3E}">
        <p14:creationId xmlns:p14="http://schemas.microsoft.com/office/powerpoint/2010/main" val="124997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500054"/>
            <a:ext cx="7772400" cy="1928058"/>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9746" y="2428112"/>
            <a:ext cx="7806435" cy="7630288"/>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458424" y="5205329"/>
            <a:ext cx="3126833" cy="748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4044800" y="5217966"/>
            <a:ext cx="3150278" cy="8448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536400" y="8773968"/>
            <a:ext cx="3126833" cy="748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3970601" y="8757300"/>
            <a:ext cx="3224477" cy="748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Content Placeholder 7">
            <a:extLst>
              <a:ext uri="{FF2B5EF4-FFF2-40B4-BE49-F238E27FC236}">
                <a16:creationId xmlns:a16="http://schemas.microsoft.com/office/drawing/2014/main" id="{A3B40ADB-4DD4-4638-BD01-2A83990B9548}"/>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503499" y="2824413"/>
            <a:ext cx="3029917" cy="2272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A8A812E7-30FF-4E87-81AE-7656F219F203}"/>
              </a:ext>
            </a:extLst>
          </p:cNvPr>
          <p:cNvSpPr txBox="1"/>
          <p:nvPr/>
        </p:nvSpPr>
        <p:spPr>
          <a:xfrm>
            <a:off x="622230" y="5355453"/>
            <a:ext cx="2792456" cy="430887"/>
          </a:xfrm>
          <a:prstGeom prst="rect">
            <a:avLst/>
          </a:prstGeom>
          <a:noFill/>
        </p:spPr>
        <p:txBody>
          <a:bodyPr wrap="square" rtlCol="0">
            <a:spAutoFit/>
          </a:bodyPr>
          <a:lstStyle/>
          <a:p>
            <a:pPr algn="ctr"/>
            <a:r>
              <a:rPr lang="en-US" sz="1100" b="1" dirty="0">
                <a:solidFill>
                  <a:srgbClr val="07074E"/>
                </a:solidFill>
                <a:latin typeface="Helvetica Light" charset="0"/>
                <a:ea typeface="Helvetica Light" charset="0"/>
                <a:cs typeface="Helvetica Light" charset="0"/>
              </a:rPr>
              <a:t>Underground Utilities and Utility boxes</a:t>
            </a:r>
          </a:p>
          <a:p>
            <a:pPr algn="ctr"/>
            <a:r>
              <a:rPr lang="en-US" sz="1100" dirty="0">
                <a:latin typeface="Helvetica Light" charset="0"/>
                <a:ea typeface="Helvetica Light" charset="0"/>
                <a:cs typeface="Helvetica Light" charset="0"/>
              </a:rPr>
              <a:t>Opportunity: Shallow plantings to screen </a:t>
            </a:r>
          </a:p>
        </p:txBody>
      </p:sp>
      <p:sp>
        <p:nvSpPr>
          <p:cNvPr id="23" name="TextBox 22">
            <a:extLst>
              <a:ext uri="{FF2B5EF4-FFF2-40B4-BE49-F238E27FC236}">
                <a16:creationId xmlns:a16="http://schemas.microsoft.com/office/drawing/2014/main" id="{10B72757-945B-4D38-B948-31BBFADD9464}"/>
              </a:ext>
            </a:extLst>
          </p:cNvPr>
          <p:cNvSpPr txBox="1"/>
          <p:nvPr/>
        </p:nvSpPr>
        <p:spPr>
          <a:xfrm>
            <a:off x="4166548" y="5263881"/>
            <a:ext cx="2905706" cy="769441"/>
          </a:xfrm>
          <a:prstGeom prst="rect">
            <a:avLst/>
          </a:prstGeom>
          <a:noFill/>
        </p:spPr>
        <p:txBody>
          <a:bodyPr wrap="square" rtlCol="0">
            <a:spAutoFit/>
          </a:bodyPr>
          <a:lstStyle/>
          <a:p>
            <a:pPr algn="ctr"/>
            <a:r>
              <a:rPr lang="en-US" sz="1100" b="1" dirty="0">
                <a:solidFill>
                  <a:srgbClr val="07074E"/>
                </a:solidFill>
                <a:latin typeface="Helvetica Light" charset="0"/>
                <a:ea typeface="Helvetica Light" charset="0"/>
                <a:cs typeface="Helvetica Light" charset="0"/>
              </a:rPr>
              <a:t>Steep Slopes and Shade</a:t>
            </a:r>
          </a:p>
          <a:p>
            <a:pPr algn="ctr"/>
            <a:r>
              <a:rPr lang="en-US" sz="1100" dirty="0">
                <a:latin typeface="Helvetica Light" charset="0"/>
                <a:ea typeface="Helvetica Light" charset="0"/>
                <a:cs typeface="Helvetica Light" charset="0"/>
              </a:rPr>
              <a:t>Opportunity: Beautiful shade planting spot. Let the slope plantings go wild with only native plants. Remove any invasive plants.</a:t>
            </a:r>
          </a:p>
        </p:txBody>
      </p:sp>
      <p:pic>
        <p:nvPicPr>
          <p:cNvPr id="24" name="Picture 23">
            <a:extLst>
              <a:ext uri="{FF2B5EF4-FFF2-40B4-BE49-F238E27FC236}">
                <a16:creationId xmlns:a16="http://schemas.microsoft.com/office/drawing/2014/main" id="{0E52CE9C-2A3F-40CD-93E2-2507F96E28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83578" y="2824413"/>
            <a:ext cx="3013856" cy="2267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5B78E6B5-F7BF-4B29-AD11-207FEB7441C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5340" y="6365527"/>
            <a:ext cx="3029917"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a:extLst>
              <a:ext uri="{FF2B5EF4-FFF2-40B4-BE49-F238E27FC236}">
                <a16:creationId xmlns:a16="http://schemas.microsoft.com/office/drawing/2014/main" id="{E203566C-E49D-45D0-9943-3E809C2CACDE}"/>
              </a:ext>
            </a:extLst>
          </p:cNvPr>
          <p:cNvSpPr txBox="1"/>
          <p:nvPr/>
        </p:nvSpPr>
        <p:spPr>
          <a:xfrm>
            <a:off x="643127" y="8831656"/>
            <a:ext cx="2798542" cy="600164"/>
          </a:xfrm>
          <a:prstGeom prst="rect">
            <a:avLst/>
          </a:prstGeom>
          <a:noFill/>
        </p:spPr>
        <p:txBody>
          <a:bodyPr wrap="square" rtlCol="0">
            <a:spAutoFit/>
          </a:bodyPr>
          <a:lstStyle/>
          <a:p>
            <a:pPr algn="ctr"/>
            <a:r>
              <a:rPr lang="en-US" sz="1100" b="1" dirty="0">
                <a:solidFill>
                  <a:srgbClr val="07074E"/>
                </a:solidFill>
                <a:latin typeface="Helvetica Light" charset="0"/>
                <a:ea typeface="Helvetica Light" charset="0"/>
                <a:cs typeface="Helvetica Light" charset="0"/>
              </a:rPr>
              <a:t>Roof Gutters Downspout</a:t>
            </a:r>
          </a:p>
          <a:p>
            <a:pPr algn="ctr"/>
            <a:r>
              <a:rPr lang="en-US" sz="1100" dirty="0">
                <a:latin typeface="Helvetica Light" charset="0"/>
                <a:ea typeface="Helvetica Light" charset="0"/>
                <a:cs typeface="Helvetica Light" charset="0"/>
              </a:rPr>
              <a:t>Opportunity: Collect rainwater in a rain barrel or redirect into a rain garden</a:t>
            </a:r>
          </a:p>
        </p:txBody>
      </p:sp>
      <p:sp>
        <p:nvSpPr>
          <p:cNvPr id="2" name="TextBox 1">
            <a:extLst>
              <a:ext uri="{FF2B5EF4-FFF2-40B4-BE49-F238E27FC236}">
                <a16:creationId xmlns:a16="http://schemas.microsoft.com/office/drawing/2014/main" id="{FE12B952-2EC9-49EF-9FCE-95508522286F}"/>
              </a:ext>
            </a:extLst>
          </p:cNvPr>
          <p:cNvSpPr txBox="1"/>
          <p:nvPr/>
        </p:nvSpPr>
        <p:spPr>
          <a:xfrm>
            <a:off x="442926" y="1486041"/>
            <a:ext cx="6654508" cy="646331"/>
          </a:xfrm>
          <a:prstGeom prst="rect">
            <a:avLst/>
          </a:prstGeom>
          <a:noFill/>
        </p:spPr>
        <p:txBody>
          <a:bodyPr wrap="square" rtlCol="0">
            <a:spAutoFit/>
          </a:bodyPr>
          <a:lstStyle/>
          <a:p>
            <a:pPr algn="just"/>
            <a:r>
              <a:rPr lang="en-US" sz="1200" dirty="0">
                <a:latin typeface="Helvetica Light" charset="0"/>
                <a:ea typeface="Helvetica Light" charset="0"/>
                <a:cs typeface="Helvetica Light" charset="0"/>
              </a:rPr>
              <a:t>Consider the following features when walking your property, examining existing constraints and opportunities. Look for space that is underutilized and brainstorm alternative uses. Observing your neighbors’ landscaping can be a great place for inspiration. Don’t be afraid to think outside the box.</a:t>
            </a:r>
          </a:p>
        </p:txBody>
      </p:sp>
      <p:pic>
        <p:nvPicPr>
          <p:cNvPr id="21" name="Picture 20">
            <a:extLst>
              <a:ext uri="{FF2B5EF4-FFF2-40B4-BE49-F238E27FC236}">
                <a16:creationId xmlns:a16="http://schemas.microsoft.com/office/drawing/2014/main" id="{C39BEB24-FA35-471C-82D7-2DB1594B91B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56671" y="6352951"/>
            <a:ext cx="3047999"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DD6D4FB8-8D83-4B64-9457-289BC2FCAB88}"/>
              </a:ext>
            </a:extLst>
          </p:cNvPr>
          <p:cNvSpPr/>
          <p:nvPr/>
        </p:nvSpPr>
        <p:spPr>
          <a:xfrm>
            <a:off x="4149876" y="8812086"/>
            <a:ext cx="2840831" cy="600164"/>
          </a:xfrm>
          <a:prstGeom prst="rect">
            <a:avLst/>
          </a:prstGeom>
        </p:spPr>
        <p:txBody>
          <a:bodyPr wrap="square">
            <a:spAutoFit/>
          </a:bodyPr>
          <a:lstStyle/>
          <a:p>
            <a:pPr algn="ctr"/>
            <a:r>
              <a:rPr lang="en-US" sz="1100" b="1" dirty="0">
                <a:solidFill>
                  <a:srgbClr val="07074E"/>
                </a:solidFill>
                <a:latin typeface="Helvetica Light" charset="0"/>
                <a:ea typeface="Helvetica Light" charset="0"/>
                <a:cs typeface="Helvetica Light" charset="0"/>
              </a:rPr>
              <a:t>Full Sun and Slope Towards House</a:t>
            </a:r>
          </a:p>
          <a:p>
            <a:pPr algn="ctr"/>
            <a:r>
              <a:rPr lang="en-US" sz="1100" dirty="0">
                <a:latin typeface="Helvetica Light" charset="0"/>
                <a:ea typeface="Helvetica Light" charset="0"/>
                <a:cs typeface="Helvetica Light" charset="0"/>
              </a:rPr>
              <a:t>Opportunity: Collect water from slope. Sunny perennial pollinator plants</a:t>
            </a:r>
          </a:p>
        </p:txBody>
      </p:sp>
      <p:sp>
        <p:nvSpPr>
          <p:cNvPr id="28" name="TextBox 27">
            <a:extLst>
              <a:ext uri="{FF2B5EF4-FFF2-40B4-BE49-F238E27FC236}">
                <a16:creationId xmlns:a16="http://schemas.microsoft.com/office/drawing/2014/main" id="{ECAFD43D-AC38-4AA5-8D2C-E96A54802D7B}"/>
              </a:ext>
            </a:extLst>
          </p:cNvPr>
          <p:cNvSpPr txBox="1"/>
          <p:nvPr/>
        </p:nvSpPr>
        <p:spPr>
          <a:xfrm>
            <a:off x="1683278" y="746156"/>
            <a:ext cx="4927601"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Analyze Your Property. Observe and Interact.</a:t>
            </a:r>
          </a:p>
        </p:txBody>
      </p:sp>
      <p:grpSp>
        <p:nvGrpSpPr>
          <p:cNvPr id="33" name="Group 32"/>
          <p:cNvGrpSpPr/>
          <p:nvPr/>
        </p:nvGrpSpPr>
        <p:grpSpPr>
          <a:xfrm>
            <a:off x="0" y="0"/>
            <a:ext cx="7772400" cy="496666"/>
            <a:chOff x="0" y="0"/>
            <a:chExt cx="7772400" cy="496666"/>
          </a:xfrm>
        </p:grpSpPr>
        <p:sp>
          <p:nvSpPr>
            <p:cNvPr id="34" name="Rectangle 33"/>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sp>
        <p:nvSpPr>
          <p:cNvPr id="30" name="Rectangle 29"/>
          <p:cNvSpPr/>
          <p:nvPr/>
        </p:nvSpPr>
        <p:spPr>
          <a:xfrm>
            <a:off x="442926" y="753287"/>
            <a:ext cx="110171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3</a:t>
            </a:r>
          </a:p>
        </p:txBody>
      </p:sp>
      <p:sp>
        <p:nvSpPr>
          <p:cNvPr id="5" name="Slide Number Placeholder 4"/>
          <p:cNvSpPr>
            <a:spLocks noGrp="1"/>
          </p:cNvSpPr>
          <p:nvPr>
            <p:ph type="sldNum" sz="quarter" idx="12"/>
          </p:nvPr>
        </p:nvSpPr>
        <p:spPr/>
        <p:txBody>
          <a:bodyPr/>
          <a:lstStyle/>
          <a:p>
            <a:fld id="{840F7C0E-6904-4B49-BF13-5996A5126569}" type="slidenum">
              <a:rPr lang="en-US" smtClean="0"/>
              <a:t>8</a:t>
            </a:fld>
            <a:endParaRPr lang="en-US" dirty="0"/>
          </a:p>
        </p:txBody>
      </p:sp>
    </p:spTree>
    <p:extLst>
      <p:ext uri="{BB962C8B-B14F-4D97-AF65-F5344CB8AC3E}">
        <p14:creationId xmlns:p14="http://schemas.microsoft.com/office/powerpoint/2010/main" val="1923300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9746" y="1388620"/>
            <a:ext cx="7782145" cy="8662160"/>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499182" y="4315583"/>
            <a:ext cx="3126833" cy="748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4122737" y="4291088"/>
            <a:ext cx="3126833" cy="748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883403" y="8816155"/>
            <a:ext cx="2681072" cy="748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4158083" y="8816154"/>
            <a:ext cx="2661172" cy="748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51E9C538-D3F2-4103-B519-77470E73C14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9182" y="1724315"/>
            <a:ext cx="3242173" cy="2364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TextBox 32">
            <a:extLst>
              <a:ext uri="{FF2B5EF4-FFF2-40B4-BE49-F238E27FC236}">
                <a16:creationId xmlns:a16="http://schemas.microsoft.com/office/drawing/2014/main" id="{09687224-36D0-48F4-85E5-160BAACD8DA5}"/>
              </a:ext>
            </a:extLst>
          </p:cNvPr>
          <p:cNvSpPr txBox="1"/>
          <p:nvPr/>
        </p:nvSpPr>
        <p:spPr>
          <a:xfrm>
            <a:off x="594572" y="4314617"/>
            <a:ext cx="2923847" cy="769441"/>
          </a:xfrm>
          <a:prstGeom prst="rect">
            <a:avLst/>
          </a:prstGeom>
          <a:noFill/>
        </p:spPr>
        <p:txBody>
          <a:bodyPr wrap="square" rtlCol="0">
            <a:spAutoFit/>
          </a:bodyPr>
          <a:lstStyle/>
          <a:p>
            <a:pPr algn="ctr"/>
            <a:r>
              <a:rPr lang="en-US" sz="1100" b="1" dirty="0">
                <a:solidFill>
                  <a:srgbClr val="07074E"/>
                </a:solidFill>
                <a:latin typeface="Helvetica Light" charset="0"/>
                <a:ea typeface="Helvetica Light" charset="0"/>
                <a:cs typeface="Helvetica Light" charset="0"/>
              </a:rPr>
              <a:t>Exposed Utility Lines and Erosion Issues</a:t>
            </a:r>
          </a:p>
          <a:p>
            <a:pPr algn="ctr"/>
            <a:r>
              <a:rPr lang="en-US" sz="1100" dirty="0">
                <a:latin typeface="Helvetica Light" charset="0"/>
                <a:ea typeface="Helvetica Light" charset="0"/>
                <a:cs typeface="Helvetica Light" charset="0"/>
              </a:rPr>
              <a:t>Opportunity: Screen utilities with native plants. Direct water into rain garden at the base of the slope</a:t>
            </a:r>
          </a:p>
        </p:txBody>
      </p:sp>
      <p:pic>
        <p:nvPicPr>
          <p:cNvPr id="34" name="Content Placeholder 4">
            <a:extLst>
              <a:ext uri="{FF2B5EF4-FFF2-40B4-BE49-F238E27FC236}">
                <a16:creationId xmlns:a16="http://schemas.microsoft.com/office/drawing/2014/main" id="{FF44A862-BC06-430B-87F6-D571CC51BF57}"/>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4122737" y="1715227"/>
            <a:ext cx="3151760" cy="2363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TextBox 35">
            <a:extLst>
              <a:ext uri="{FF2B5EF4-FFF2-40B4-BE49-F238E27FC236}">
                <a16:creationId xmlns:a16="http://schemas.microsoft.com/office/drawing/2014/main" id="{BB223917-CB31-4865-9C89-4A95AB80F6F6}"/>
              </a:ext>
            </a:extLst>
          </p:cNvPr>
          <p:cNvSpPr txBox="1"/>
          <p:nvPr/>
        </p:nvSpPr>
        <p:spPr>
          <a:xfrm>
            <a:off x="4297455" y="4357824"/>
            <a:ext cx="2802324" cy="600164"/>
          </a:xfrm>
          <a:prstGeom prst="rect">
            <a:avLst/>
          </a:prstGeom>
          <a:noFill/>
        </p:spPr>
        <p:txBody>
          <a:bodyPr wrap="square" rtlCol="0">
            <a:spAutoFit/>
          </a:bodyPr>
          <a:lstStyle/>
          <a:p>
            <a:pPr algn="ctr"/>
            <a:r>
              <a:rPr lang="en-US" sz="1100" b="1" dirty="0">
                <a:solidFill>
                  <a:srgbClr val="07074E"/>
                </a:solidFill>
                <a:latin typeface="Helvetica Light" charset="0"/>
                <a:ea typeface="Helvetica Light" charset="0"/>
                <a:cs typeface="Helvetica Light" charset="0"/>
              </a:rPr>
              <a:t>Steep Slopes and Exposed Foundation</a:t>
            </a:r>
          </a:p>
          <a:p>
            <a:pPr algn="ctr"/>
            <a:r>
              <a:rPr lang="en-US" sz="1100" dirty="0">
                <a:latin typeface="Helvetica Light" charset="0"/>
                <a:ea typeface="Helvetica Light" charset="0"/>
                <a:cs typeface="Helvetica Light" charset="0"/>
              </a:rPr>
              <a:t>Opportunity: Native plantings to screen foundation</a:t>
            </a:r>
          </a:p>
        </p:txBody>
      </p:sp>
      <p:pic>
        <p:nvPicPr>
          <p:cNvPr id="38" name="Picture 37">
            <a:extLst>
              <a:ext uri="{FF2B5EF4-FFF2-40B4-BE49-F238E27FC236}">
                <a16:creationId xmlns:a16="http://schemas.microsoft.com/office/drawing/2014/main" id="{1F9EA8C1-D29D-4451-913D-553DCEA4AE0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93781" y="5367084"/>
            <a:ext cx="2449725" cy="3266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TextBox 39">
            <a:extLst>
              <a:ext uri="{FF2B5EF4-FFF2-40B4-BE49-F238E27FC236}">
                <a16:creationId xmlns:a16="http://schemas.microsoft.com/office/drawing/2014/main" id="{B57CBD4B-0E1E-4DBE-802B-F73CDB0A7311}"/>
              </a:ext>
            </a:extLst>
          </p:cNvPr>
          <p:cNvSpPr txBox="1"/>
          <p:nvPr/>
        </p:nvSpPr>
        <p:spPr>
          <a:xfrm>
            <a:off x="1216363" y="8876227"/>
            <a:ext cx="2004559" cy="600164"/>
          </a:xfrm>
          <a:prstGeom prst="rect">
            <a:avLst/>
          </a:prstGeom>
          <a:noFill/>
        </p:spPr>
        <p:txBody>
          <a:bodyPr wrap="square" rtlCol="0">
            <a:spAutoFit/>
          </a:bodyPr>
          <a:lstStyle/>
          <a:p>
            <a:pPr algn="ctr"/>
            <a:r>
              <a:rPr lang="en-US" sz="1100" b="1" dirty="0">
                <a:solidFill>
                  <a:srgbClr val="07074E"/>
                </a:solidFill>
                <a:latin typeface="Helvetica Light" charset="0"/>
                <a:ea typeface="Helvetica Light" charset="0"/>
                <a:cs typeface="Helvetica Light" charset="0"/>
              </a:rPr>
              <a:t>Poor Tree Selection</a:t>
            </a:r>
          </a:p>
          <a:p>
            <a:pPr algn="ctr"/>
            <a:r>
              <a:rPr lang="en-US" sz="1100" dirty="0">
                <a:latin typeface="Helvetica Light" charset="0"/>
                <a:ea typeface="Helvetica Light" charset="0"/>
                <a:cs typeface="Helvetica Light" charset="0"/>
              </a:rPr>
              <a:t>Opportunity: Remove and plant a native plant bed.</a:t>
            </a:r>
          </a:p>
        </p:txBody>
      </p:sp>
      <p:pic>
        <p:nvPicPr>
          <p:cNvPr id="42" name="Picture 41">
            <a:extLst>
              <a:ext uri="{FF2B5EF4-FFF2-40B4-BE49-F238E27FC236}">
                <a16:creationId xmlns:a16="http://schemas.microsoft.com/office/drawing/2014/main" id="{30821EE2-46CF-4594-9B50-789AB14B7B3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51619" y="5361399"/>
            <a:ext cx="2439009" cy="3252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TextBox 43">
            <a:extLst>
              <a:ext uri="{FF2B5EF4-FFF2-40B4-BE49-F238E27FC236}">
                <a16:creationId xmlns:a16="http://schemas.microsoft.com/office/drawing/2014/main" id="{00009176-267F-4E66-A7DE-0A7878A17763}"/>
              </a:ext>
            </a:extLst>
          </p:cNvPr>
          <p:cNvSpPr txBox="1"/>
          <p:nvPr/>
        </p:nvSpPr>
        <p:spPr>
          <a:xfrm>
            <a:off x="4262174" y="8876227"/>
            <a:ext cx="2428454" cy="600164"/>
          </a:xfrm>
          <a:prstGeom prst="rect">
            <a:avLst/>
          </a:prstGeom>
          <a:noFill/>
        </p:spPr>
        <p:txBody>
          <a:bodyPr wrap="square" rtlCol="0">
            <a:spAutoFit/>
          </a:bodyPr>
          <a:lstStyle/>
          <a:p>
            <a:pPr algn="ctr"/>
            <a:r>
              <a:rPr lang="en-US" sz="1100" b="1" dirty="0">
                <a:solidFill>
                  <a:srgbClr val="07074E"/>
                </a:solidFill>
                <a:latin typeface="Helvetica Light" charset="0"/>
                <a:ea typeface="Helvetica Light" charset="0"/>
                <a:cs typeface="Helvetica Light" charset="0"/>
              </a:rPr>
              <a:t>Downspout and AC unit</a:t>
            </a:r>
          </a:p>
          <a:p>
            <a:pPr algn="ctr"/>
            <a:r>
              <a:rPr lang="en-US" sz="1100" dirty="0">
                <a:latin typeface="Helvetica Light" charset="0"/>
                <a:ea typeface="Helvetica Light" charset="0"/>
                <a:cs typeface="Helvetica Light" charset="0"/>
              </a:rPr>
              <a:t>Opportunity: Collect water in rain barrel. Add foundation plantings. </a:t>
            </a:r>
          </a:p>
        </p:txBody>
      </p:sp>
      <p:grpSp>
        <p:nvGrpSpPr>
          <p:cNvPr id="23" name="Group 22"/>
          <p:cNvGrpSpPr/>
          <p:nvPr/>
        </p:nvGrpSpPr>
        <p:grpSpPr>
          <a:xfrm>
            <a:off x="0" y="0"/>
            <a:ext cx="7772400" cy="496666"/>
            <a:chOff x="0" y="0"/>
            <a:chExt cx="7772400" cy="496666"/>
          </a:xfrm>
        </p:grpSpPr>
        <p:sp>
          <p:nvSpPr>
            <p:cNvPr id="24" name="Rectangle 23"/>
            <p:cNvSpPr/>
            <p:nvPr/>
          </p:nvSpPr>
          <p:spPr>
            <a:xfrm>
              <a:off x="0" y="0"/>
              <a:ext cx="7772400" cy="496666"/>
            </a:xfrm>
            <a:prstGeom prst="rect">
              <a:avLst/>
            </a:prstGeom>
            <a:solidFill>
              <a:srgbClr val="070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802AA0E-A68A-48DB-971D-40E94FAC7437}"/>
                </a:ext>
              </a:extLst>
            </p:cNvPr>
            <p:cNvSpPr txBox="1"/>
            <p:nvPr/>
          </p:nvSpPr>
          <p:spPr>
            <a:xfrm>
              <a:off x="243591" y="87541"/>
              <a:ext cx="3719377" cy="338554"/>
            </a:xfrm>
            <a:prstGeom prst="rect">
              <a:avLst/>
            </a:prstGeom>
            <a:noFill/>
          </p:spPr>
          <p:txBody>
            <a:bodyPr wrap="square" rtlCol="0">
              <a:spAutoFit/>
            </a:bodyPr>
            <a:lstStyle/>
            <a:p>
              <a:r>
                <a:rPr lang="en-US" sz="1600" b="1" dirty="0">
                  <a:solidFill>
                    <a:schemeClr val="bg1"/>
                  </a:solidFill>
                  <a:latin typeface="Lato" charset="0"/>
                  <a:ea typeface="Lato" charset="0"/>
                  <a:cs typeface="Lato" charset="0"/>
                </a:rPr>
                <a:t>PHASE 1: </a:t>
              </a:r>
              <a:r>
                <a:rPr lang="en-US" sz="1600" dirty="0">
                  <a:solidFill>
                    <a:schemeClr val="bg1"/>
                  </a:solidFill>
                  <a:latin typeface="Lato" charset="0"/>
                  <a:ea typeface="Lato" charset="0"/>
                  <a:cs typeface="Lato" charset="0"/>
                </a:rPr>
                <a:t>Planning and Design</a:t>
              </a:r>
            </a:p>
          </p:txBody>
        </p:sp>
      </p:grpSp>
      <p:sp>
        <p:nvSpPr>
          <p:cNvPr id="30" name="TextBox 29">
            <a:extLst>
              <a:ext uri="{FF2B5EF4-FFF2-40B4-BE49-F238E27FC236}">
                <a16:creationId xmlns:a16="http://schemas.microsoft.com/office/drawing/2014/main" id="{ECAFD43D-AC38-4AA5-8D2C-E96A54802D7B}"/>
              </a:ext>
            </a:extLst>
          </p:cNvPr>
          <p:cNvSpPr txBox="1"/>
          <p:nvPr/>
        </p:nvSpPr>
        <p:spPr>
          <a:xfrm>
            <a:off x="1683278" y="746156"/>
            <a:ext cx="4927601" cy="369332"/>
          </a:xfrm>
          <a:prstGeom prst="rect">
            <a:avLst/>
          </a:prstGeom>
          <a:noFill/>
        </p:spPr>
        <p:txBody>
          <a:bodyPr wrap="square" rtlCol="0">
            <a:spAutoFit/>
          </a:bodyPr>
          <a:lstStyle/>
          <a:p>
            <a:r>
              <a:rPr lang="en-US" b="1" dirty="0">
                <a:solidFill>
                  <a:srgbClr val="07074E"/>
                </a:solidFill>
                <a:latin typeface="Lato" charset="0"/>
                <a:ea typeface="Lato" charset="0"/>
                <a:cs typeface="Lato" charset="0"/>
              </a:rPr>
              <a:t>Analyze Your Property. Observe and Interact.</a:t>
            </a:r>
          </a:p>
        </p:txBody>
      </p:sp>
      <p:sp>
        <p:nvSpPr>
          <p:cNvPr id="31" name="Rectangle 30"/>
          <p:cNvSpPr/>
          <p:nvPr/>
        </p:nvSpPr>
        <p:spPr>
          <a:xfrm>
            <a:off x="442926" y="753287"/>
            <a:ext cx="1101711" cy="400110"/>
          </a:xfrm>
          <a:prstGeom prst="rect">
            <a:avLst/>
          </a:prstGeom>
          <a:noFill/>
          <a:ln w="25400">
            <a:solidFill>
              <a:srgbClr val="07074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7074E"/>
                </a:solidFill>
                <a:latin typeface="Helvetica" charset="0"/>
                <a:ea typeface="Helvetica" charset="0"/>
                <a:cs typeface="Helvetica" charset="0"/>
              </a:rPr>
              <a:t>STEP 3</a:t>
            </a:r>
          </a:p>
        </p:txBody>
      </p:sp>
      <p:sp>
        <p:nvSpPr>
          <p:cNvPr id="21" name="Rectangle 20"/>
          <p:cNvSpPr/>
          <p:nvPr/>
        </p:nvSpPr>
        <p:spPr>
          <a:xfrm>
            <a:off x="0" y="406527"/>
            <a:ext cx="7772400" cy="989714"/>
          </a:xfrm>
          <a:prstGeom prst="rect">
            <a:avLst/>
          </a:prstGeom>
          <a:solidFill>
            <a:srgbClr val="0707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840F7C0E-6904-4B49-BF13-5996A5126569}" type="slidenum">
              <a:rPr lang="en-US" smtClean="0"/>
              <a:t>9</a:t>
            </a:fld>
            <a:endParaRPr lang="en-US" dirty="0"/>
          </a:p>
        </p:txBody>
      </p:sp>
    </p:spTree>
    <p:extLst>
      <p:ext uri="{BB962C8B-B14F-4D97-AF65-F5344CB8AC3E}">
        <p14:creationId xmlns:p14="http://schemas.microsoft.com/office/powerpoint/2010/main" val="2150915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6040</TotalTime>
  <Words>8753</Words>
  <Application>Microsoft Office PowerPoint</Application>
  <PresentationFormat>Custom</PresentationFormat>
  <Paragraphs>789</Paragraphs>
  <Slides>50</Slides>
  <Notes>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3" baseType="lpstr">
      <vt:lpstr>Helvetica</vt:lpstr>
      <vt:lpstr>Calibri</vt:lpstr>
      <vt:lpstr>Avenir Next Medium</vt:lpstr>
      <vt:lpstr>Calibri Light</vt:lpstr>
      <vt:lpstr>Lato</vt:lpstr>
      <vt:lpstr>Wingdings</vt:lpstr>
      <vt:lpstr>Arial</vt:lpstr>
      <vt:lpstr>Lato Light</vt:lpstr>
      <vt:lpstr>Helvetica Light Oblique</vt:lpstr>
      <vt:lpstr>Helvetica Light</vt:lpstr>
      <vt:lpstr>Abadi</vt:lpstr>
      <vt:lpstr>Office Theme</vt:lpstr>
      <vt:lpstr>Document</vt:lpstr>
      <vt:lpstr>PowerPoint Presentation</vt:lpstr>
      <vt:lpstr>Burlington is deeply committed to mitigating our contribution to climate change and being resilient to the impacts of climate change including drought, flooding, winter storms, and extreme heat.   The way in which we manage our landscapes impact our water supply, water quality, biodiversity, energy consumption, and soil health.   Sustainable landscaping is a win-win solution for our community and our natural resources because it:  - Increases biodiversity - Reduces demand on our limited water supply - Improves water quality  - Mitigates of flash flooding - Increases resiliency to drought - Reduces energy consumption and maintenance needs - Increases potential for carbon sequestration - Enhances ground water recharge and reduced runoff during storms  This handbook is designed to help you create, install, and care for your landscape in a way that conserves water, takes the changing climate into account, and promotes the health of native species.  We hope you find this handbook useful in inspiring and creating your own sustainable landscape. We thank you for doing your part to create a sustainable Burlington.  This handbook was based on a product created by the Town of Concord in partnership with Kim Lundgren Associates, Inc. and Bohler Engineering and which was funded by a grant provided by the Metropolitan Area Planning Council and the Barr Foundation. Special thanks to Concord Sustainability for sharing this resource and to the other Town of Concord Departments for their contributions.   Yours in sustainability, Town of Burlington Staff  https://www.burlington.org/285/Residential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Peard</dc:creator>
  <cp:lastModifiedBy>Eileen Coleman</cp:lastModifiedBy>
  <cp:revision>570</cp:revision>
  <cp:lastPrinted>2023-08-21T17:27:48Z</cp:lastPrinted>
  <dcterms:created xsi:type="dcterms:W3CDTF">2019-10-01T16:47:14Z</dcterms:created>
  <dcterms:modified xsi:type="dcterms:W3CDTF">2023-08-22T16:04:49Z</dcterms:modified>
</cp:coreProperties>
</file>