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A9B9-9706-40E8-8271-F8AD8C4465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3BB9-6AF1-493A-875D-4B3EAFD8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Intent</a:t>
            </a:r>
            <a:r>
              <a:rPr lang="en-US" baseline="0" dirty="0" smtClean="0"/>
              <a:t> of the MIX is to allow more flexibility with regards to use, but requires conformance to heightened design standards to maintain and grow the town’s commercial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3BB9-6AF1-493A-875D-4B3EAFD8B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9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pps.urban.org/features/advancing-equity-affordability-through-zoning/img/header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2636636"/>
            <a:ext cx="11243388" cy="37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861" y="528866"/>
            <a:ext cx="8825658" cy="1362138"/>
          </a:xfrm>
        </p:spPr>
        <p:txBody>
          <a:bodyPr/>
          <a:lstStyle/>
          <a:p>
            <a:r>
              <a:rPr lang="en-US" dirty="0" smtClean="0"/>
              <a:t>Use Table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61" y="2170208"/>
            <a:ext cx="4312784" cy="382449"/>
          </a:xfrm>
        </p:spPr>
        <p:txBody>
          <a:bodyPr/>
          <a:lstStyle/>
          <a:p>
            <a:r>
              <a:rPr lang="en-US" dirty="0" smtClean="0"/>
              <a:t>Submitted by the Planning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Purpose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122506" y="1520890"/>
            <a:ext cx="5850294" cy="460932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To ensure that permitting of uses aligns with the impact of the use.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ensure that allowed uses in the underlying zoning district align with the overlay districts.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consolidate hazardous and toxic materials uses to better align with Board of Heath processes.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remove zoning districts that are no longer used.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1"/>
            <a:ext cx="2793159" cy="686940"/>
          </a:xfrm>
        </p:spPr>
        <p:txBody>
          <a:bodyPr/>
          <a:lstStyle/>
          <a:p>
            <a:r>
              <a:rPr lang="en-US" dirty="0" smtClean="0"/>
              <a:t>What is the reason for amending the use table?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946848"/>
            <a:ext cx="2626179" cy="21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796" y="2508454"/>
            <a:ext cx="11066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ZONING ARTICLE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00400" marR="0" indent="-320040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ARTICLE NUMBER –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00400" marR="0" indent="-320040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ARTICLE NAME – Zoning Use Table Advancement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00400" marR="0" indent="-320040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AMOUNT – $0.00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see if the Town will vote to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remove the Retail Industrial (IR) zoning district from the entirety of the Zoning Bylaw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to amend Article IV, Sections 4.2 “Principal Use Regulation Schedule” and 4.3 “Accessory Use Regulation Schedule” (</a:t>
            </a:r>
            <a:r>
              <a:rPr lang="en-US" sz="2400" strike="sngStrike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strikethrough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be removed, 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underlined and bold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new) as follows.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7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29503"/>
              </p:ext>
            </p:extLst>
          </p:nvPr>
        </p:nvGraphicFramePr>
        <p:xfrm>
          <a:off x="515668" y="1205103"/>
          <a:ext cx="10832031" cy="1737360"/>
        </p:xfrm>
        <a:graphic>
          <a:graphicData uri="http://schemas.openxmlformats.org/drawingml/2006/table">
            <a:tbl>
              <a:tblPr firstRow="1" firstCol="1" bandRow="1"/>
              <a:tblGrid>
                <a:gridCol w="613093">
                  <a:extLst>
                    <a:ext uri="{9D8B030D-6E8A-4147-A177-3AD203B41FA5}">
                      <a16:colId xmlns:a16="http://schemas.microsoft.com/office/drawing/2014/main" val="3080455212"/>
                    </a:ext>
                  </a:extLst>
                </a:gridCol>
                <a:gridCol w="1458991">
                  <a:extLst>
                    <a:ext uri="{9D8B030D-6E8A-4147-A177-3AD203B41FA5}">
                      <a16:colId xmlns:a16="http://schemas.microsoft.com/office/drawing/2014/main" val="1966836628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846809877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111377234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477385141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748655288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67518625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2700197841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903760381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4004293513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4107440452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593691760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432353336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821930278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121717610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2150240101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1621017156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3486083446"/>
                    </a:ext>
                  </a:extLst>
                </a:gridCol>
                <a:gridCol w="515291">
                  <a:extLst>
                    <a:ext uri="{9D8B030D-6E8A-4147-A177-3AD203B41FA5}">
                      <a16:colId xmlns:a16="http://schemas.microsoft.com/office/drawing/2014/main" val="2141145014"/>
                    </a:ext>
                  </a:extLst>
                </a:gridCol>
              </a:tblGrid>
              <a:tr h="91440">
                <a:tc gridSpan="1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4.2.0 PRINCIPAL USE REGULATION SCHEDULE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7367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REF. 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DESIGNATION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OVERLAY DISTRICTS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1492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USES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0142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88602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Hotel, Residence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8283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4.2.1.10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Hotel or Motel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64239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59362"/>
              </p:ext>
            </p:extLst>
          </p:nvPr>
        </p:nvGraphicFramePr>
        <p:xfrm>
          <a:off x="515664" y="3095498"/>
          <a:ext cx="10832035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622006">
                  <a:extLst>
                    <a:ext uri="{9D8B030D-6E8A-4147-A177-3AD203B41FA5}">
                      <a16:colId xmlns:a16="http://schemas.microsoft.com/office/drawing/2014/main" val="3050003573"/>
                    </a:ext>
                  </a:extLst>
                </a:gridCol>
                <a:gridCol w="1742686">
                  <a:extLst>
                    <a:ext uri="{9D8B030D-6E8A-4147-A177-3AD203B41FA5}">
                      <a16:colId xmlns:a16="http://schemas.microsoft.com/office/drawing/2014/main" val="2803470988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716566972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920213462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1535910865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774948438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3676112250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3679221263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419822936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781000257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923517567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3152754510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3766723979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3347968171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4092959975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720863198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186053119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121941110"/>
                    </a:ext>
                  </a:extLst>
                </a:gridCol>
                <a:gridCol w="498079">
                  <a:extLst>
                    <a:ext uri="{9D8B030D-6E8A-4147-A177-3AD203B41FA5}">
                      <a16:colId xmlns:a16="http://schemas.microsoft.com/office/drawing/2014/main" val="23107118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&amp; RECREATIONAL USES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4.2.2.23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Theater or Center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60602"/>
                  </a:ext>
                </a:extLst>
              </a:tr>
            </a:tbl>
          </a:graphicData>
        </a:graphic>
      </p:graphicFrame>
      <p:sp>
        <p:nvSpPr>
          <p:cNvPr id="14" name="Content Placeholder 5"/>
          <p:cNvSpPr txBox="1">
            <a:spLocks/>
          </p:cNvSpPr>
          <p:nvPr/>
        </p:nvSpPr>
        <p:spPr>
          <a:xfrm>
            <a:off x="676656" y="4306824"/>
            <a:ext cx="10298349" cy="17129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Currently, hotels are a by-right use which only requires site plan review and allows for little discretion so long as bylaw requirements are met.</a:t>
            </a:r>
          </a:p>
          <a:p>
            <a:r>
              <a:rPr lang="en-US" dirty="0" smtClean="0"/>
              <a:t>Performance Theaters have high traffic demand during peak times.</a:t>
            </a:r>
          </a:p>
          <a:p>
            <a:r>
              <a:rPr lang="en-US" dirty="0" smtClean="0"/>
              <a:t>Converting from YES to Special Permit in the MIX District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85" y="4543425"/>
            <a:ext cx="260453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 txBox="1">
            <a:spLocks/>
          </p:cNvSpPr>
          <p:nvPr/>
        </p:nvSpPr>
        <p:spPr>
          <a:xfrm>
            <a:off x="524256" y="3259074"/>
            <a:ext cx="10298349" cy="29893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MIX District is entirely within the Aquifer (A) and Water Resources (WR) overlay district and Personal Services should be an allowed use.</a:t>
            </a:r>
          </a:p>
          <a:p>
            <a:r>
              <a:rPr lang="en-US" dirty="0" smtClean="0"/>
              <a:t>Supermarkets are a high-intensity use. Between the existing mall area, additional vehicular trips, deliveries, and shopping carts, this use requires a higher level of review.</a:t>
            </a:r>
          </a:p>
          <a:p>
            <a:r>
              <a:rPr lang="en-US" dirty="0" smtClean="0"/>
              <a:t>Restaurants require additional permit conditions to mitigate for additional impacts.</a:t>
            </a:r>
          </a:p>
          <a:p>
            <a:pPr lvl="1"/>
            <a:r>
              <a:rPr lang="en-US" dirty="0" smtClean="0"/>
              <a:t>Food Odor</a:t>
            </a:r>
          </a:p>
          <a:p>
            <a:pPr lvl="1"/>
            <a:r>
              <a:rPr lang="en-US" dirty="0" smtClean="0"/>
              <a:t>Customer and Employee Parking via specifying the number of seats</a:t>
            </a:r>
          </a:p>
          <a:p>
            <a:pPr lvl="1"/>
            <a:r>
              <a:rPr lang="en-US" dirty="0" smtClean="0"/>
              <a:t>Valet Parking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77730"/>
              </p:ext>
            </p:extLst>
          </p:nvPr>
        </p:nvGraphicFramePr>
        <p:xfrm>
          <a:off x="133731" y="1406525"/>
          <a:ext cx="11945874" cy="1264920"/>
        </p:xfrm>
        <a:graphic>
          <a:graphicData uri="http://schemas.openxmlformats.org/drawingml/2006/table">
            <a:tbl>
              <a:tblPr firstRow="1" firstCol="1" bandRow="1"/>
              <a:tblGrid>
                <a:gridCol w="665586">
                  <a:extLst>
                    <a:ext uri="{9D8B030D-6E8A-4147-A177-3AD203B41FA5}">
                      <a16:colId xmlns:a16="http://schemas.microsoft.com/office/drawing/2014/main" val="3616586667"/>
                    </a:ext>
                  </a:extLst>
                </a:gridCol>
                <a:gridCol w="1953408">
                  <a:extLst>
                    <a:ext uri="{9D8B030D-6E8A-4147-A177-3AD203B41FA5}">
                      <a16:colId xmlns:a16="http://schemas.microsoft.com/office/drawing/2014/main" val="33470254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567526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74753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2977325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2038604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169995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593100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134196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3643017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9382467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454285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450134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0474061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7396667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7397623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074528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949122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58823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RETAIL, CONSUMER, AND TRADE USES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3399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4.2.6.1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Services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808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4.2.6.5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Supermarket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942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4.2.6.11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(see Art. 10.4.0)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39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 txBox="1">
            <a:spLocks/>
          </p:cNvSpPr>
          <p:nvPr/>
        </p:nvSpPr>
        <p:spPr>
          <a:xfrm>
            <a:off x="524256" y="3781424"/>
            <a:ext cx="10924793" cy="1390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Board of Health review of hazardous and toxic materials does review in terms of the amount of hazardous materials created by a company.</a:t>
            </a:r>
          </a:p>
          <a:p>
            <a:r>
              <a:rPr lang="en-US" dirty="0" smtClean="0"/>
              <a:t>The Environmental Engineer reviews the </a:t>
            </a:r>
            <a:r>
              <a:rPr lang="en-US" b="1" dirty="0" smtClean="0"/>
              <a:t>total</a:t>
            </a:r>
            <a:r>
              <a:rPr lang="en-US" dirty="0" smtClean="0"/>
              <a:t> amount of hazardous and toxic materials on premises. 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10198"/>
              </p:ext>
            </p:extLst>
          </p:nvPr>
        </p:nvGraphicFramePr>
        <p:xfrm>
          <a:off x="410742" y="1240409"/>
          <a:ext cx="11038307" cy="2018665"/>
        </p:xfrm>
        <a:graphic>
          <a:graphicData uri="http://schemas.openxmlformats.org/drawingml/2006/table">
            <a:tbl>
              <a:tblPr firstRow="1" firstCol="1" bandRow="1"/>
              <a:tblGrid>
                <a:gridCol w="638014">
                  <a:extLst>
                    <a:ext uri="{9D8B030D-6E8A-4147-A177-3AD203B41FA5}">
                      <a16:colId xmlns:a16="http://schemas.microsoft.com/office/drawing/2014/main" val="1044169825"/>
                    </a:ext>
                  </a:extLst>
                </a:gridCol>
                <a:gridCol w="2251816">
                  <a:extLst>
                    <a:ext uri="{9D8B030D-6E8A-4147-A177-3AD203B41FA5}">
                      <a16:colId xmlns:a16="http://schemas.microsoft.com/office/drawing/2014/main" val="3190942482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3099850312"/>
                    </a:ext>
                  </a:extLst>
                </a:gridCol>
                <a:gridCol w="421664">
                  <a:extLst>
                    <a:ext uri="{9D8B030D-6E8A-4147-A177-3AD203B41FA5}">
                      <a16:colId xmlns:a16="http://schemas.microsoft.com/office/drawing/2014/main" val="458041636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3289104990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3748525212"/>
                    </a:ext>
                  </a:extLst>
                </a:gridCol>
                <a:gridCol w="421664">
                  <a:extLst>
                    <a:ext uri="{9D8B030D-6E8A-4147-A177-3AD203B41FA5}">
                      <a16:colId xmlns:a16="http://schemas.microsoft.com/office/drawing/2014/main" val="424169849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2016288434"/>
                    </a:ext>
                  </a:extLst>
                </a:gridCol>
                <a:gridCol w="578407">
                  <a:extLst>
                    <a:ext uri="{9D8B030D-6E8A-4147-A177-3AD203B41FA5}">
                      <a16:colId xmlns:a16="http://schemas.microsoft.com/office/drawing/2014/main" val="2244547910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2078063809"/>
                    </a:ext>
                  </a:extLst>
                </a:gridCol>
                <a:gridCol w="423871">
                  <a:extLst>
                    <a:ext uri="{9D8B030D-6E8A-4147-A177-3AD203B41FA5}">
                      <a16:colId xmlns:a16="http://schemas.microsoft.com/office/drawing/2014/main" val="2835150796"/>
                    </a:ext>
                  </a:extLst>
                </a:gridCol>
                <a:gridCol w="525424">
                  <a:extLst>
                    <a:ext uri="{9D8B030D-6E8A-4147-A177-3AD203B41FA5}">
                      <a16:colId xmlns:a16="http://schemas.microsoft.com/office/drawing/2014/main" val="2275383198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4173434966"/>
                    </a:ext>
                  </a:extLst>
                </a:gridCol>
                <a:gridCol w="525424">
                  <a:extLst>
                    <a:ext uri="{9D8B030D-6E8A-4147-A177-3AD203B41FA5}">
                      <a16:colId xmlns:a16="http://schemas.microsoft.com/office/drawing/2014/main" val="2053344001"/>
                    </a:ext>
                  </a:extLst>
                </a:gridCol>
                <a:gridCol w="426079">
                  <a:extLst>
                    <a:ext uri="{9D8B030D-6E8A-4147-A177-3AD203B41FA5}">
                      <a16:colId xmlns:a16="http://schemas.microsoft.com/office/drawing/2014/main" val="3079740846"/>
                    </a:ext>
                  </a:extLst>
                </a:gridCol>
                <a:gridCol w="578407">
                  <a:extLst>
                    <a:ext uri="{9D8B030D-6E8A-4147-A177-3AD203B41FA5}">
                      <a16:colId xmlns:a16="http://schemas.microsoft.com/office/drawing/2014/main" val="464253414"/>
                    </a:ext>
                  </a:extLst>
                </a:gridCol>
                <a:gridCol w="525424">
                  <a:extLst>
                    <a:ext uri="{9D8B030D-6E8A-4147-A177-3AD203B41FA5}">
                      <a16:colId xmlns:a16="http://schemas.microsoft.com/office/drawing/2014/main" val="4136354800"/>
                    </a:ext>
                  </a:extLst>
                </a:gridCol>
                <a:gridCol w="476855">
                  <a:extLst>
                    <a:ext uri="{9D8B030D-6E8A-4147-A177-3AD203B41FA5}">
                      <a16:colId xmlns:a16="http://schemas.microsoft.com/office/drawing/2014/main" val="1329884075"/>
                    </a:ext>
                  </a:extLst>
                </a:gridCol>
                <a:gridCol w="728528">
                  <a:extLst>
                    <a:ext uri="{9D8B030D-6E8A-4147-A177-3AD203B41FA5}">
                      <a16:colId xmlns:a16="http://schemas.microsoft.com/office/drawing/2014/main" val="2672342651"/>
                    </a:ext>
                  </a:extLst>
                </a:gridCol>
              </a:tblGrid>
              <a:tr h="3422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USES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18615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4.2.7.14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 and Toxic Materials and Chemicals Use, </a:t>
                      </a:r>
                      <a:r>
                        <a:rPr lang="en-US" sz="1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Generation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Storage, Transport, Disposal or Discharge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91447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4.2.7.17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Generation or Storage of Hazardous Waste (Limited to the volumes classified as a very small quantity generator (VSQG))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9465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4.2.7.18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Generation or Storage of Hazardous Waste (In excess of the volumes classified as a very small quantity generator (VSQG))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40570"/>
                  </a:ext>
                </a:extLst>
              </a:tr>
            </a:tbl>
          </a:graphicData>
        </a:graphic>
      </p:graphicFrame>
      <p:pic>
        <p:nvPicPr>
          <p:cNvPr id="5122" name="Picture 2" descr="Board of Health/Health Department | Stoneham,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4974804"/>
            <a:ext cx="1892300" cy="16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1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 txBox="1">
            <a:spLocks/>
          </p:cNvSpPr>
          <p:nvPr/>
        </p:nvSpPr>
        <p:spPr>
          <a:xfrm>
            <a:off x="524255" y="3248024"/>
            <a:ext cx="10924793" cy="1390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 swimming pools require an additional level of scrutiny by the Board of Health.</a:t>
            </a:r>
          </a:p>
          <a:p>
            <a:r>
              <a:rPr lang="en-US" dirty="0" smtClean="0"/>
              <a:t>Special Permits allow for simpler enforcement by the town.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20246"/>
              </p:ext>
            </p:extLst>
          </p:nvPr>
        </p:nvGraphicFramePr>
        <p:xfrm>
          <a:off x="334147" y="1398905"/>
          <a:ext cx="11305010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653429">
                  <a:extLst>
                    <a:ext uri="{9D8B030D-6E8A-4147-A177-3AD203B41FA5}">
                      <a16:colId xmlns:a16="http://schemas.microsoft.com/office/drawing/2014/main" val="3993019348"/>
                    </a:ext>
                  </a:extLst>
                </a:gridCol>
                <a:gridCol w="2306223">
                  <a:extLst>
                    <a:ext uri="{9D8B030D-6E8A-4147-A177-3AD203B41FA5}">
                      <a16:colId xmlns:a16="http://schemas.microsoft.com/office/drawing/2014/main" val="4173518359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1778318876"/>
                    </a:ext>
                  </a:extLst>
                </a:gridCol>
                <a:gridCol w="431852">
                  <a:extLst>
                    <a:ext uri="{9D8B030D-6E8A-4147-A177-3AD203B41FA5}">
                      <a16:colId xmlns:a16="http://schemas.microsoft.com/office/drawing/2014/main" val="1797174072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3784446815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2620412987"/>
                    </a:ext>
                  </a:extLst>
                </a:gridCol>
                <a:gridCol w="431852">
                  <a:extLst>
                    <a:ext uri="{9D8B030D-6E8A-4147-A177-3AD203B41FA5}">
                      <a16:colId xmlns:a16="http://schemas.microsoft.com/office/drawing/2014/main" val="2141302253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3938969103"/>
                    </a:ext>
                  </a:extLst>
                </a:gridCol>
                <a:gridCol w="592382">
                  <a:extLst>
                    <a:ext uri="{9D8B030D-6E8A-4147-A177-3AD203B41FA5}">
                      <a16:colId xmlns:a16="http://schemas.microsoft.com/office/drawing/2014/main" val="1709038074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4250854397"/>
                    </a:ext>
                  </a:extLst>
                </a:gridCol>
                <a:gridCol w="434112">
                  <a:extLst>
                    <a:ext uri="{9D8B030D-6E8A-4147-A177-3AD203B41FA5}">
                      <a16:colId xmlns:a16="http://schemas.microsoft.com/office/drawing/2014/main" val="3091220033"/>
                    </a:ext>
                  </a:extLst>
                </a:gridCol>
                <a:gridCol w="538119">
                  <a:extLst>
                    <a:ext uri="{9D8B030D-6E8A-4147-A177-3AD203B41FA5}">
                      <a16:colId xmlns:a16="http://schemas.microsoft.com/office/drawing/2014/main" val="3664061579"/>
                    </a:ext>
                  </a:extLst>
                </a:gridCol>
                <a:gridCol w="429590">
                  <a:extLst>
                    <a:ext uri="{9D8B030D-6E8A-4147-A177-3AD203B41FA5}">
                      <a16:colId xmlns:a16="http://schemas.microsoft.com/office/drawing/2014/main" val="3676823665"/>
                    </a:ext>
                  </a:extLst>
                </a:gridCol>
                <a:gridCol w="538119">
                  <a:extLst>
                    <a:ext uri="{9D8B030D-6E8A-4147-A177-3AD203B41FA5}">
                      <a16:colId xmlns:a16="http://schemas.microsoft.com/office/drawing/2014/main" val="2485567469"/>
                    </a:ext>
                  </a:extLst>
                </a:gridCol>
                <a:gridCol w="436374">
                  <a:extLst>
                    <a:ext uri="{9D8B030D-6E8A-4147-A177-3AD203B41FA5}">
                      <a16:colId xmlns:a16="http://schemas.microsoft.com/office/drawing/2014/main" val="3420374381"/>
                    </a:ext>
                  </a:extLst>
                </a:gridCol>
                <a:gridCol w="592382">
                  <a:extLst>
                    <a:ext uri="{9D8B030D-6E8A-4147-A177-3AD203B41FA5}">
                      <a16:colId xmlns:a16="http://schemas.microsoft.com/office/drawing/2014/main" val="52494782"/>
                    </a:ext>
                  </a:extLst>
                </a:gridCol>
                <a:gridCol w="538119">
                  <a:extLst>
                    <a:ext uri="{9D8B030D-6E8A-4147-A177-3AD203B41FA5}">
                      <a16:colId xmlns:a16="http://schemas.microsoft.com/office/drawing/2014/main" val="1513746296"/>
                    </a:ext>
                  </a:extLst>
                </a:gridCol>
                <a:gridCol w="488377">
                  <a:extLst>
                    <a:ext uri="{9D8B030D-6E8A-4147-A177-3AD203B41FA5}">
                      <a16:colId xmlns:a16="http://schemas.microsoft.com/office/drawing/2014/main" val="2703934930"/>
                    </a:ext>
                  </a:extLst>
                </a:gridCol>
                <a:gridCol w="746130">
                  <a:extLst>
                    <a:ext uri="{9D8B030D-6E8A-4147-A177-3AD203B41FA5}">
                      <a16:colId xmlns:a16="http://schemas.microsoft.com/office/drawing/2014/main" val="3400541010"/>
                    </a:ext>
                  </a:extLst>
                </a:gridCol>
              </a:tblGrid>
              <a:tr h="381000">
                <a:tc gridSpan="1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4.3.0 ACCESSORY USE REGULATION SCHEDULE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38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REF. 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DESIGNATION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OVERLAY DISTRICTS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905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NORMALLY ACCESSORY TO RESIDENTIAL PRINCIPAL USES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1883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4.3.1.9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Swimming Pool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9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97813"/>
                  </a:ext>
                </a:extLst>
              </a:tr>
            </a:tbl>
          </a:graphicData>
        </a:graphic>
      </p:graphicFrame>
      <p:pic>
        <p:nvPicPr>
          <p:cNvPr id="6146" name="Picture 2" descr="People swimming in pool 21476588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412805"/>
            <a:ext cx="5759450" cy="19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5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 txBox="1">
            <a:spLocks/>
          </p:cNvSpPr>
          <p:nvPr/>
        </p:nvSpPr>
        <p:spPr>
          <a:xfrm>
            <a:off x="524255" y="3248024"/>
            <a:ext cx="10924793" cy="1390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Food Halls would have a master special permit, like the mall food court</a:t>
            </a:r>
          </a:p>
          <a:p>
            <a:r>
              <a:rPr lang="en-US" dirty="0" smtClean="0"/>
              <a:t>Ensuring these new uses are not prohibited due to an overlay district.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87857"/>
              </p:ext>
            </p:extLst>
          </p:nvPr>
        </p:nvGraphicFramePr>
        <p:xfrm>
          <a:off x="286913" y="1429385"/>
          <a:ext cx="11543136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667193">
                  <a:extLst>
                    <a:ext uri="{9D8B030D-6E8A-4147-A177-3AD203B41FA5}">
                      <a16:colId xmlns:a16="http://schemas.microsoft.com/office/drawing/2014/main" val="1373565963"/>
                    </a:ext>
                  </a:extLst>
                </a:gridCol>
                <a:gridCol w="2354800">
                  <a:extLst>
                    <a:ext uri="{9D8B030D-6E8A-4147-A177-3AD203B41FA5}">
                      <a16:colId xmlns:a16="http://schemas.microsoft.com/office/drawing/2014/main" val="1028685747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120998904"/>
                    </a:ext>
                  </a:extLst>
                </a:gridCol>
                <a:gridCol w="440948">
                  <a:extLst>
                    <a:ext uri="{9D8B030D-6E8A-4147-A177-3AD203B41FA5}">
                      <a16:colId xmlns:a16="http://schemas.microsoft.com/office/drawing/2014/main" val="632745320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979401800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3180174357"/>
                    </a:ext>
                  </a:extLst>
                </a:gridCol>
                <a:gridCol w="440948">
                  <a:extLst>
                    <a:ext uri="{9D8B030D-6E8A-4147-A177-3AD203B41FA5}">
                      <a16:colId xmlns:a16="http://schemas.microsoft.com/office/drawing/2014/main" val="2411531872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3307543779"/>
                    </a:ext>
                  </a:extLst>
                </a:gridCol>
                <a:gridCol w="604860">
                  <a:extLst>
                    <a:ext uri="{9D8B030D-6E8A-4147-A177-3AD203B41FA5}">
                      <a16:colId xmlns:a16="http://schemas.microsoft.com/office/drawing/2014/main" val="277591516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1098675196"/>
                    </a:ext>
                  </a:extLst>
                </a:gridCol>
                <a:gridCol w="443256">
                  <a:extLst>
                    <a:ext uri="{9D8B030D-6E8A-4147-A177-3AD203B41FA5}">
                      <a16:colId xmlns:a16="http://schemas.microsoft.com/office/drawing/2014/main" val="3422517253"/>
                    </a:ext>
                  </a:extLst>
                </a:gridCol>
                <a:gridCol w="549454">
                  <a:extLst>
                    <a:ext uri="{9D8B030D-6E8A-4147-A177-3AD203B41FA5}">
                      <a16:colId xmlns:a16="http://schemas.microsoft.com/office/drawing/2014/main" val="1413367073"/>
                    </a:ext>
                  </a:extLst>
                </a:gridCol>
                <a:gridCol w="438639">
                  <a:extLst>
                    <a:ext uri="{9D8B030D-6E8A-4147-A177-3AD203B41FA5}">
                      <a16:colId xmlns:a16="http://schemas.microsoft.com/office/drawing/2014/main" val="2705827577"/>
                    </a:ext>
                  </a:extLst>
                </a:gridCol>
                <a:gridCol w="549454">
                  <a:extLst>
                    <a:ext uri="{9D8B030D-6E8A-4147-A177-3AD203B41FA5}">
                      <a16:colId xmlns:a16="http://schemas.microsoft.com/office/drawing/2014/main" val="145791403"/>
                    </a:ext>
                  </a:extLst>
                </a:gridCol>
                <a:gridCol w="445565">
                  <a:extLst>
                    <a:ext uri="{9D8B030D-6E8A-4147-A177-3AD203B41FA5}">
                      <a16:colId xmlns:a16="http://schemas.microsoft.com/office/drawing/2014/main" val="527412524"/>
                    </a:ext>
                  </a:extLst>
                </a:gridCol>
                <a:gridCol w="604860">
                  <a:extLst>
                    <a:ext uri="{9D8B030D-6E8A-4147-A177-3AD203B41FA5}">
                      <a16:colId xmlns:a16="http://schemas.microsoft.com/office/drawing/2014/main" val="2893564908"/>
                    </a:ext>
                  </a:extLst>
                </a:gridCol>
                <a:gridCol w="549454">
                  <a:extLst>
                    <a:ext uri="{9D8B030D-6E8A-4147-A177-3AD203B41FA5}">
                      <a16:colId xmlns:a16="http://schemas.microsoft.com/office/drawing/2014/main" val="856473124"/>
                    </a:ext>
                  </a:extLst>
                </a:gridCol>
                <a:gridCol w="498664">
                  <a:extLst>
                    <a:ext uri="{9D8B030D-6E8A-4147-A177-3AD203B41FA5}">
                      <a16:colId xmlns:a16="http://schemas.microsoft.com/office/drawing/2014/main" val="3176266270"/>
                    </a:ext>
                  </a:extLst>
                </a:gridCol>
                <a:gridCol w="761846">
                  <a:extLst>
                    <a:ext uri="{9D8B030D-6E8A-4147-A177-3AD203B41FA5}">
                      <a16:colId xmlns:a16="http://schemas.microsoft.com/office/drawing/2014/main" val="5578570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NORMALLY ACCESSORY TO NON- RESIDENTIAL PRINCIPAL USES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094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4.3.2.31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Hall or Public Market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760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4.3.2.32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 Food Market, Vendor's Court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669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4.3.2.34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Parklet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714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4.3.2.35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Outdoor Merchandise Display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14133"/>
                  </a:ext>
                </a:extLst>
              </a:tr>
            </a:tbl>
          </a:graphicData>
        </a:graphic>
      </p:graphicFrame>
      <p:pic>
        <p:nvPicPr>
          <p:cNvPr id="7170" name="Picture 2" descr="Assembly Food Hall | Projects | Gens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" y="4458015"/>
            <a:ext cx="3248380" cy="18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OD TRUCK COURT - Manteca Bulle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4458015"/>
            <a:ext cx="2740336" cy="18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ndemic-era Street Spaces: Parklets, Patios, and the Future of the Public  Realm | ArchDa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89" y="4458015"/>
            <a:ext cx="2737059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9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5929" y="1897275"/>
            <a:ext cx="8865623" cy="1819656"/>
          </a:xfrm>
        </p:spPr>
        <p:txBody>
          <a:bodyPr anchor="ctr"/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52263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163</TotalTime>
  <Words>964</Words>
  <Application>Microsoft Office PowerPoint</Application>
  <PresentationFormat>Widescreen</PresentationFormat>
  <Paragraphs>468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Ion Boardroom</vt:lpstr>
      <vt:lpstr>Use Table Optimization</vt:lpstr>
      <vt:lpstr>Purpose</vt:lpstr>
      <vt:lpstr>The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Table Optimization</dc:title>
  <dc:creator>Elizabeth Bonventre</dc:creator>
  <cp:lastModifiedBy>Elizabeth Bonventre</cp:lastModifiedBy>
  <cp:revision>15</cp:revision>
  <dcterms:created xsi:type="dcterms:W3CDTF">2025-03-17T20:28:18Z</dcterms:created>
  <dcterms:modified xsi:type="dcterms:W3CDTF">2025-03-17T23:12:10Z</dcterms:modified>
</cp:coreProperties>
</file>