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346" r:id="rId2"/>
    <p:sldId id="305" r:id="rId3"/>
    <p:sldId id="275" r:id="rId4"/>
    <p:sldId id="634" r:id="rId5"/>
    <p:sldId id="642" r:id="rId6"/>
    <p:sldId id="637" r:id="rId7"/>
    <p:sldId id="638" r:id="rId8"/>
    <p:sldId id="636" r:id="rId9"/>
    <p:sldId id="350" r:id="rId10"/>
    <p:sldId id="353" r:id="rId11"/>
    <p:sldId id="354" r:id="rId12"/>
    <p:sldId id="640" r:id="rId13"/>
    <p:sldId id="639" r:id="rId14"/>
    <p:sldId id="3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C64AA-F240-44ED-8970-6A7BD2B1E996}" v="348" dt="2025-07-08T20:56:07.709"/>
    <p1510:client id="{84C62CF7-8D89-C44E-C4FE-297EE623168B}" v="15" dt="2025-07-08T21:58:06.2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09" d="100"/>
          <a:sy n="109" d="100"/>
        </p:scale>
        <p:origin x="680" y="3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E2179E-5E8B-5943-8F44-BE7ED17A424D}" type="datetimeFigureOut">
              <a:rPr lang="en-US" smtClean="0"/>
              <a:t>7/8/25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132752-32A6-8744-8449-907CD13C7FE6}" type="slidenum">
              <a:rPr lang="en-US" smtClean="0"/>
              <a:t>‹#›</a:t>
            </a:fld>
            <a:endParaRPr lang="en-US"/>
          </a:p>
        </p:txBody>
      </p:sp>
    </p:spTree>
    <p:extLst>
      <p:ext uri="{BB962C8B-B14F-4D97-AF65-F5344CB8AC3E}">
        <p14:creationId xmlns:p14="http://schemas.microsoft.com/office/powerpoint/2010/main" val="2182669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4A164E9-C866-4BBB-88F4-DC0ED319392C}" type="slidenum">
              <a:rPr lang="en-US" altLang="en-US" smtClean="0"/>
              <a:pPr>
                <a:defRPr/>
              </a:pPr>
              <a:t>1</a:t>
            </a:fld>
            <a:endParaRPr lang="en-US" altLang="en-US"/>
          </a:p>
        </p:txBody>
      </p:sp>
    </p:spTree>
    <p:extLst>
      <p:ext uri="{BB962C8B-B14F-4D97-AF65-F5344CB8AC3E}">
        <p14:creationId xmlns:p14="http://schemas.microsoft.com/office/powerpoint/2010/main" val="41950327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2A6B38A4-24C1-44E2-B683-F164076DC9C2}" type="slidenum">
              <a:rPr lang="en-US" smtClean="0"/>
              <a:t>11</a:t>
            </a:fld>
            <a:endParaRPr lang="en-US"/>
          </a:p>
        </p:txBody>
      </p:sp>
    </p:spTree>
    <p:extLst>
      <p:ext uri="{BB962C8B-B14F-4D97-AF65-F5344CB8AC3E}">
        <p14:creationId xmlns:p14="http://schemas.microsoft.com/office/powerpoint/2010/main" val="3326874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07518-2664-E15D-745F-86116A0CD1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10F7CA-C0BF-8610-4DED-69DD6CA061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1949C1-D870-E9E8-83A0-AC15F6ACF802}"/>
              </a:ext>
            </a:extLst>
          </p:cNvPr>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213B3B37-3F39-F580-AB2E-F903C8E48D35}"/>
              </a:ext>
            </a:extLst>
          </p:cNvPr>
          <p:cNvSpPr>
            <a:spLocks noGrp="1"/>
          </p:cNvSpPr>
          <p:nvPr>
            <p:ph type="sldNum" sz="quarter" idx="10"/>
          </p:nvPr>
        </p:nvSpPr>
        <p:spPr/>
        <p:txBody>
          <a:bodyPr/>
          <a:lstStyle/>
          <a:p>
            <a:fld id="{2A6B38A4-24C1-44E2-B683-F164076DC9C2}" type="slidenum">
              <a:rPr lang="en-US" smtClean="0"/>
              <a:t>12</a:t>
            </a:fld>
            <a:endParaRPr lang="en-US"/>
          </a:p>
        </p:txBody>
      </p:sp>
    </p:spTree>
    <p:extLst>
      <p:ext uri="{BB962C8B-B14F-4D97-AF65-F5344CB8AC3E}">
        <p14:creationId xmlns:p14="http://schemas.microsoft.com/office/powerpoint/2010/main" val="3518709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E81CC-FA0A-8767-444D-6F8A2DBF09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403974-1141-BD50-38C6-36EA6F341B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3C53B6-65C6-0C86-71FC-2246698F0DD7}"/>
              </a:ext>
            </a:extLst>
          </p:cNvPr>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150F12AF-69CD-F531-B032-970ED05957D8}"/>
              </a:ext>
            </a:extLst>
          </p:cNvPr>
          <p:cNvSpPr>
            <a:spLocks noGrp="1"/>
          </p:cNvSpPr>
          <p:nvPr>
            <p:ph type="sldNum" sz="quarter" idx="10"/>
          </p:nvPr>
        </p:nvSpPr>
        <p:spPr/>
        <p:txBody>
          <a:bodyPr/>
          <a:lstStyle/>
          <a:p>
            <a:fld id="{2A6B38A4-24C1-44E2-B683-F164076DC9C2}" type="slidenum">
              <a:rPr lang="en-US" smtClean="0"/>
              <a:t>13</a:t>
            </a:fld>
            <a:endParaRPr lang="en-US"/>
          </a:p>
        </p:txBody>
      </p:sp>
    </p:spTree>
    <p:extLst>
      <p:ext uri="{BB962C8B-B14F-4D97-AF65-F5344CB8AC3E}">
        <p14:creationId xmlns:p14="http://schemas.microsoft.com/office/powerpoint/2010/main" val="1278228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2A6B38A4-24C1-44E2-B683-F164076DC9C2}" type="slidenum">
              <a:rPr lang="en-US" smtClean="0"/>
              <a:t>3</a:t>
            </a:fld>
            <a:endParaRPr lang="en-US"/>
          </a:p>
        </p:txBody>
      </p:sp>
    </p:spTree>
    <p:extLst>
      <p:ext uri="{BB962C8B-B14F-4D97-AF65-F5344CB8AC3E}">
        <p14:creationId xmlns:p14="http://schemas.microsoft.com/office/powerpoint/2010/main" val="1591672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4A164E9-C866-4BBB-88F4-DC0ED319392C}" type="slidenum">
              <a:rPr lang="en-US" altLang="en-US" smtClean="0"/>
              <a:pPr>
                <a:defRPr/>
              </a:pPr>
              <a:t>4</a:t>
            </a:fld>
            <a:endParaRPr lang="en-US" altLang="en-US"/>
          </a:p>
        </p:txBody>
      </p:sp>
    </p:spTree>
    <p:extLst>
      <p:ext uri="{BB962C8B-B14F-4D97-AF65-F5344CB8AC3E}">
        <p14:creationId xmlns:p14="http://schemas.microsoft.com/office/powerpoint/2010/main" val="358755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65DC7-01F1-E0B8-E048-08396180D2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216692-EA42-4185-55FD-1F4137CE26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91BC80-E6F2-A403-C499-567F176C5950}"/>
              </a:ext>
            </a:extLst>
          </p:cNvPr>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41BB241A-FB68-737D-A876-988FC49E98FD}"/>
              </a:ext>
            </a:extLst>
          </p:cNvPr>
          <p:cNvSpPr>
            <a:spLocks noGrp="1"/>
          </p:cNvSpPr>
          <p:nvPr>
            <p:ph type="sldNum" sz="quarter" idx="10"/>
          </p:nvPr>
        </p:nvSpPr>
        <p:spPr/>
        <p:txBody>
          <a:bodyPr/>
          <a:lstStyle/>
          <a:p>
            <a:fld id="{2A6B38A4-24C1-44E2-B683-F164076DC9C2}" type="slidenum">
              <a:rPr lang="en-US" smtClean="0"/>
              <a:t>5</a:t>
            </a:fld>
            <a:endParaRPr lang="en-US"/>
          </a:p>
        </p:txBody>
      </p:sp>
    </p:spTree>
    <p:extLst>
      <p:ext uri="{BB962C8B-B14F-4D97-AF65-F5344CB8AC3E}">
        <p14:creationId xmlns:p14="http://schemas.microsoft.com/office/powerpoint/2010/main" val="3609474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DA064-A337-081C-0289-E83D730DD9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003873-6675-CB0F-DC0D-0A5B9F6F5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FE7430-EDFB-81C2-B1EE-F0360A890EFB}"/>
              </a:ext>
            </a:extLst>
          </p:cNvPr>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FD3F5A9F-19C4-7617-D261-781D9AE498D4}"/>
              </a:ext>
            </a:extLst>
          </p:cNvPr>
          <p:cNvSpPr>
            <a:spLocks noGrp="1"/>
          </p:cNvSpPr>
          <p:nvPr>
            <p:ph type="sldNum" sz="quarter" idx="10"/>
          </p:nvPr>
        </p:nvSpPr>
        <p:spPr/>
        <p:txBody>
          <a:bodyPr/>
          <a:lstStyle/>
          <a:p>
            <a:fld id="{2A6B38A4-24C1-44E2-B683-F164076DC9C2}" type="slidenum">
              <a:rPr lang="en-US" smtClean="0"/>
              <a:t>6</a:t>
            </a:fld>
            <a:endParaRPr lang="en-US"/>
          </a:p>
        </p:txBody>
      </p:sp>
    </p:spTree>
    <p:extLst>
      <p:ext uri="{BB962C8B-B14F-4D97-AF65-F5344CB8AC3E}">
        <p14:creationId xmlns:p14="http://schemas.microsoft.com/office/powerpoint/2010/main" val="950696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9DAB8-E9FC-ABBA-26ED-15FA7BBD2E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10DE81-0BE1-6864-6FF2-290CAE7EBC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22BB0A-E3AF-8E52-93E4-711B81114A1E}"/>
              </a:ext>
            </a:extLst>
          </p:cNvPr>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4DECA015-7217-D052-AD8C-DA3600618218}"/>
              </a:ext>
            </a:extLst>
          </p:cNvPr>
          <p:cNvSpPr>
            <a:spLocks noGrp="1"/>
          </p:cNvSpPr>
          <p:nvPr>
            <p:ph type="sldNum" sz="quarter" idx="10"/>
          </p:nvPr>
        </p:nvSpPr>
        <p:spPr/>
        <p:txBody>
          <a:bodyPr/>
          <a:lstStyle/>
          <a:p>
            <a:fld id="{2A6B38A4-24C1-44E2-B683-F164076DC9C2}" type="slidenum">
              <a:rPr lang="en-US" smtClean="0"/>
              <a:t>7</a:t>
            </a:fld>
            <a:endParaRPr lang="en-US"/>
          </a:p>
        </p:txBody>
      </p:sp>
    </p:spTree>
    <p:extLst>
      <p:ext uri="{BB962C8B-B14F-4D97-AF65-F5344CB8AC3E}">
        <p14:creationId xmlns:p14="http://schemas.microsoft.com/office/powerpoint/2010/main" val="3015031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F5E6C-268F-F211-2EA8-C8E016FE8E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735DEB-A0F7-FB41-CF9C-6A4F45F02B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B48786-F64D-90F4-D448-2A4F9E3DDC06}"/>
              </a:ext>
            </a:extLst>
          </p:cNvPr>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4BD7D5D3-F2B6-853B-65FC-E1BF6F53CC0C}"/>
              </a:ext>
            </a:extLst>
          </p:cNvPr>
          <p:cNvSpPr>
            <a:spLocks noGrp="1"/>
          </p:cNvSpPr>
          <p:nvPr>
            <p:ph type="sldNum" sz="quarter" idx="10"/>
          </p:nvPr>
        </p:nvSpPr>
        <p:spPr/>
        <p:txBody>
          <a:bodyPr/>
          <a:lstStyle/>
          <a:p>
            <a:fld id="{2A6B38A4-24C1-44E2-B683-F164076DC9C2}" type="slidenum">
              <a:rPr lang="en-US" smtClean="0"/>
              <a:t>8</a:t>
            </a:fld>
            <a:endParaRPr lang="en-US"/>
          </a:p>
        </p:txBody>
      </p:sp>
    </p:spTree>
    <p:extLst>
      <p:ext uri="{BB962C8B-B14F-4D97-AF65-F5344CB8AC3E}">
        <p14:creationId xmlns:p14="http://schemas.microsoft.com/office/powerpoint/2010/main" val="26128792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2A6B38A4-24C1-44E2-B683-F164076DC9C2}" type="slidenum">
              <a:rPr lang="en-US" smtClean="0"/>
              <a:t>9</a:t>
            </a:fld>
            <a:endParaRPr lang="en-US"/>
          </a:p>
        </p:txBody>
      </p:sp>
    </p:spTree>
    <p:extLst>
      <p:ext uri="{BB962C8B-B14F-4D97-AF65-F5344CB8AC3E}">
        <p14:creationId xmlns:p14="http://schemas.microsoft.com/office/powerpoint/2010/main" val="3631137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810" indent="-16981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2A6B38A4-24C1-44E2-B683-F164076DC9C2}" type="slidenum">
              <a:rPr lang="en-US" smtClean="0"/>
              <a:t>10</a:t>
            </a:fld>
            <a:endParaRPr lang="en-US"/>
          </a:p>
        </p:txBody>
      </p:sp>
    </p:spTree>
    <p:extLst>
      <p:ext uri="{BB962C8B-B14F-4D97-AF65-F5344CB8AC3E}">
        <p14:creationId xmlns:p14="http://schemas.microsoft.com/office/powerpoint/2010/main" val="868066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5B946-95D3-86FD-4420-0B60C233FA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C5F4A2-27F9-D0DB-BF9D-2CE49AF411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D1DA43-6F53-4317-AE52-AE9DCE5C0452}"/>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5" name="Footer Placeholder 4">
            <a:extLst>
              <a:ext uri="{FF2B5EF4-FFF2-40B4-BE49-F238E27FC236}">
                <a16:creationId xmlns:a16="http://schemas.microsoft.com/office/drawing/2014/main" id="{46EDB521-73AC-9B09-1443-219DF40305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8215EF-4BD7-367F-D08E-09ABC6B90FC0}"/>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324133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1C328-3112-2FD0-68CD-915726127E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1948013-DF27-CE73-00D7-4196BFC6EC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CD78D6-7898-E870-EDC4-EE69FEE12FDC}"/>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5" name="Footer Placeholder 4">
            <a:extLst>
              <a:ext uri="{FF2B5EF4-FFF2-40B4-BE49-F238E27FC236}">
                <a16:creationId xmlns:a16="http://schemas.microsoft.com/office/drawing/2014/main" id="{B91709F3-FB09-6A62-5DA4-917FDE35CD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D4F6FB-C90B-AF1F-AE21-ABA4DDB789D5}"/>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3168059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C55806-5A24-8AAE-6412-B30C8FC0BD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0FD9A4-BFD8-3AC0-F62F-9BC634CE2D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B025F5-4F78-73DD-DD61-66127E334639}"/>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5" name="Footer Placeholder 4">
            <a:extLst>
              <a:ext uri="{FF2B5EF4-FFF2-40B4-BE49-F238E27FC236}">
                <a16:creationId xmlns:a16="http://schemas.microsoft.com/office/drawing/2014/main" id="{F0F2A03C-D6E0-A3AB-B434-FE73C166E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D956C0-9C1B-B920-F17F-D4697CA99E87}"/>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299932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2F233-6680-1866-AFCF-1DD35397E8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273289-C833-9254-F0A1-876668319C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C345D0-C5E0-2E35-A250-EF86D6E9D3C2}"/>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5" name="Footer Placeholder 4">
            <a:extLst>
              <a:ext uri="{FF2B5EF4-FFF2-40B4-BE49-F238E27FC236}">
                <a16:creationId xmlns:a16="http://schemas.microsoft.com/office/drawing/2014/main" id="{7369EDC7-8BBB-718D-2B64-566BF013C8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90D281-CC95-A504-224A-CE5A350841FF}"/>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1304058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04B0B-C4DC-90FB-1C96-E9FBD3EBA3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33CFF8-7D53-2E3F-6683-CC17E2C5C8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9BED13-E651-76B3-4B24-5A12E1910C73}"/>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5" name="Footer Placeholder 4">
            <a:extLst>
              <a:ext uri="{FF2B5EF4-FFF2-40B4-BE49-F238E27FC236}">
                <a16:creationId xmlns:a16="http://schemas.microsoft.com/office/drawing/2014/main" id="{B4DF80E6-2111-9CF1-D61C-1BA3560A36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A0F3C1-C599-CC24-11BF-ABAF84F3B975}"/>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3572513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9F80-2F63-E69D-6314-2B3D640A7B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208F6C-9FA2-1901-A973-203642FC06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650206-5796-720B-591A-DE33E2C55C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0243C1-4DA2-2172-06F2-B0DC64B32A74}"/>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6" name="Footer Placeholder 5">
            <a:extLst>
              <a:ext uri="{FF2B5EF4-FFF2-40B4-BE49-F238E27FC236}">
                <a16:creationId xmlns:a16="http://schemas.microsoft.com/office/drawing/2014/main" id="{5363DA61-5309-EBC9-8CD8-97DF426051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F1DBDC-4F98-F56E-38DF-99112C5E5DC6}"/>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460344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309B-BB71-AFC6-0264-F09B328C95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B6A831A-FC86-7C67-9B02-82B51E6CC0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D8B4E7-1D9C-9725-C5F5-47432315B4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02F0A1-3E41-5A86-A181-5C9EAFE758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5A8C43-ED75-0CEC-D0C5-83E5899EC7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9F12F1-4D7A-BEA9-37DC-95ABCAA0E048}"/>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8" name="Footer Placeholder 7">
            <a:extLst>
              <a:ext uri="{FF2B5EF4-FFF2-40B4-BE49-F238E27FC236}">
                <a16:creationId xmlns:a16="http://schemas.microsoft.com/office/drawing/2014/main" id="{749E29C6-134A-BEFC-D34D-3E5F4EB140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7990AA3-763A-809D-01CC-290BD4EBA641}"/>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31421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1FA69-06F3-CDD2-9DE4-A21A23575A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5BF922-3606-1F7C-1E46-E800978AA03A}"/>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4" name="Footer Placeholder 3">
            <a:extLst>
              <a:ext uri="{FF2B5EF4-FFF2-40B4-BE49-F238E27FC236}">
                <a16:creationId xmlns:a16="http://schemas.microsoft.com/office/drawing/2014/main" id="{6F7DB9A1-7D8F-D5FD-AE45-2236B44995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1138DF-84EA-C366-3AE5-1A6E8161816A}"/>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4368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25DB24-F9C0-2E2B-A3E5-E2DABD2223FC}"/>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3" name="Footer Placeholder 2">
            <a:extLst>
              <a:ext uri="{FF2B5EF4-FFF2-40B4-BE49-F238E27FC236}">
                <a16:creationId xmlns:a16="http://schemas.microsoft.com/office/drawing/2014/main" id="{C8549413-7B7E-B39A-1A79-1BDF21A4BE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7CAE5C-0430-C1B5-4F9F-9319D8D9D357}"/>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2622929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9E60E-43EE-954B-8AC3-C096BF0853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508E06-41B9-86EF-CB5F-B0A481C818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235960-ACAE-9993-1695-99D55CBC01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A7DCDE-8A4C-A62F-E04F-10D16789E80C}"/>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6" name="Footer Placeholder 5">
            <a:extLst>
              <a:ext uri="{FF2B5EF4-FFF2-40B4-BE49-F238E27FC236}">
                <a16:creationId xmlns:a16="http://schemas.microsoft.com/office/drawing/2014/main" id="{01A08C11-650D-9DF4-EBD4-D1CA0B0899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E59684-039D-12FB-5A97-F967535C8120}"/>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3452829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F3FFF-A026-602C-FFB7-5EA69C09D1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0EDA55-91FC-A8FA-EC65-90ED6B5B72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EFDD9F-BF22-8FB5-5709-C7D68D532B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35B7C1-155D-9E64-29CE-FEC7794387D8}"/>
              </a:ext>
            </a:extLst>
          </p:cNvPr>
          <p:cNvSpPr>
            <a:spLocks noGrp="1"/>
          </p:cNvSpPr>
          <p:nvPr>
            <p:ph type="dt" sz="half" idx="10"/>
          </p:nvPr>
        </p:nvSpPr>
        <p:spPr/>
        <p:txBody>
          <a:bodyPr/>
          <a:lstStyle/>
          <a:p>
            <a:fld id="{F35BABAF-9373-3D4D-947D-FCD11A5047C2}" type="datetimeFigureOut">
              <a:rPr lang="en-US" smtClean="0"/>
              <a:t>7/8/25</a:t>
            </a:fld>
            <a:endParaRPr lang="en-US"/>
          </a:p>
        </p:txBody>
      </p:sp>
      <p:sp>
        <p:nvSpPr>
          <p:cNvPr id="6" name="Footer Placeholder 5">
            <a:extLst>
              <a:ext uri="{FF2B5EF4-FFF2-40B4-BE49-F238E27FC236}">
                <a16:creationId xmlns:a16="http://schemas.microsoft.com/office/drawing/2014/main" id="{530AA865-0175-8998-A7AA-A376941234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8F5FB8-D9A4-7F38-DEF1-12928C9DA824}"/>
              </a:ext>
            </a:extLst>
          </p:cNvPr>
          <p:cNvSpPr>
            <a:spLocks noGrp="1"/>
          </p:cNvSpPr>
          <p:nvPr>
            <p:ph type="sldNum" sz="quarter" idx="12"/>
          </p:nvPr>
        </p:nvSpPr>
        <p:spPr/>
        <p:txBody>
          <a:bodyPr/>
          <a:lstStyle/>
          <a:p>
            <a:fld id="{F4ACCDCD-5088-E046-A2E9-9DBEC2F24C1D}" type="slidenum">
              <a:rPr lang="en-US" smtClean="0"/>
              <a:t>‹#›</a:t>
            </a:fld>
            <a:endParaRPr lang="en-US"/>
          </a:p>
        </p:txBody>
      </p:sp>
    </p:spTree>
    <p:extLst>
      <p:ext uri="{BB962C8B-B14F-4D97-AF65-F5344CB8AC3E}">
        <p14:creationId xmlns:p14="http://schemas.microsoft.com/office/powerpoint/2010/main" val="1314617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A5B776-5E4B-781F-E232-12F4092665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435A6C-E0A5-CC3B-DBDB-AB29708FEC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87EDA8-76D9-AA8A-485D-21B646F4CD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5BABAF-9373-3D4D-947D-FCD11A5047C2}" type="datetimeFigureOut">
              <a:rPr lang="en-US" smtClean="0"/>
              <a:t>7/8/25</a:t>
            </a:fld>
            <a:endParaRPr lang="en-US"/>
          </a:p>
        </p:txBody>
      </p:sp>
      <p:sp>
        <p:nvSpPr>
          <p:cNvPr id="5" name="Footer Placeholder 4">
            <a:extLst>
              <a:ext uri="{FF2B5EF4-FFF2-40B4-BE49-F238E27FC236}">
                <a16:creationId xmlns:a16="http://schemas.microsoft.com/office/drawing/2014/main" id="{747B815B-F86D-5461-8B21-D6262DA5B4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6FE8EA7-33F4-1F1A-31F5-068659D62A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CCDCD-5088-E046-A2E9-9DBEC2F24C1D}" type="slidenum">
              <a:rPr lang="en-US" smtClean="0"/>
              <a:t>‹#›</a:t>
            </a:fld>
            <a:endParaRPr lang="en-US"/>
          </a:p>
        </p:txBody>
      </p:sp>
    </p:spTree>
    <p:extLst>
      <p:ext uri="{BB962C8B-B14F-4D97-AF65-F5344CB8AC3E}">
        <p14:creationId xmlns:p14="http://schemas.microsoft.com/office/powerpoint/2010/main" val="716945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white screen for ppt.jpg">
            <a:extLst>
              <a:ext uri="{FF2B5EF4-FFF2-40B4-BE49-F238E27FC236}">
                <a16:creationId xmlns:a16="http://schemas.microsoft.com/office/drawing/2014/main" id="{13370975-34A5-124E-99D3-606B33EE92C7}"/>
              </a:ext>
            </a:extLst>
          </p:cNvPr>
          <p:cNvPicPr>
            <a:picLocks noChangeAspect="1"/>
          </p:cNvPicPr>
          <p:nvPr/>
        </p:nvPicPr>
        <p:blipFill rotWithShape="1">
          <a:blip r:embed="rId3">
            <a:extLst>
              <a:ext uri="{28A0092B-C50C-407E-A947-70E740481C1C}">
                <a14:useLocalDpi xmlns:a14="http://schemas.microsoft.com/office/drawing/2010/main" val="0"/>
              </a:ext>
            </a:extLst>
          </a:blip>
          <a:srcRect l="82560" t="1099"/>
          <a:stretch/>
        </p:blipFill>
        <p:spPr bwMode="auto">
          <a:xfrm>
            <a:off x="10580914" y="0"/>
            <a:ext cx="161108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a:extLst>
              <a:ext uri="{FF2B5EF4-FFF2-40B4-BE49-F238E27FC236}">
                <a16:creationId xmlns:a16="http://schemas.microsoft.com/office/drawing/2014/main" id="{E142A138-E49E-CE46-B626-C8DA55B33072}"/>
              </a:ext>
            </a:extLst>
          </p:cNvPr>
          <p:cNvSpPr txBox="1">
            <a:spLocks/>
          </p:cNvSpPr>
          <p:nvPr/>
        </p:nvSpPr>
        <p:spPr>
          <a:xfrm>
            <a:off x="662473" y="923026"/>
            <a:ext cx="10149906" cy="15922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endParaRPr lang="en-US" sz="3600" b="1">
              <a:solidFill>
                <a:srgbClr val="005A8B"/>
              </a:solidFill>
              <a:latin typeface="Calibri" panose="020F0502020204030204"/>
              <a:ea typeface="+mn-ea"/>
              <a:cs typeface="+mn-cs"/>
            </a:endParaRPr>
          </a:p>
          <a:p>
            <a:pPr>
              <a:lnSpc>
                <a:spcPct val="100000"/>
              </a:lnSpc>
              <a:spcBef>
                <a:spcPts val="0"/>
              </a:spcBef>
              <a:defRPr/>
            </a:pPr>
            <a:r>
              <a:rPr lang="en-US" sz="3600" b="1">
                <a:solidFill>
                  <a:srgbClr val="005A8B"/>
                </a:solidFill>
                <a:latin typeface="Calibri" panose="020F0502020204030204"/>
                <a:ea typeface="+mn-ea"/>
                <a:cs typeface="+mn-cs"/>
              </a:rPr>
              <a:t>Burlington Government Review Committee (BGRC)</a:t>
            </a:r>
            <a:endParaRPr lang="en-US" sz="3500" b="1">
              <a:solidFill>
                <a:srgbClr val="005A8B"/>
              </a:solidFill>
              <a:latin typeface="Calibri" panose="020F0502020204030204"/>
              <a:ea typeface="+mn-ea"/>
              <a:cs typeface="+mn-cs"/>
            </a:endParaRPr>
          </a:p>
        </p:txBody>
      </p:sp>
      <p:sp>
        <p:nvSpPr>
          <p:cNvPr id="14" name="Text Box 6">
            <a:extLst>
              <a:ext uri="{FF2B5EF4-FFF2-40B4-BE49-F238E27FC236}">
                <a16:creationId xmlns:a16="http://schemas.microsoft.com/office/drawing/2014/main" id="{C62AADAD-6047-5743-B423-B422E02FC749}"/>
              </a:ext>
            </a:extLst>
          </p:cNvPr>
          <p:cNvSpPr txBox="1">
            <a:spLocks noChangeArrowheads="1"/>
          </p:cNvSpPr>
          <p:nvPr/>
        </p:nvSpPr>
        <p:spPr bwMode="auto">
          <a:xfrm>
            <a:off x="662473" y="5591174"/>
            <a:ext cx="7878766" cy="906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nchorCtr="0"/>
          <a:lstStyle>
            <a:lvl1pPr>
              <a:defRPr sz="2400">
                <a:solidFill>
                  <a:schemeClr val="tx1"/>
                </a:solidFill>
                <a:latin typeface="Arial" panose="020B0604020202020204" pitchFamily="34" charset="0"/>
                <a:ea typeface="ヒラギノ角ゴ Pro W3" panose="020B0300000000000000" pitchFamily="34" charset="-128"/>
              </a:defRPr>
            </a:lvl1pPr>
            <a:lvl2pPr marL="37931725" indent="-37474525">
              <a:defRPr sz="2400">
                <a:solidFill>
                  <a:schemeClr val="tx1"/>
                </a:solidFill>
                <a:latin typeface="Arial" panose="020B0604020202020204" pitchFamily="34" charset="0"/>
                <a:ea typeface="ヒラギノ角ゴ Pro W3" panose="020B0300000000000000" pitchFamily="34" charset="-128"/>
              </a:defRPr>
            </a:lvl2pPr>
            <a:lvl3pPr marL="1143000" indent="-228600">
              <a:defRPr sz="2400">
                <a:solidFill>
                  <a:schemeClr val="tx1"/>
                </a:solidFill>
                <a:latin typeface="Arial" panose="020B0604020202020204" pitchFamily="34" charset="0"/>
                <a:ea typeface="ヒラギノ角ゴ Pro W3" panose="020B0300000000000000" pitchFamily="34" charset="-128"/>
              </a:defRPr>
            </a:lvl3pPr>
            <a:lvl4pPr marL="1600200" indent="-228600">
              <a:defRPr sz="2400">
                <a:solidFill>
                  <a:schemeClr val="tx1"/>
                </a:solidFill>
                <a:latin typeface="Arial" panose="020B0604020202020204" pitchFamily="34" charset="0"/>
                <a:ea typeface="ヒラギノ角ゴ Pro W3" panose="020B0300000000000000" pitchFamily="34" charset="-128"/>
              </a:defRPr>
            </a:lvl4pPr>
            <a:lvl5pPr marL="2057400" indent="-228600">
              <a:defRPr sz="2400">
                <a:solidFill>
                  <a:schemeClr val="tx1"/>
                </a:solidFill>
                <a:latin typeface="Arial" panose="020B0604020202020204" pitchFamily="34" charset="0"/>
                <a:ea typeface="ヒラギノ角ゴ Pro W3" panose="020B0300000000000000"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anose="020B0300000000000000"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anose="020B0300000000000000"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anose="020B0300000000000000"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anose="020B0300000000000000" pitchFamily="34" charset="-128"/>
              </a:defRPr>
            </a:lvl9pPr>
          </a:lstStyle>
          <a:p>
            <a:r>
              <a:rPr lang="en-US" altLang="en-US" sz="2600" b="1" baseline="-25000">
                <a:solidFill>
                  <a:srgbClr val="005A8B"/>
                </a:solidFill>
                <a:latin typeface="+mn-lt"/>
                <a:ea typeface="ＭＳ Ｐゴシック" panose="020B0600070205080204" pitchFamily="34" charset="-128"/>
              </a:rPr>
              <a:t>EDWARD J. COLLINS, JR. CENTER FOR PUBLIC MANAGEMENT</a:t>
            </a:r>
          </a:p>
          <a:p>
            <a:r>
              <a:rPr lang="en-US" altLang="en-US" sz="2200" baseline="-25000">
                <a:solidFill>
                  <a:srgbClr val="005A8B"/>
                </a:solidFill>
                <a:latin typeface="+mn-lt"/>
                <a:ea typeface="ＭＳ Ｐゴシック" panose="020B0600070205080204" pitchFamily="34" charset="-128"/>
              </a:rPr>
              <a:t>JOHN W. McCORMACK GRADUATE SCHOOL OF POLICY AND GLOBAL STUDIES</a:t>
            </a:r>
          </a:p>
          <a:p>
            <a:r>
              <a:rPr lang="en-US" altLang="en-US" sz="2200" baseline="-25000">
                <a:solidFill>
                  <a:srgbClr val="005A8B"/>
                </a:solidFill>
                <a:latin typeface="+mn-lt"/>
                <a:ea typeface="ＭＳ Ｐゴシック" panose="020B0600070205080204" pitchFamily="34" charset="-128"/>
              </a:rPr>
              <a:t>UNIVERSITY OF MASSACHUSETTS BOSTON</a:t>
            </a:r>
          </a:p>
        </p:txBody>
      </p:sp>
      <p:cxnSp>
        <p:nvCxnSpPr>
          <p:cNvPr id="15" name="Straight Connector 14">
            <a:extLst>
              <a:ext uri="{FF2B5EF4-FFF2-40B4-BE49-F238E27FC236}">
                <a16:creationId xmlns:a16="http://schemas.microsoft.com/office/drawing/2014/main" id="{61B3C13C-40F3-104E-B126-AF18730239FC}"/>
              </a:ext>
            </a:extLst>
          </p:cNvPr>
          <p:cNvCxnSpPr>
            <a:cxnSpLocks/>
          </p:cNvCxnSpPr>
          <p:nvPr/>
        </p:nvCxnSpPr>
        <p:spPr>
          <a:xfrm>
            <a:off x="662473" y="2608584"/>
            <a:ext cx="6490996" cy="0"/>
          </a:xfrm>
          <a:prstGeom prst="line">
            <a:avLst/>
          </a:prstGeom>
          <a:ln w="25400">
            <a:solidFill>
              <a:srgbClr val="A0CFEB"/>
            </a:solidFill>
          </a:ln>
        </p:spPr>
        <p:style>
          <a:lnRef idx="1">
            <a:schemeClr val="accent1"/>
          </a:lnRef>
          <a:fillRef idx="0">
            <a:schemeClr val="accent1"/>
          </a:fillRef>
          <a:effectRef idx="0">
            <a:schemeClr val="accent1"/>
          </a:effectRef>
          <a:fontRef idx="minor">
            <a:schemeClr val="tx1"/>
          </a:fontRef>
        </p:style>
      </p:cxnSp>
      <p:sp>
        <p:nvSpPr>
          <p:cNvPr id="7" name="Subtitle 2">
            <a:extLst>
              <a:ext uri="{FF2B5EF4-FFF2-40B4-BE49-F238E27FC236}">
                <a16:creationId xmlns:a16="http://schemas.microsoft.com/office/drawing/2014/main" id="{D51BF155-FC79-BF49-98BF-FDF8E473DD0C}"/>
              </a:ext>
            </a:extLst>
          </p:cNvPr>
          <p:cNvSpPr txBox="1">
            <a:spLocks/>
          </p:cNvSpPr>
          <p:nvPr/>
        </p:nvSpPr>
        <p:spPr>
          <a:xfrm>
            <a:off x="662472" y="2847714"/>
            <a:ext cx="10804313" cy="2375911"/>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a:solidFill>
                  <a:srgbClr val="005A8B"/>
                </a:solidFill>
              </a:rPr>
              <a:t>Tuesday, July 8, 2025</a:t>
            </a:r>
          </a:p>
          <a:p>
            <a:pPr marL="0" indent="0" algn="ctr">
              <a:buNone/>
            </a:pPr>
            <a:endParaRPr lang="en-US" sz="2400">
              <a:solidFill>
                <a:srgbClr val="005A8B"/>
              </a:solidFill>
              <a:latin typeface="+mj-lt"/>
            </a:endParaRPr>
          </a:p>
          <a:p>
            <a:pPr marL="0" indent="0" algn="ctr">
              <a:buNone/>
            </a:pPr>
            <a:r>
              <a:rPr lang="en-US" sz="2400" b="1">
                <a:solidFill>
                  <a:srgbClr val="005A8B"/>
                </a:solidFill>
              </a:rPr>
              <a:t>Anthony Wilson, Charter Practice Lead</a:t>
            </a:r>
          </a:p>
          <a:p>
            <a:pPr marL="0" indent="0" algn="ctr">
              <a:buNone/>
            </a:pPr>
            <a:r>
              <a:rPr lang="en-US" sz="2400" b="1">
                <a:solidFill>
                  <a:srgbClr val="005A8B"/>
                </a:solidFill>
              </a:rPr>
              <a:t>Patricia Lloyd, Associate</a:t>
            </a:r>
          </a:p>
          <a:p>
            <a:pPr marL="0" indent="0">
              <a:buNone/>
            </a:pPr>
            <a:endParaRPr lang="en-US" sz="2400">
              <a:solidFill>
                <a:srgbClr val="005A8B"/>
              </a:solidFill>
              <a:latin typeface="+mj-lt"/>
            </a:endParaRPr>
          </a:p>
          <a:p>
            <a:pPr marL="0" indent="0">
              <a:buNone/>
            </a:pPr>
            <a:endParaRPr lang="en-US" sz="2400">
              <a:solidFill>
                <a:srgbClr val="005A8B"/>
              </a:solidFill>
              <a:latin typeface="+mj-lt"/>
            </a:endParaRPr>
          </a:p>
          <a:p>
            <a:pPr marL="0" indent="0">
              <a:buNone/>
            </a:pPr>
            <a:endParaRPr lang="en-US" sz="2400">
              <a:solidFill>
                <a:srgbClr val="005A8B"/>
              </a:solidFill>
              <a:latin typeface="+mj-lt"/>
            </a:endParaRPr>
          </a:p>
        </p:txBody>
      </p:sp>
    </p:spTree>
    <p:extLst>
      <p:ext uri="{BB962C8B-B14F-4D97-AF65-F5344CB8AC3E}">
        <p14:creationId xmlns:p14="http://schemas.microsoft.com/office/powerpoint/2010/main" val="973779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990600"/>
            <a:ext cx="8839200" cy="5638800"/>
          </a:xfrm>
        </p:spPr>
        <p:txBody>
          <a:bodyPr vert="horz" lIns="91440" tIns="45720" rIns="91440" bIns="45720" rtlCol="0" anchor="t">
            <a:noAutofit/>
          </a:bodyPr>
          <a:lstStyle/>
          <a:p>
            <a:pPr marL="0" indent="0">
              <a:buNone/>
            </a:pPr>
            <a:endParaRPr lang="en-US">
              <a:ea typeface="Calibri"/>
              <a:cs typeface="Calibri"/>
            </a:endParaRPr>
          </a:p>
          <a:p>
            <a:pPr marL="0" indent="0">
              <a:buNone/>
            </a:pPr>
            <a:endParaRPr lang="en-US">
              <a:ea typeface="Calibri"/>
              <a:cs typeface="Calibri"/>
            </a:endParaRPr>
          </a:p>
          <a:p>
            <a:r>
              <a:rPr lang="en-US">
                <a:ea typeface="Calibri"/>
                <a:cs typeface="Calibri"/>
              </a:rPr>
              <a:t>Outlines specific mechanisms for resident input into local government</a:t>
            </a:r>
          </a:p>
          <a:p>
            <a:r>
              <a:rPr lang="en-US">
                <a:ea typeface="Calibri"/>
                <a:cs typeface="Calibri"/>
              </a:rPr>
              <a:t>May include recalls</a:t>
            </a:r>
          </a:p>
          <a:p>
            <a:pPr marL="0" indent="0">
              <a:buNone/>
            </a:pPr>
            <a:endParaRPr lang="en-US">
              <a:ea typeface="Calibri"/>
              <a:cs typeface="Calibri"/>
            </a:endParaRPr>
          </a:p>
        </p:txBody>
      </p:sp>
      <p:sp>
        <p:nvSpPr>
          <p:cNvPr id="7" name="Title 1"/>
          <p:cNvSpPr txBox="1">
            <a:spLocks/>
          </p:cNvSpPr>
          <p:nvPr/>
        </p:nvSpPr>
        <p:spPr>
          <a:xfrm>
            <a:off x="1494971" y="0"/>
            <a:ext cx="917302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Resident Participation Mechanisms</a:t>
            </a:r>
          </a:p>
        </p:txBody>
      </p:sp>
      <p:sp>
        <p:nvSpPr>
          <p:cNvPr id="2" name="Slide Number Placeholder 1"/>
          <p:cNvSpPr>
            <a:spLocks noGrp="1"/>
          </p:cNvSpPr>
          <p:nvPr>
            <p:ph type="sldNum" sz="quarter" idx="12"/>
          </p:nvPr>
        </p:nvSpPr>
        <p:spPr/>
        <p:txBody>
          <a:bodyPr/>
          <a:lstStyle/>
          <a:p>
            <a:fld id="{83B71604-16C0-4C9D-83C2-A4D9C52634F1}" type="slidenum">
              <a:rPr lang="en-US" sz="1800" b="1">
                <a:solidFill>
                  <a:schemeClr val="tx1"/>
                </a:solidFill>
              </a:rPr>
              <a:t>10</a:t>
            </a:fld>
            <a:endParaRPr lang="en-US" sz="1800" b="1">
              <a:solidFill>
                <a:schemeClr val="tx1"/>
              </a:solidFill>
            </a:endParaRPr>
          </a:p>
        </p:txBody>
      </p:sp>
    </p:spTree>
    <p:extLst>
      <p:ext uri="{BB962C8B-B14F-4D97-AF65-F5344CB8AC3E}">
        <p14:creationId xmlns:p14="http://schemas.microsoft.com/office/powerpoint/2010/main" val="2899625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990600"/>
            <a:ext cx="8839200" cy="5638800"/>
          </a:xfrm>
        </p:spPr>
        <p:txBody>
          <a:bodyPr vert="horz" lIns="91440" tIns="45720" rIns="91440" bIns="45720" rtlCol="0" anchor="t">
            <a:noAutofit/>
          </a:bodyPr>
          <a:lstStyle/>
          <a:p>
            <a:pPr algn="just"/>
            <a:endParaRPr lang="en-US" sz="2400">
              <a:ea typeface="Calibri"/>
              <a:cs typeface="Calibri"/>
            </a:endParaRPr>
          </a:p>
          <a:p>
            <a:pPr algn="just"/>
            <a:r>
              <a:rPr lang="en-US" sz="2400">
                <a:ea typeface="Calibri"/>
                <a:cs typeface="Calibri"/>
              </a:rPr>
              <a:t>Discusses process of organizing town into departments and appointed boards and committees</a:t>
            </a:r>
          </a:p>
          <a:p>
            <a:pPr algn="just"/>
            <a:r>
              <a:rPr lang="en-US" sz="2400">
                <a:ea typeface="Calibri"/>
                <a:cs typeface="Calibri"/>
              </a:rPr>
              <a:t>Discusses appointment process and any specific rules that apply to all boards and committees</a:t>
            </a:r>
          </a:p>
          <a:p>
            <a:pPr algn="just"/>
            <a:r>
              <a:rPr lang="en-US" sz="2400">
                <a:ea typeface="Calibri"/>
                <a:cs typeface="Calibri"/>
              </a:rPr>
              <a:t>Generally, current practice is to outline specific makeup of departments and appointed boards in bylaws rather than charter to provide greatest flexibility, but wide variation</a:t>
            </a:r>
          </a:p>
        </p:txBody>
      </p:sp>
      <p:sp>
        <p:nvSpPr>
          <p:cNvPr id="7" name="Title 1"/>
          <p:cNvSpPr txBox="1">
            <a:spLocks/>
          </p:cNvSpPr>
          <p:nvPr/>
        </p:nvSpPr>
        <p:spPr>
          <a:xfrm>
            <a:off x="1494971" y="0"/>
            <a:ext cx="917302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Administrative Organization</a:t>
            </a:r>
          </a:p>
        </p:txBody>
      </p:sp>
      <p:sp>
        <p:nvSpPr>
          <p:cNvPr id="2" name="Slide Number Placeholder 1"/>
          <p:cNvSpPr>
            <a:spLocks noGrp="1"/>
          </p:cNvSpPr>
          <p:nvPr>
            <p:ph type="sldNum" sz="quarter" idx="12"/>
          </p:nvPr>
        </p:nvSpPr>
        <p:spPr/>
        <p:txBody>
          <a:bodyPr/>
          <a:lstStyle/>
          <a:p>
            <a:fld id="{83B71604-16C0-4C9D-83C2-A4D9C52634F1}" type="slidenum">
              <a:rPr lang="en-US" sz="1800" b="1">
                <a:solidFill>
                  <a:schemeClr val="tx1"/>
                </a:solidFill>
              </a:rPr>
              <a:t>11</a:t>
            </a:fld>
            <a:endParaRPr lang="en-US" sz="1800" b="1">
              <a:solidFill>
                <a:schemeClr val="tx1"/>
              </a:solidFill>
            </a:endParaRPr>
          </a:p>
        </p:txBody>
      </p:sp>
    </p:spTree>
    <p:extLst>
      <p:ext uri="{BB962C8B-B14F-4D97-AF65-F5344CB8AC3E}">
        <p14:creationId xmlns:p14="http://schemas.microsoft.com/office/powerpoint/2010/main" val="2410373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C5432-044D-C654-872F-58FCF9C3C30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93633C-196D-655D-3D14-B99412A21729}"/>
              </a:ext>
            </a:extLst>
          </p:cNvPr>
          <p:cNvSpPr>
            <a:spLocks noGrp="1"/>
          </p:cNvSpPr>
          <p:nvPr>
            <p:ph idx="1"/>
          </p:nvPr>
        </p:nvSpPr>
        <p:spPr>
          <a:xfrm>
            <a:off x="1676400" y="990600"/>
            <a:ext cx="8839200" cy="5638800"/>
          </a:xfrm>
        </p:spPr>
        <p:txBody>
          <a:bodyPr vert="horz" lIns="91440" tIns="45720" rIns="91440" bIns="45720" rtlCol="0" anchor="t">
            <a:noAutofit/>
          </a:bodyPr>
          <a:lstStyle/>
          <a:p>
            <a:pPr marL="0" indent="0" algn="just">
              <a:buNone/>
            </a:pPr>
            <a:endParaRPr lang="en-US">
              <a:ea typeface="Calibri"/>
              <a:cs typeface="Calibri"/>
            </a:endParaRPr>
          </a:p>
          <a:p>
            <a:pPr algn="just"/>
            <a:endParaRPr lang="en-US" dirty="0">
              <a:ea typeface="Calibri"/>
              <a:cs typeface="Calibri"/>
            </a:endParaRPr>
          </a:p>
          <a:p>
            <a:pPr algn="just"/>
            <a:r>
              <a:rPr lang="en-US" dirty="0">
                <a:ea typeface="Calibri"/>
                <a:cs typeface="Calibri"/>
              </a:rPr>
              <a:t>Includes methods and timeline for updating charter and bylaws</a:t>
            </a:r>
            <a:endParaRPr lang="en-US" dirty="0"/>
          </a:p>
          <a:p>
            <a:pPr algn="just"/>
            <a:r>
              <a:rPr lang="en-US" dirty="0">
                <a:ea typeface="Calibri"/>
                <a:cs typeface="Calibri"/>
              </a:rPr>
              <a:t>Includes legal language about how to interpret charter</a:t>
            </a:r>
          </a:p>
          <a:p>
            <a:pPr algn="just"/>
            <a:r>
              <a:rPr lang="en-US" dirty="0">
                <a:ea typeface="Calibri"/>
                <a:cs typeface="Calibri"/>
              </a:rPr>
              <a:t>May define how to compute days under the charter</a:t>
            </a:r>
          </a:p>
          <a:p>
            <a:pPr algn="just"/>
            <a:r>
              <a:rPr lang="en-US" dirty="0">
                <a:ea typeface="Calibri"/>
                <a:cs typeface="Calibri"/>
              </a:rPr>
              <a:t>May include procedures for multiple-member bodies</a:t>
            </a:r>
          </a:p>
          <a:p>
            <a:pPr marL="0" indent="0" algn="just">
              <a:buNone/>
            </a:pPr>
            <a:endParaRPr lang="en-US">
              <a:ea typeface="Calibri"/>
              <a:cs typeface="Calibri"/>
            </a:endParaRPr>
          </a:p>
          <a:p>
            <a:pPr algn="just"/>
            <a:endParaRPr lang="en-US">
              <a:ea typeface="Calibri"/>
              <a:cs typeface="Calibri"/>
            </a:endParaRPr>
          </a:p>
        </p:txBody>
      </p:sp>
      <p:sp>
        <p:nvSpPr>
          <p:cNvPr id="7" name="Title 1">
            <a:extLst>
              <a:ext uri="{FF2B5EF4-FFF2-40B4-BE49-F238E27FC236}">
                <a16:creationId xmlns:a16="http://schemas.microsoft.com/office/drawing/2014/main" id="{C404BD2D-8983-B8D5-646B-1F122B5F7101}"/>
              </a:ext>
            </a:extLst>
          </p:cNvPr>
          <p:cNvSpPr txBox="1">
            <a:spLocks/>
          </p:cNvSpPr>
          <p:nvPr/>
        </p:nvSpPr>
        <p:spPr>
          <a:xfrm>
            <a:off x="1494971" y="0"/>
            <a:ext cx="917302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General Provisions, </a:t>
            </a:r>
            <a:r>
              <a:rPr lang="en-US" sz="3200" b="1" err="1">
                <a:solidFill>
                  <a:schemeClr val="bg1"/>
                </a:solidFill>
              </a:rPr>
              <a:t>etc</a:t>
            </a:r>
            <a:endParaRPr lang="en-US" sz="3200" b="1">
              <a:solidFill>
                <a:schemeClr val="bg1"/>
              </a:solidFill>
            </a:endParaRPr>
          </a:p>
        </p:txBody>
      </p:sp>
      <p:sp>
        <p:nvSpPr>
          <p:cNvPr id="2" name="Slide Number Placeholder 1">
            <a:extLst>
              <a:ext uri="{FF2B5EF4-FFF2-40B4-BE49-F238E27FC236}">
                <a16:creationId xmlns:a16="http://schemas.microsoft.com/office/drawing/2014/main" id="{6DFCA4A1-742D-65DE-ADD1-D873859C6B64}"/>
              </a:ext>
            </a:extLst>
          </p:cNvPr>
          <p:cNvSpPr>
            <a:spLocks noGrp="1"/>
          </p:cNvSpPr>
          <p:nvPr>
            <p:ph type="sldNum" sz="quarter" idx="12"/>
          </p:nvPr>
        </p:nvSpPr>
        <p:spPr/>
        <p:txBody>
          <a:bodyPr/>
          <a:lstStyle/>
          <a:p>
            <a:fld id="{83B71604-16C0-4C9D-83C2-A4D9C52634F1}" type="slidenum">
              <a:rPr lang="en-US" sz="1800" b="1">
                <a:solidFill>
                  <a:schemeClr val="tx1"/>
                </a:solidFill>
              </a:rPr>
              <a:t>12</a:t>
            </a:fld>
            <a:endParaRPr lang="en-US" sz="1800" b="1">
              <a:solidFill>
                <a:schemeClr val="tx1"/>
              </a:solidFill>
            </a:endParaRPr>
          </a:p>
        </p:txBody>
      </p:sp>
    </p:spTree>
    <p:extLst>
      <p:ext uri="{BB962C8B-B14F-4D97-AF65-F5344CB8AC3E}">
        <p14:creationId xmlns:p14="http://schemas.microsoft.com/office/powerpoint/2010/main" val="4222610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59C8B-FF10-48D7-CCE3-99F032D65D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E4C1CD-2201-B820-F0F5-6FBA5B343C03}"/>
              </a:ext>
            </a:extLst>
          </p:cNvPr>
          <p:cNvSpPr>
            <a:spLocks noGrp="1"/>
          </p:cNvSpPr>
          <p:nvPr>
            <p:ph idx="1"/>
          </p:nvPr>
        </p:nvSpPr>
        <p:spPr>
          <a:xfrm>
            <a:off x="1676400" y="990600"/>
            <a:ext cx="8839200" cy="5638800"/>
          </a:xfrm>
        </p:spPr>
        <p:txBody>
          <a:bodyPr vert="horz" lIns="91440" tIns="45720" rIns="91440" bIns="45720" rtlCol="0" anchor="t">
            <a:noAutofit/>
          </a:bodyPr>
          <a:lstStyle/>
          <a:p>
            <a:pPr algn="just"/>
            <a:endParaRPr lang="en-US" sz="2400" dirty="0">
              <a:ea typeface="Calibri"/>
              <a:cs typeface="Calibri"/>
            </a:endParaRPr>
          </a:p>
          <a:p>
            <a:pPr algn="just"/>
            <a:endParaRPr lang="en-US" sz="2400" dirty="0">
              <a:ea typeface="Calibri"/>
              <a:cs typeface="Calibri"/>
            </a:endParaRPr>
          </a:p>
          <a:p>
            <a:pPr algn="just"/>
            <a:r>
              <a:rPr lang="en-US" sz="2400" dirty="0">
                <a:ea typeface="Calibri"/>
                <a:cs typeface="Calibri"/>
              </a:rPr>
              <a:t>Outlines when charter takes effect</a:t>
            </a:r>
            <a:endParaRPr lang="en-US" dirty="0">
              <a:ea typeface="Calibri"/>
              <a:cs typeface="Calibri"/>
            </a:endParaRPr>
          </a:p>
          <a:p>
            <a:pPr algn="just"/>
            <a:r>
              <a:rPr lang="en-US" sz="2400" dirty="0">
                <a:ea typeface="Calibri"/>
                <a:cs typeface="Calibri"/>
              </a:rPr>
              <a:t>Usually convenes bylaw committee to ensure bylaws are consistent with new charter</a:t>
            </a:r>
          </a:p>
          <a:p>
            <a:pPr algn="just"/>
            <a:r>
              <a:rPr lang="en-US" sz="2400" dirty="0">
                <a:ea typeface="Calibri"/>
                <a:cs typeface="Calibri"/>
              </a:rPr>
              <a:t>Outlines timetable for implementing any changes </a:t>
            </a:r>
          </a:p>
          <a:p>
            <a:pPr algn="just"/>
            <a:r>
              <a:rPr lang="en-US" sz="2400" dirty="0">
                <a:ea typeface="Calibri"/>
                <a:cs typeface="Calibri"/>
              </a:rPr>
              <a:t>Includes information about any specific Special Acts that require repeal or partial repeal due to charter changes.</a:t>
            </a:r>
          </a:p>
        </p:txBody>
      </p:sp>
      <p:sp>
        <p:nvSpPr>
          <p:cNvPr id="7" name="Title 1">
            <a:extLst>
              <a:ext uri="{FF2B5EF4-FFF2-40B4-BE49-F238E27FC236}">
                <a16:creationId xmlns:a16="http://schemas.microsoft.com/office/drawing/2014/main" id="{6AF08DC2-50C2-80BE-C6AD-8A8E93FD76C3}"/>
              </a:ext>
            </a:extLst>
          </p:cNvPr>
          <p:cNvSpPr txBox="1">
            <a:spLocks/>
          </p:cNvSpPr>
          <p:nvPr/>
        </p:nvSpPr>
        <p:spPr>
          <a:xfrm>
            <a:off x="1494971" y="0"/>
            <a:ext cx="917302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Transition</a:t>
            </a:r>
          </a:p>
        </p:txBody>
      </p:sp>
      <p:sp>
        <p:nvSpPr>
          <p:cNvPr id="2" name="Slide Number Placeholder 1">
            <a:extLst>
              <a:ext uri="{FF2B5EF4-FFF2-40B4-BE49-F238E27FC236}">
                <a16:creationId xmlns:a16="http://schemas.microsoft.com/office/drawing/2014/main" id="{5F6CAE70-E889-12F6-D96A-4FCEC80CB499}"/>
              </a:ext>
            </a:extLst>
          </p:cNvPr>
          <p:cNvSpPr>
            <a:spLocks noGrp="1"/>
          </p:cNvSpPr>
          <p:nvPr>
            <p:ph type="sldNum" sz="quarter" idx="12"/>
          </p:nvPr>
        </p:nvSpPr>
        <p:spPr/>
        <p:txBody>
          <a:bodyPr/>
          <a:lstStyle/>
          <a:p>
            <a:fld id="{83B71604-16C0-4C9D-83C2-A4D9C52634F1}" type="slidenum">
              <a:rPr lang="en-US" sz="1800" b="1">
                <a:solidFill>
                  <a:schemeClr val="tx1"/>
                </a:solidFill>
              </a:rPr>
              <a:t>13</a:t>
            </a:fld>
            <a:endParaRPr lang="en-US" sz="1800" b="1">
              <a:solidFill>
                <a:schemeClr val="tx1"/>
              </a:solidFill>
            </a:endParaRPr>
          </a:p>
        </p:txBody>
      </p:sp>
    </p:spTree>
    <p:extLst>
      <p:ext uri="{BB962C8B-B14F-4D97-AF65-F5344CB8AC3E}">
        <p14:creationId xmlns:p14="http://schemas.microsoft.com/office/powerpoint/2010/main" val="4243897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0DE7ACD-4982-4BFD-9BA7-84A8D9BE124A}"/>
              </a:ext>
            </a:extLst>
          </p:cNvPr>
          <p:cNvSpPr/>
          <p:nvPr/>
        </p:nvSpPr>
        <p:spPr>
          <a:xfrm>
            <a:off x="1524000" y="1709576"/>
            <a:ext cx="9144000" cy="2442117"/>
          </a:xfrm>
          <a:prstGeom prst="rect">
            <a:avLst/>
          </a:prstGeom>
          <a:solidFill>
            <a:schemeClr val="tx2">
              <a:lumMod val="20000"/>
              <a:lumOff val="80000"/>
            </a:schemeClr>
          </a:solidFill>
          <a:ln>
            <a:solidFill>
              <a:schemeClr val="accent4">
                <a:shade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defRPr/>
            </a:pPr>
            <a:endParaRPr lang="en-US">
              <a:solidFill>
                <a:prstClr val="white"/>
              </a:solidFill>
              <a:latin typeface="Calibri" panose="020F0502020204030204"/>
            </a:endParaRPr>
          </a:p>
        </p:txBody>
      </p:sp>
      <p:sp>
        <p:nvSpPr>
          <p:cNvPr id="2" name="Title 1">
            <a:extLst>
              <a:ext uri="{FF2B5EF4-FFF2-40B4-BE49-F238E27FC236}">
                <a16:creationId xmlns:a16="http://schemas.microsoft.com/office/drawing/2014/main" id="{D89A77FA-A254-47C9-8B69-C32FDA8B89DD}"/>
              </a:ext>
            </a:extLst>
          </p:cNvPr>
          <p:cNvSpPr>
            <a:spLocks noGrp="1"/>
          </p:cNvSpPr>
          <p:nvPr>
            <p:ph type="title"/>
          </p:nvPr>
        </p:nvSpPr>
        <p:spPr>
          <a:xfrm>
            <a:off x="1905000" y="1371600"/>
            <a:ext cx="7924800" cy="3274592"/>
          </a:xfrm>
        </p:spPr>
        <p:txBody>
          <a:bodyPr vert="horz" lIns="91440" tIns="45720" rIns="91440" bIns="45720" rtlCol="0" anchor="ctr">
            <a:normAutofit/>
          </a:bodyPr>
          <a:lstStyle/>
          <a:p>
            <a:pPr algn="ctr"/>
            <a:r>
              <a:rPr lang="en-US" sz="5400" b="1">
                <a:latin typeface="+mn-lt"/>
              </a:rPr>
              <a:t>Thank you! </a:t>
            </a:r>
            <a:br>
              <a:rPr lang="en-US" sz="5400" b="1">
                <a:latin typeface="+mn-lt"/>
              </a:rPr>
            </a:br>
            <a:endParaRPr lang="en-US" sz="5400" b="1">
              <a:latin typeface="+mn-lt"/>
              <a:cs typeface="Calibri"/>
            </a:endParaRPr>
          </a:p>
        </p:txBody>
      </p:sp>
      <p:sp>
        <p:nvSpPr>
          <p:cNvPr id="3" name="Slide Number Placeholder 2">
            <a:extLst>
              <a:ext uri="{FF2B5EF4-FFF2-40B4-BE49-F238E27FC236}">
                <a16:creationId xmlns:a16="http://schemas.microsoft.com/office/drawing/2014/main" id="{95B091BD-71CB-49B0-B762-1E83609DEAA4}"/>
              </a:ext>
            </a:extLst>
          </p:cNvPr>
          <p:cNvSpPr>
            <a:spLocks noGrp="1"/>
          </p:cNvSpPr>
          <p:nvPr>
            <p:ph type="sldNum" sz="quarter" idx="12"/>
          </p:nvPr>
        </p:nvSpPr>
        <p:spPr>
          <a:xfrm>
            <a:off x="7981950" y="6492241"/>
            <a:ext cx="2057400" cy="365125"/>
          </a:xfrm>
        </p:spPr>
        <p:txBody>
          <a:bodyPr vert="horz" lIns="91440" tIns="45720" rIns="91440" bIns="45720" rtlCol="0" anchor="ctr">
            <a:normAutofit/>
          </a:bodyPr>
          <a:lstStyle/>
          <a:p>
            <a:pPr>
              <a:spcAft>
                <a:spcPts val="600"/>
              </a:spcAft>
              <a:defRPr/>
            </a:pPr>
            <a:fld id="{7FB2B81F-533F-4D6A-AAD2-AD426A17A9F4}" type="slidenum">
              <a:rPr lang="en-US" sz="900">
                <a:solidFill>
                  <a:prstClr val="black">
                    <a:tint val="75000"/>
                  </a:prstClr>
                </a:solidFill>
                <a:latin typeface="Calibri" panose="020F0502020204030204"/>
              </a:rPr>
              <a:pPr>
                <a:spcAft>
                  <a:spcPts val="600"/>
                </a:spcAft>
                <a:defRPr/>
              </a:pPr>
              <a:t>14</a:t>
            </a:fld>
            <a:endParaRPr lang="en-US" sz="900">
              <a:solidFill>
                <a:prstClr val="black">
                  <a:tint val="75000"/>
                </a:prstClr>
              </a:solidFill>
              <a:latin typeface="Calibri" panose="020F0502020204030204"/>
            </a:endParaRPr>
          </a:p>
        </p:txBody>
      </p:sp>
      <p:pic>
        <p:nvPicPr>
          <p:cNvPr id="4" name="Picture 3">
            <a:extLst>
              <a:ext uri="{FF2B5EF4-FFF2-40B4-BE49-F238E27FC236}">
                <a16:creationId xmlns:a16="http://schemas.microsoft.com/office/drawing/2014/main" id="{E0EEA2AD-C566-4EED-B25A-CE9DD5527E72}"/>
              </a:ext>
            </a:extLst>
          </p:cNvPr>
          <p:cNvPicPr>
            <a:picLocks noChangeAspect="1"/>
          </p:cNvPicPr>
          <p:nvPr/>
        </p:nvPicPr>
        <p:blipFill>
          <a:blip r:embed="rId2"/>
          <a:stretch>
            <a:fillRect/>
          </a:stretch>
        </p:blipFill>
        <p:spPr>
          <a:xfrm>
            <a:off x="10204704" y="0"/>
            <a:ext cx="1987296" cy="6858000"/>
          </a:xfrm>
          <a:prstGeom prst="rect">
            <a:avLst/>
          </a:prstGeom>
        </p:spPr>
      </p:pic>
    </p:spTree>
    <p:extLst>
      <p:ext uri="{BB962C8B-B14F-4D97-AF65-F5344CB8AC3E}">
        <p14:creationId xmlns:p14="http://schemas.microsoft.com/office/powerpoint/2010/main" val="3217159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0DE7ACD-4982-4BFD-9BA7-84A8D9BE124A}"/>
              </a:ext>
            </a:extLst>
          </p:cNvPr>
          <p:cNvSpPr/>
          <p:nvPr/>
        </p:nvSpPr>
        <p:spPr>
          <a:xfrm>
            <a:off x="1524000" y="1709576"/>
            <a:ext cx="9144000" cy="2442117"/>
          </a:xfrm>
          <a:prstGeom prst="rect">
            <a:avLst/>
          </a:prstGeom>
          <a:solidFill>
            <a:schemeClr val="tx2">
              <a:lumMod val="20000"/>
              <a:lumOff val="80000"/>
            </a:schemeClr>
          </a:solidFill>
          <a:ln>
            <a:solidFill>
              <a:schemeClr val="accent4">
                <a:shade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defRPr/>
            </a:pPr>
            <a:endParaRPr lang="en-US">
              <a:solidFill>
                <a:prstClr val="white"/>
              </a:solidFill>
              <a:latin typeface="Calibri" panose="020F0502020204030204"/>
            </a:endParaRPr>
          </a:p>
        </p:txBody>
      </p:sp>
      <p:sp>
        <p:nvSpPr>
          <p:cNvPr id="2" name="Title 1">
            <a:extLst>
              <a:ext uri="{FF2B5EF4-FFF2-40B4-BE49-F238E27FC236}">
                <a16:creationId xmlns:a16="http://schemas.microsoft.com/office/drawing/2014/main" id="{D89A77FA-A254-47C9-8B69-C32FDA8B89DD}"/>
              </a:ext>
            </a:extLst>
          </p:cNvPr>
          <p:cNvSpPr>
            <a:spLocks noGrp="1"/>
          </p:cNvSpPr>
          <p:nvPr>
            <p:ph type="title"/>
          </p:nvPr>
        </p:nvSpPr>
        <p:spPr>
          <a:xfrm>
            <a:off x="1905000" y="1371600"/>
            <a:ext cx="7924800" cy="3274592"/>
          </a:xfrm>
        </p:spPr>
        <p:txBody>
          <a:bodyPr vert="horz" lIns="91440" tIns="45720" rIns="91440" bIns="45720" rtlCol="0" anchor="ctr">
            <a:normAutofit/>
          </a:bodyPr>
          <a:lstStyle/>
          <a:p>
            <a:pPr algn="ctr"/>
            <a:r>
              <a:rPr lang="en-US" sz="5400" b="1">
                <a:latin typeface="+mn-lt"/>
              </a:rPr>
              <a:t>Collins Center Work Plan Details</a:t>
            </a:r>
          </a:p>
        </p:txBody>
      </p:sp>
      <p:sp>
        <p:nvSpPr>
          <p:cNvPr id="3" name="Slide Number Placeholder 2">
            <a:extLst>
              <a:ext uri="{FF2B5EF4-FFF2-40B4-BE49-F238E27FC236}">
                <a16:creationId xmlns:a16="http://schemas.microsoft.com/office/drawing/2014/main" id="{95B091BD-71CB-49B0-B762-1E83609DEAA4}"/>
              </a:ext>
            </a:extLst>
          </p:cNvPr>
          <p:cNvSpPr>
            <a:spLocks noGrp="1"/>
          </p:cNvSpPr>
          <p:nvPr>
            <p:ph type="sldNum" sz="quarter" idx="12"/>
          </p:nvPr>
        </p:nvSpPr>
        <p:spPr>
          <a:xfrm>
            <a:off x="7981950" y="6492241"/>
            <a:ext cx="2057400" cy="365125"/>
          </a:xfrm>
        </p:spPr>
        <p:txBody>
          <a:bodyPr vert="horz" lIns="91440" tIns="45720" rIns="91440" bIns="45720" rtlCol="0" anchor="ctr">
            <a:normAutofit/>
          </a:bodyPr>
          <a:lstStyle/>
          <a:p>
            <a:pPr>
              <a:spcAft>
                <a:spcPts val="600"/>
              </a:spcAft>
              <a:defRPr/>
            </a:pPr>
            <a:fld id="{7FB2B81F-533F-4D6A-AAD2-AD426A17A9F4}" type="slidenum">
              <a:rPr lang="en-US" sz="900">
                <a:solidFill>
                  <a:prstClr val="black">
                    <a:tint val="75000"/>
                  </a:prstClr>
                </a:solidFill>
                <a:latin typeface="Calibri" panose="020F0502020204030204"/>
              </a:rPr>
              <a:pPr>
                <a:spcAft>
                  <a:spcPts val="600"/>
                </a:spcAft>
                <a:defRPr/>
              </a:pPr>
              <a:t>2</a:t>
            </a:fld>
            <a:endParaRPr lang="en-US" sz="900">
              <a:solidFill>
                <a:prstClr val="black">
                  <a:tint val="75000"/>
                </a:prstClr>
              </a:solidFill>
              <a:latin typeface="Calibri" panose="020F0502020204030204"/>
            </a:endParaRPr>
          </a:p>
        </p:txBody>
      </p:sp>
      <p:pic>
        <p:nvPicPr>
          <p:cNvPr id="4" name="Picture 3">
            <a:extLst>
              <a:ext uri="{FF2B5EF4-FFF2-40B4-BE49-F238E27FC236}">
                <a16:creationId xmlns:a16="http://schemas.microsoft.com/office/drawing/2014/main" id="{E0EEA2AD-C566-4EED-B25A-CE9DD5527E72}"/>
              </a:ext>
            </a:extLst>
          </p:cNvPr>
          <p:cNvPicPr>
            <a:picLocks noChangeAspect="1"/>
          </p:cNvPicPr>
          <p:nvPr/>
        </p:nvPicPr>
        <p:blipFill>
          <a:blip r:embed="rId2"/>
          <a:stretch>
            <a:fillRect/>
          </a:stretch>
        </p:blipFill>
        <p:spPr>
          <a:xfrm>
            <a:off x="10290048" y="0"/>
            <a:ext cx="1987296" cy="6858000"/>
          </a:xfrm>
          <a:prstGeom prst="rect">
            <a:avLst/>
          </a:prstGeom>
        </p:spPr>
      </p:pic>
    </p:spTree>
    <p:extLst>
      <p:ext uri="{BB962C8B-B14F-4D97-AF65-F5344CB8AC3E}">
        <p14:creationId xmlns:p14="http://schemas.microsoft.com/office/powerpoint/2010/main" val="1857280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990600"/>
            <a:ext cx="8839200" cy="5638800"/>
          </a:xfrm>
        </p:spPr>
        <p:txBody>
          <a:bodyPr vert="horz" lIns="91440" tIns="45720" rIns="91440" bIns="45720" rtlCol="0" anchor="t">
            <a:noAutofit/>
          </a:bodyPr>
          <a:lstStyle/>
          <a:p>
            <a:r>
              <a:rPr lang="en-US" sz="2400" dirty="0"/>
              <a:t>Work plan introduces typical elements of a charter.</a:t>
            </a:r>
          </a:p>
          <a:p>
            <a:r>
              <a:rPr lang="en-US" sz="2400" dirty="0"/>
              <a:t>Sections of a charter will be introduced with opportunities to incorporate public input to date and design strategies for additional input.</a:t>
            </a:r>
            <a:endParaRPr lang="en-US" sz="2400" dirty="0">
              <a:ea typeface="Calibri"/>
              <a:cs typeface="Calibri"/>
            </a:endParaRPr>
          </a:p>
          <a:p>
            <a:r>
              <a:rPr lang="en-US" sz="2400" dirty="0"/>
              <a:t>Stakeholders may be invited to provide input during these discussions in person or in writing at each relevant stage or at other times during the process.</a:t>
            </a:r>
            <a:endParaRPr lang="en-US" sz="2400" dirty="0">
              <a:ea typeface="Calibri"/>
              <a:cs typeface="Calibri"/>
            </a:endParaRPr>
          </a:p>
          <a:p>
            <a:r>
              <a:rPr lang="en-US" sz="2400" dirty="0"/>
              <a:t>Collins Center will inform committee of charter options and present example(s) of draft language for Committee review along with decision points for the Committee.</a:t>
            </a:r>
            <a:endParaRPr lang="en-US" sz="2400" dirty="0">
              <a:ea typeface="Calibri"/>
              <a:cs typeface="Calibri"/>
            </a:endParaRPr>
          </a:p>
          <a:p>
            <a:r>
              <a:rPr lang="en-US" sz="2400" dirty="0"/>
              <a:t>Provides an overarching view of the information gathering and decision-making process. </a:t>
            </a:r>
            <a:endParaRPr lang="en-US" sz="2400" dirty="0">
              <a:ea typeface="Calibri"/>
              <a:cs typeface="Calibri"/>
            </a:endParaRPr>
          </a:p>
          <a:p>
            <a:r>
              <a:rPr lang="en-US" sz="2400" dirty="0"/>
              <a:t>Language in each section can be revisited as public input is gathered.</a:t>
            </a:r>
            <a:endParaRPr lang="en-US" sz="2400" dirty="0">
              <a:ea typeface="Calibri"/>
              <a:cs typeface="Calibri"/>
            </a:endParaRPr>
          </a:p>
        </p:txBody>
      </p:sp>
      <p:sp>
        <p:nvSpPr>
          <p:cNvPr id="7" name="Title 1"/>
          <p:cNvSpPr txBox="1">
            <a:spLocks/>
          </p:cNvSpPr>
          <p:nvPr/>
        </p:nvSpPr>
        <p:spPr>
          <a:xfrm>
            <a:off x="1494971" y="0"/>
            <a:ext cx="917302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Overview</a:t>
            </a:r>
          </a:p>
        </p:txBody>
      </p:sp>
      <p:sp>
        <p:nvSpPr>
          <p:cNvPr id="2" name="Slide Number Placeholder 1"/>
          <p:cNvSpPr>
            <a:spLocks noGrp="1"/>
          </p:cNvSpPr>
          <p:nvPr>
            <p:ph type="sldNum" sz="quarter" idx="12"/>
          </p:nvPr>
        </p:nvSpPr>
        <p:spPr/>
        <p:txBody>
          <a:bodyPr/>
          <a:lstStyle/>
          <a:p>
            <a:fld id="{83B71604-16C0-4C9D-83C2-A4D9C52634F1}" type="slidenum">
              <a:rPr lang="en-US" sz="1800" b="1">
                <a:solidFill>
                  <a:schemeClr val="tx1"/>
                </a:solidFill>
              </a:rPr>
              <a:t>3</a:t>
            </a:fld>
            <a:endParaRPr lang="en-US" sz="1800" b="1">
              <a:solidFill>
                <a:schemeClr val="tx1"/>
              </a:solidFill>
            </a:endParaRPr>
          </a:p>
        </p:txBody>
      </p:sp>
    </p:spTree>
    <p:extLst>
      <p:ext uri="{BB962C8B-B14F-4D97-AF65-F5344CB8AC3E}">
        <p14:creationId xmlns:p14="http://schemas.microsoft.com/office/powerpoint/2010/main" val="3806336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AAE5D97-7CEB-4575-9A7A-009C25E839EF}"/>
              </a:ext>
            </a:extLst>
          </p:cNvPr>
          <p:cNvSpPr txBox="1"/>
          <p:nvPr/>
        </p:nvSpPr>
        <p:spPr>
          <a:xfrm>
            <a:off x="2133601" y="1600201"/>
            <a:ext cx="6526402" cy="4832092"/>
          </a:xfrm>
          <a:prstGeom prst="rect">
            <a:avLst/>
          </a:prstGeom>
          <a:noFill/>
        </p:spPr>
        <p:txBody>
          <a:bodyPr wrap="none" rtlCol="0">
            <a:spAutoFit/>
          </a:bodyPr>
          <a:lstStyle/>
          <a:p>
            <a:pPr>
              <a:defRPr/>
            </a:pPr>
            <a:r>
              <a:rPr lang="en-US" sz="2800" b="1">
                <a:solidFill>
                  <a:srgbClr val="005A8B"/>
                </a:solidFill>
                <a:latin typeface="Calibri"/>
              </a:rPr>
              <a:t>Preamble</a:t>
            </a:r>
          </a:p>
          <a:p>
            <a:pPr>
              <a:defRPr/>
            </a:pPr>
            <a:r>
              <a:rPr lang="en-US" sz="2800" b="1">
                <a:solidFill>
                  <a:srgbClr val="005A8B"/>
                </a:solidFill>
                <a:latin typeface="Calibri"/>
              </a:rPr>
              <a:t>Article 1: Incorporation, Powers, Etc.</a:t>
            </a:r>
          </a:p>
          <a:p>
            <a:pPr>
              <a:defRPr/>
            </a:pPr>
            <a:r>
              <a:rPr lang="en-US" sz="2800" b="1">
                <a:solidFill>
                  <a:srgbClr val="005A8B"/>
                </a:solidFill>
                <a:latin typeface="Calibri"/>
              </a:rPr>
              <a:t>Article 2: Legislative Branch</a:t>
            </a:r>
          </a:p>
          <a:p>
            <a:pPr>
              <a:defRPr/>
            </a:pPr>
            <a:r>
              <a:rPr lang="en-US" sz="2800" b="1">
                <a:solidFill>
                  <a:srgbClr val="005A8B"/>
                </a:solidFill>
                <a:latin typeface="Calibri"/>
              </a:rPr>
              <a:t>Article 3: Executive Branch</a:t>
            </a:r>
          </a:p>
          <a:p>
            <a:pPr>
              <a:defRPr/>
            </a:pPr>
            <a:r>
              <a:rPr lang="en-US" sz="2800" b="1">
                <a:solidFill>
                  <a:srgbClr val="005A8B"/>
                </a:solidFill>
                <a:latin typeface="Calibri"/>
              </a:rPr>
              <a:t>Article 4: Other Elected Officials</a:t>
            </a:r>
          </a:p>
          <a:p>
            <a:pPr>
              <a:defRPr/>
            </a:pPr>
            <a:r>
              <a:rPr lang="en-US" sz="2800" b="1">
                <a:solidFill>
                  <a:srgbClr val="005A8B"/>
                </a:solidFill>
                <a:latin typeface="Calibri"/>
              </a:rPr>
              <a:t>Article 5: Financial Policies and Procedures</a:t>
            </a:r>
          </a:p>
          <a:p>
            <a:pPr>
              <a:defRPr/>
            </a:pPr>
            <a:r>
              <a:rPr lang="en-US" sz="2800" b="1">
                <a:solidFill>
                  <a:srgbClr val="005A8B"/>
                </a:solidFill>
                <a:latin typeface="Calibri"/>
              </a:rPr>
              <a:t>Article 6: Administrative Organization</a:t>
            </a:r>
          </a:p>
          <a:p>
            <a:pPr>
              <a:defRPr/>
            </a:pPr>
            <a:r>
              <a:rPr lang="en-US" sz="2800" b="1">
                <a:solidFill>
                  <a:srgbClr val="005A8B"/>
                </a:solidFill>
                <a:latin typeface="Calibri"/>
              </a:rPr>
              <a:t>Article 7: Elections </a:t>
            </a:r>
          </a:p>
          <a:p>
            <a:pPr>
              <a:defRPr/>
            </a:pPr>
            <a:r>
              <a:rPr lang="en-US" sz="2800" b="1">
                <a:solidFill>
                  <a:srgbClr val="005A8B"/>
                </a:solidFill>
                <a:latin typeface="Calibri"/>
              </a:rPr>
              <a:t>Article 8: Resident Relief Mechanisms</a:t>
            </a:r>
          </a:p>
          <a:p>
            <a:pPr>
              <a:defRPr/>
            </a:pPr>
            <a:r>
              <a:rPr lang="en-US" sz="2800" b="1">
                <a:solidFill>
                  <a:srgbClr val="005A8B"/>
                </a:solidFill>
                <a:latin typeface="Calibri"/>
              </a:rPr>
              <a:t>Article 9: General Provisions</a:t>
            </a:r>
          </a:p>
          <a:p>
            <a:pPr>
              <a:defRPr/>
            </a:pPr>
            <a:r>
              <a:rPr lang="en-US" sz="2800" b="1">
                <a:solidFill>
                  <a:srgbClr val="005A8B"/>
                </a:solidFill>
                <a:latin typeface="Calibri"/>
              </a:rPr>
              <a:t>Article 10: Transition Provisions</a:t>
            </a:r>
          </a:p>
        </p:txBody>
      </p:sp>
      <p:sp>
        <p:nvSpPr>
          <p:cNvPr id="3" name="Title 2">
            <a:extLst>
              <a:ext uri="{FF2B5EF4-FFF2-40B4-BE49-F238E27FC236}">
                <a16:creationId xmlns:a16="http://schemas.microsoft.com/office/drawing/2014/main" id="{1407D33E-2C79-CA5C-6CAE-903E58414F9B}"/>
              </a:ext>
            </a:extLst>
          </p:cNvPr>
          <p:cNvSpPr>
            <a:spLocks noGrp="1"/>
          </p:cNvSpPr>
          <p:nvPr>
            <p:ph type="title"/>
          </p:nvPr>
        </p:nvSpPr>
        <p:spPr/>
        <p:txBody>
          <a:bodyPr/>
          <a:lstStyle/>
          <a:p>
            <a:r>
              <a:rPr lang="en-US"/>
              <a:t>Sample Charter Table of Contents</a:t>
            </a:r>
          </a:p>
        </p:txBody>
      </p:sp>
    </p:spTree>
    <p:extLst>
      <p:ext uri="{BB962C8B-B14F-4D97-AF65-F5344CB8AC3E}">
        <p14:creationId xmlns:p14="http://schemas.microsoft.com/office/powerpoint/2010/main" val="4281543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9DB3C-C395-1CB5-C14C-990C777EFAC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04362A-41EF-69A1-5288-9A8714ADF0C5}"/>
              </a:ext>
            </a:extLst>
          </p:cNvPr>
          <p:cNvSpPr>
            <a:spLocks noGrp="1"/>
          </p:cNvSpPr>
          <p:nvPr>
            <p:ph idx="1"/>
          </p:nvPr>
        </p:nvSpPr>
        <p:spPr>
          <a:xfrm>
            <a:off x="294410" y="500781"/>
            <a:ext cx="5545281" cy="5638800"/>
          </a:xfrm>
        </p:spPr>
        <p:txBody>
          <a:bodyPr vert="horz" lIns="91440" tIns="45720" rIns="91440" bIns="45720" rtlCol="0" anchor="t">
            <a:noAutofit/>
          </a:bodyPr>
          <a:lstStyle/>
          <a:p>
            <a:pPr marL="0" indent="0">
              <a:buNone/>
            </a:pPr>
            <a:endParaRPr lang="en-US"/>
          </a:p>
          <a:p>
            <a:r>
              <a:rPr lang="en-US"/>
              <a:t>Overview of town meeting functions and legislative role</a:t>
            </a:r>
          </a:p>
          <a:p>
            <a:r>
              <a:rPr lang="en-US"/>
              <a:t>Dates of meetings</a:t>
            </a:r>
          </a:p>
          <a:p>
            <a:r>
              <a:rPr lang="en-US"/>
              <a:t>Composition and terms of town meeting</a:t>
            </a:r>
          </a:p>
          <a:p>
            <a:r>
              <a:rPr lang="en-US"/>
              <a:t>Who may serve and how nominations are made</a:t>
            </a:r>
          </a:p>
          <a:p>
            <a:r>
              <a:rPr lang="en-US"/>
              <a:t>How vacancies are handled</a:t>
            </a:r>
          </a:p>
          <a:p>
            <a:r>
              <a:rPr lang="en-US"/>
              <a:t>Roles of moderator, clerk, </a:t>
            </a:r>
            <a:r>
              <a:rPr lang="en-US" err="1"/>
              <a:t>etc</a:t>
            </a:r>
            <a:endParaRPr lang="en-US"/>
          </a:p>
          <a:p>
            <a:r>
              <a:rPr lang="en-US"/>
              <a:t>Standing committees</a:t>
            </a:r>
          </a:p>
          <a:p>
            <a:r>
              <a:rPr lang="en-US"/>
              <a:t>Warrant articles</a:t>
            </a:r>
          </a:p>
          <a:p>
            <a:r>
              <a:rPr lang="en-US"/>
              <a:t>Referendum procedures</a:t>
            </a:r>
          </a:p>
          <a:p>
            <a:endParaRPr lang="en-US"/>
          </a:p>
          <a:p>
            <a:endParaRPr lang="en-US"/>
          </a:p>
          <a:p>
            <a:pPr marL="0" indent="0" algn="just">
              <a:buNone/>
            </a:pPr>
            <a:endParaRPr lang="en-US" i="1">
              <a:solidFill>
                <a:schemeClr val="accent1"/>
              </a:solidFill>
            </a:endParaRPr>
          </a:p>
          <a:p>
            <a:endParaRPr lang="en-US">
              <a:ea typeface="Calibri"/>
              <a:cs typeface="Calibri"/>
            </a:endParaRPr>
          </a:p>
        </p:txBody>
      </p:sp>
      <p:sp>
        <p:nvSpPr>
          <p:cNvPr id="7" name="Title 1">
            <a:extLst>
              <a:ext uri="{FF2B5EF4-FFF2-40B4-BE49-F238E27FC236}">
                <a16:creationId xmlns:a16="http://schemas.microsoft.com/office/drawing/2014/main" id="{9105882A-E655-E744-0B60-2CD8BD68C3F4}"/>
              </a:ext>
            </a:extLst>
          </p:cNvPr>
          <p:cNvSpPr txBox="1">
            <a:spLocks/>
          </p:cNvSpPr>
          <p:nvPr/>
        </p:nvSpPr>
        <p:spPr>
          <a:xfrm>
            <a:off x="1494971" y="0"/>
            <a:ext cx="917302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Legislative Branch</a:t>
            </a:r>
          </a:p>
        </p:txBody>
      </p:sp>
      <p:sp>
        <p:nvSpPr>
          <p:cNvPr id="2" name="Slide Number Placeholder 1">
            <a:extLst>
              <a:ext uri="{FF2B5EF4-FFF2-40B4-BE49-F238E27FC236}">
                <a16:creationId xmlns:a16="http://schemas.microsoft.com/office/drawing/2014/main" id="{BA6E6B8E-7FD6-ED9F-44D6-46B9AE6E86D4}"/>
              </a:ext>
            </a:extLst>
          </p:cNvPr>
          <p:cNvSpPr>
            <a:spLocks noGrp="1"/>
          </p:cNvSpPr>
          <p:nvPr>
            <p:ph type="sldNum" sz="quarter" idx="12"/>
          </p:nvPr>
        </p:nvSpPr>
        <p:spPr/>
        <p:txBody>
          <a:bodyPr/>
          <a:lstStyle/>
          <a:p>
            <a:fld id="{83B71604-16C0-4C9D-83C2-A4D9C52634F1}" type="slidenum">
              <a:rPr lang="en-US" sz="1800" b="1">
                <a:solidFill>
                  <a:schemeClr val="tx1"/>
                </a:solidFill>
              </a:rPr>
              <a:t>5</a:t>
            </a:fld>
            <a:endParaRPr lang="en-US" sz="1800" b="1">
              <a:solidFill>
                <a:schemeClr val="tx1"/>
              </a:solidFill>
            </a:endParaRPr>
          </a:p>
        </p:txBody>
      </p:sp>
      <p:sp>
        <p:nvSpPr>
          <p:cNvPr id="4" name="Rectangle: Rounded Corners 3">
            <a:extLst>
              <a:ext uri="{FF2B5EF4-FFF2-40B4-BE49-F238E27FC236}">
                <a16:creationId xmlns:a16="http://schemas.microsoft.com/office/drawing/2014/main" id="{BE6E9472-F966-52C4-BA20-7FD58E50E14D}"/>
              </a:ext>
            </a:extLst>
          </p:cNvPr>
          <p:cNvSpPr/>
          <p:nvPr/>
        </p:nvSpPr>
        <p:spPr>
          <a:xfrm>
            <a:off x="6286483" y="1232836"/>
            <a:ext cx="5579927" cy="5108647"/>
          </a:xfrm>
          <a:prstGeom prst="roundRect">
            <a:avLst>
              <a:gd name="adj" fmla="val 641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4B91908E-2973-C600-D082-F87D02A803E0}"/>
              </a:ext>
            </a:extLst>
          </p:cNvPr>
          <p:cNvSpPr txBox="1">
            <a:spLocks/>
          </p:cNvSpPr>
          <p:nvPr/>
        </p:nvSpPr>
        <p:spPr>
          <a:xfrm>
            <a:off x="6636327" y="872835"/>
            <a:ext cx="4939155" cy="546864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a:p>
          <a:p>
            <a:pPr marL="0" indent="0" algn="ctr">
              <a:buNone/>
            </a:pPr>
            <a:r>
              <a:rPr lang="en-US" b="1">
                <a:solidFill>
                  <a:schemeClr val="bg1"/>
                </a:solidFill>
              </a:rPr>
              <a:t>EXAMPLE</a:t>
            </a:r>
          </a:p>
          <a:p>
            <a:pPr algn="just"/>
            <a:endParaRPr lang="en-US">
              <a:solidFill>
                <a:schemeClr val="bg1"/>
              </a:solidFill>
            </a:endParaRPr>
          </a:p>
          <a:p>
            <a:pPr marL="0" indent="0" algn="just">
              <a:buNone/>
            </a:pPr>
            <a:r>
              <a:rPr lang="en-US" sz="2000">
                <a:solidFill>
                  <a:schemeClr val="bg1"/>
                </a:solidFill>
              </a:rPr>
              <a:t>There shall be a total of 18 town meeting members elected from each precinct. When a new precinct is added, the 6 candidates who receive the highest number of votes shall be elected to 3-year terms, the 6 candidates who receive the next highest number of votes shall be elected to 2-year terms and the 6 candidates who receive the next highest number of votes shall be elected to 1-year terms. Thereafter, all such town meeting members shall be elected to 3-year terms.</a:t>
            </a:r>
          </a:p>
          <a:p>
            <a:pPr marL="0" indent="0" algn="just">
              <a:buNone/>
            </a:pPr>
            <a:r>
              <a:rPr lang="en-US" sz="2000" i="1">
                <a:solidFill>
                  <a:schemeClr val="bg1"/>
                </a:solidFill>
              </a:rPr>
              <a:t>Ch. 123 of the Acts of 2022</a:t>
            </a:r>
          </a:p>
          <a:p>
            <a:pPr algn="just"/>
            <a:endParaRPr lang="en-US"/>
          </a:p>
          <a:p>
            <a:pPr algn="just"/>
            <a:endParaRPr lang="en-US">
              <a:ea typeface="Calibri"/>
              <a:cs typeface="Calibri"/>
            </a:endParaRPr>
          </a:p>
          <a:p>
            <a:pPr marL="0" indent="0">
              <a:buFont typeface="Arial" panose="020B0604020202020204" pitchFamily="34" charset="0"/>
              <a:buNone/>
            </a:pP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465166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1F155-E0FF-3D2A-F58C-2DD435EAB19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6188F0-E21C-D3BF-C272-DE0DA8CA8BC8}"/>
              </a:ext>
            </a:extLst>
          </p:cNvPr>
          <p:cNvSpPr>
            <a:spLocks noGrp="1"/>
          </p:cNvSpPr>
          <p:nvPr>
            <p:ph idx="1"/>
          </p:nvPr>
        </p:nvSpPr>
        <p:spPr>
          <a:xfrm>
            <a:off x="834734" y="990600"/>
            <a:ext cx="4963391" cy="5638800"/>
          </a:xfrm>
        </p:spPr>
        <p:txBody>
          <a:bodyPr vert="horz" lIns="91440" tIns="45720" rIns="91440" bIns="45720" rtlCol="0" anchor="t">
            <a:noAutofit/>
          </a:bodyPr>
          <a:lstStyle/>
          <a:p>
            <a:pPr marL="0" indent="0">
              <a:buNone/>
            </a:pPr>
            <a:endParaRPr lang="en-US" i="1">
              <a:solidFill>
                <a:schemeClr val="accent1"/>
              </a:solidFill>
            </a:endParaRPr>
          </a:p>
          <a:p>
            <a:pPr marL="0" indent="0">
              <a:buNone/>
            </a:pPr>
            <a:endParaRPr lang="en-US" i="1">
              <a:solidFill>
                <a:schemeClr val="accent1"/>
              </a:solidFill>
            </a:endParaRPr>
          </a:p>
          <a:p>
            <a:r>
              <a:rPr lang="en-US">
                <a:ea typeface="Calibri"/>
                <a:cs typeface="Calibri"/>
              </a:rPr>
              <a:t>Overview of role</a:t>
            </a:r>
          </a:p>
          <a:p>
            <a:r>
              <a:rPr lang="en-US">
                <a:ea typeface="Calibri"/>
                <a:cs typeface="Calibri"/>
              </a:rPr>
              <a:t>Composition and terms</a:t>
            </a:r>
          </a:p>
          <a:p>
            <a:r>
              <a:rPr lang="en-US">
                <a:ea typeface="Calibri"/>
                <a:cs typeface="Calibri"/>
              </a:rPr>
              <a:t>Powers and duties, including appointing powers and licensing</a:t>
            </a:r>
          </a:p>
          <a:p>
            <a:r>
              <a:rPr lang="en-US">
                <a:ea typeface="Calibri"/>
                <a:cs typeface="Calibri"/>
              </a:rPr>
              <a:t>Filling vacancies</a:t>
            </a:r>
          </a:p>
          <a:p>
            <a:endParaRPr lang="en-US">
              <a:ea typeface="Calibri"/>
              <a:cs typeface="Calibri"/>
            </a:endParaRPr>
          </a:p>
          <a:p>
            <a:pPr marL="0" indent="0">
              <a:buNone/>
            </a:pPr>
            <a:endParaRPr lang="en-US">
              <a:ea typeface="Calibri"/>
              <a:cs typeface="Calibri"/>
            </a:endParaRPr>
          </a:p>
          <a:p>
            <a:endParaRPr lang="en-US">
              <a:ea typeface="Calibri"/>
              <a:cs typeface="Calibri"/>
            </a:endParaRPr>
          </a:p>
        </p:txBody>
      </p:sp>
      <p:sp>
        <p:nvSpPr>
          <p:cNvPr id="7" name="Title 1">
            <a:extLst>
              <a:ext uri="{FF2B5EF4-FFF2-40B4-BE49-F238E27FC236}">
                <a16:creationId xmlns:a16="http://schemas.microsoft.com/office/drawing/2014/main" id="{73B461AC-05C2-A3A3-1E65-C7D4889D1B86}"/>
              </a:ext>
            </a:extLst>
          </p:cNvPr>
          <p:cNvSpPr txBox="1">
            <a:spLocks/>
          </p:cNvSpPr>
          <p:nvPr/>
        </p:nvSpPr>
        <p:spPr>
          <a:xfrm>
            <a:off x="1494971" y="0"/>
            <a:ext cx="917302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Executive/Select Board</a:t>
            </a:r>
          </a:p>
        </p:txBody>
      </p:sp>
      <p:sp>
        <p:nvSpPr>
          <p:cNvPr id="2" name="Slide Number Placeholder 1">
            <a:extLst>
              <a:ext uri="{FF2B5EF4-FFF2-40B4-BE49-F238E27FC236}">
                <a16:creationId xmlns:a16="http://schemas.microsoft.com/office/drawing/2014/main" id="{C7EAB26B-ECCE-3448-D7E3-8E62456400DF}"/>
              </a:ext>
            </a:extLst>
          </p:cNvPr>
          <p:cNvSpPr>
            <a:spLocks noGrp="1"/>
          </p:cNvSpPr>
          <p:nvPr>
            <p:ph type="sldNum" sz="quarter" idx="12"/>
          </p:nvPr>
        </p:nvSpPr>
        <p:spPr/>
        <p:txBody>
          <a:bodyPr/>
          <a:lstStyle/>
          <a:p>
            <a:fld id="{83B71604-16C0-4C9D-83C2-A4D9C52634F1}" type="slidenum">
              <a:rPr lang="en-US" sz="1800" b="1">
                <a:solidFill>
                  <a:schemeClr val="tx1"/>
                </a:solidFill>
              </a:rPr>
              <a:t>6</a:t>
            </a:fld>
            <a:endParaRPr lang="en-US" sz="1800" b="1">
              <a:solidFill>
                <a:schemeClr val="tx1"/>
              </a:solidFill>
            </a:endParaRPr>
          </a:p>
        </p:txBody>
      </p:sp>
      <p:sp>
        <p:nvSpPr>
          <p:cNvPr id="4" name="Rectangle: Rounded Corners 3">
            <a:extLst>
              <a:ext uri="{FF2B5EF4-FFF2-40B4-BE49-F238E27FC236}">
                <a16:creationId xmlns:a16="http://schemas.microsoft.com/office/drawing/2014/main" id="{B5FB69F6-5DC2-BC13-8BDF-0F1BC6B667F5}"/>
              </a:ext>
            </a:extLst>
          </p:cNvPr>
          <p:cNvSpPr/>
          <p:nvPr/>
        </p:nvSpPr>
        <p:spPr>
          <a:xfrm>
            <a:off x="5964362" y="962670"/>
            <a:ext cx="5579927" cy="5468648"/>
          </a:xfrm>
          <a:prstGeom prst="roundRect">
            <a:avLst>
              <a:gd name="adj" fmla="val 641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93388068-D9E2-AEFD-4B4E-1C47C544C00C}"/>
              </a:ext>
            </a:extLst>
          </p:cNvPr>
          <p:cNvSpPr txBox="1">
            <a:spLocks/>
          </p:cNvSpPr>
          <p:nvPr/>
        </p:nvSpPr>
        <p:spPr>
          <a:xfrm>
            <a:off x="6314206" y="602669"/>
            <a:ext cx="4939155" cy="546864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a:p>
          <a:p>
            <a:pPr marL="0" indent="0" algn="ctr">
              <a:buNone/>
            </a:pPr>
            <a:r>
              <a:rPr lang="en-US" b="1">
                <a:solidFill>
                  <a:schemeClr val="bg1"/>
                </a:solidFill>
              </a:rPr>
              <a:t>EXAMPLE</a:t>
            </a:r>
          </a:p>
          <a:p>
            <a:pPr algn="just"/>
            <a:endParaRPr lang="en-US">
              <a:solidFill>
                <a:schemeClr val="bg1"/>
              </a:solidFill>
            </a:endParaRPr>
          </a:p>
          <a:p>
            <a:pPr marL="0" indent="0" algn="just">
              <a:buNone/>
            </a:pPr>
            <a:r>
              <a:rPr lang="en-US" sz="2200">
                <a:solidFill>
                  <a:schemeClr val="bg1"/>
                </a:solidFill>
              </a:rPr>
              <a:t>The Select Board of the Town of Burlington, by an affirmative vote of at least four (4) members, shall appoint a Town Administrator for an indefinite term and fix the compensation within the amount annually appropriated for that purpose. The position of Town Administrator shall not be subject to the Bylaws of the Town relative to personnel, nor shall it be included in any certification of any collective bargaining unit.</a:t>
            </a:r>
          </a:p>
          <a:p>
            <a:pPr marL="0" indent="0" algn="just">
              <a:buNone/>
            </a:pPr>
            <a:endParaRPr lang="en-US" sz="2200" i="1">
              <a:solidFill>
                <a:schemeClr val="bg1"/>
              </a:solidFill>
            </a:endParaRPr>
          </a:p>
          <a:p>
            <a:pPr marL="0" indent="0" algn="just">
              <a:buNone/>
            </a:pPr>
            <a:r>
              <a:rPr lang="en-US" sz="2200" i="1">
                <a:solidFill>
                  <a:schemeClr val="bg1"/>
                </a:solidFill>
              </a:rPr>
              <a:t>Sec 2.1 of Article IV of the Town Bylaws</a:t>
            </a:r>
          </a:p>
          <a:p>
            <a:pPr algn="just"/>
            <a:endParaRPr lang="en-US"/>
          </a:p>
          <a:p>
            <a:pPr algn="just"/>
            <a:endParaRPr lang="en-US">
              <a:ea typeface="Calibri"/>
              <a:cs typeface="Calibri"/>
            </a:endParaRPr>
          </a:p>
          <a:p>
            <a:pPr marL="0" indent="0">
              <a:buFont typeface="Arial" panose="020B0604020202020204" pitchFamily="34" charset="0"/>
              <a:buNone/>
            </a:pP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4248823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5662B-EC98-5B0A-C2E2-27CDBDDAFF9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21559-1062-A9EA-43B1-74174768CE39}"/>
              </a:ext>
            </a:extLst>
          </p:cNvPr>
          <p:cNvSpPr>
            <a:spLocks noGrp="1"/>
          </p:cNvSpPr>
          <p:nvPr>
            <p:ph idx="1"/>
          </p:nvPr>
        </p:nvSpPr>
        <p:spPr>
          <a:xfrm>
            <a:off x="252846" y="900112"/>
            <a:ext cx="4682836" cy="5638800"/>
          </a:xfrm>
        </p:spPr>
        <p:txBody>
          <a:bodyPr vert="horz" lIns="91440" tIns="45720" rIns="91440" bIns="45720" rtlCol="0" anchor="t">
            <a:noAutofit/>
          </a:bodyPr>
          <a:lstStyle/>
          <a:p>
            <a:pPr marL="0" indent="0">
              <a:buNone/>
            </a:pPr>
            <a:endParaRPr lang="en-US"/>
          </a:p>
          <a:p>
            <a:pPr marL="0" indent="0">
              <a:buNone/>
            </a:pPr>
            <a:endParaRPr lang="en-US"/>
          </a:p>
          <a:p>
            <a:r>
              <a:rPr lang="en-US"/>
              <a:t>Appointment, qualifications</a:t>
            </a:r>
          </a:p>
          <a:p>
            <a:r>
              <a:rPr lang="en-US">
                <a:ea typeface="Calibri"/>
                <a:cs typeface="Calibri"/>
              </a:rPr>
              <a:t>Powers and duties, including appointment, role in budgeting, and other financial and administrative duties</a:t>
            </a:r>
          </a:p>
          <a:p>
            <a:r>
              <a:rPr lang="en-US">
                <a:ea typeface="Calibri"/>
                <a:cs typeface="Calibri"/>
              </a:rPr>
              <a:t>Acting Town Manager and filling vacancies</a:t>
            </a:r>
          </a:p>
          <a:p>
            <a:endParaRPr lang="en-US">
              <a:ea typeface="Calibri"/>
              <a:cs typeface="Calibri"/>
            </a:endParaRPr>
          </a:p>
        </p:txBody>
      </p:sp>
      <p:sp>
        <p:nvSpPr>
          <p:cNvPr id="7" name="Title 1">
            <a:extLst>
              <a:ext uri="{FF2B5EF4-FFF2-40B4-BE49-F238E27FC236}">
                <a16:creationId xmlns:a16="http://schemas.microsoft.com/office/drawing/2014/main" id="{EAFA2D6B-051E-2316-FDEC-2D65703394EC}"/>
              </a:ext>
            </a:extLst>
          </p:cNvPr>
          <p:cNvSpPr txBox="1">
            <a:spLocks/>
          </p:cNvSpPr>
          <p:nvPr/>
        </p:nvSpPr>
        <p:spPr>
          <a:xfrm>
            <a:off x="1494971" y="0"/>
            <a:ext cx="917302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Executive/Town Administrator/Manager</a:t>
            </a:r>
          </a:p>
        </p:txBody>
      </p:sp>
      <p:sp>
        <p:nvSpPr>
          <p:cNvPr id="2" name="Slide Number Placeholder 1">
            <a:extLst>
              <a:ext uri="{FF2B5EF4-FFF2-40B4-BE49-F238E27FC236}">
                <a16:creationId xmlns:a16="http://schemas.microsoft.com/office/drawing/2014/main" id="{BEA0E5D2-783D-48D4-6B65-95BC07EB26E9}"/>
              </a:ext>
            </a:extLst>
          </p:cNvPr>
          <p:cNvSpPr>
            <a:spLocks noGrp="1"/>
          </p:cNvSpPr>
          <p:nvPr>
            <p:ph type="sldNum" sz="quarter" idx="12"/>
          </p:nvPr>
        </p:nvSpPr>
        <p:spPr/>
        <p:txBody>
          <a:bodyPr/>
          <a:lstStyle/>
          <a:p>
            <a:fld id="{83B71604-16C0-4C9D-83C2-A4D9C52634F1}" type="slidenum">
              <a:rPr lang="en-US" sz="1800" b="1">
                <a:solidFill>
                  <a:schemeClr val="tx1"/>
                </a:solidFill>
              </a:rPr>
              <a:t>7</a:t>
            </a:fld>
            <a:endParaRPr lang="en-US" sz="1800" b="1">
              <a:solidFill>
                <a:schemeClr val="tx1"/>
              </a:solidFill>
            </a:endParaRPr>
          </a:p>
        </p:txBody>
      </p:sp>
      <p:sp>
        <p:nvSpPr>
          <p:cNvPr id="4" name="Rectangle: Rounded Corners 3">
            <a:extLst>
              <a:ext uri="{FF2B5EF4-FFF2-40B4-BE49-F238E27FC236}">
                <a16:creationId xmlns:a16="http://schemas.microsoft.com/office/drawing/2014/main" id="{6317627C-FDF7-C5F6-32C4-BBB5AAEC96A3}"/>
              </a:ext>
            </a:extLst>
          </p:cNvPr>
          <p:cNvSpPr/>
          <p:nvPr/>
        </p:nvSpPr>
        <p:spPr>
          <a:xfrm>
            <a:off x="5964362" y="1243227"/>
            <a:ext cx="5579927" cy="4128873"/>
          </a:xfrm>
          <a:prstGeom prst="roundRect">
            <a:avLst>
              <a:gd name="adj" fmla="val 641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D7E791E9-1C88-7C56-69A3-373C8EB374C8}"/>
              </a:ext>
            </a:extLst>
          </p:cNvPr>
          <p:cNvSpPr txBox="1">
            <a:spLocks/>
          </p:cNvSpPr>
          <p:nvPr/>
        </p:nvSpPr>
        <p:spPr>
          <a:xfrm>
            <a:off x="6314206" y="883226"/>
            <a:ext cx="4939155" cy="546864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a:p>
          <a:p>
            <a:pPr marL="0" indent="0" algn="ctr">
              <a:buNone/>
            </a:pPr>
            <a:r>
              <a:rPr lang="en-US" b="1">
                <a:solidFill>
                  <a:schemeClr val="bg1"/>
                </a:solidFill>
              </a:rPr>
              <a:t>EXAMPLE</a:t>
            </a:r>
          </a:p>
          <a:p>
            <a:pPr algn="just"/>
            <a:endParaRPr lang="en-US">
              <a:solidFill>
                <a:schemeClr val="bg1"/>
              </a:solidFill>
            </a:endParaRPr>
          </a:p>
          <a:p>
            <a:pPr marL="0" indent="0" algn="just">
              <a:buNone/>
            </a:pPr>
            <a:r>
              <a:rPr lang="en-US" sz="2400">
                <a:solidFill>
                  <a:schemeClr val="bg1"/>
                </a:solidFill>
              </a:rPr>
              <a:t>The Town Administrator shall be the chief administration officer of the Town of Burlington with the powers</a:t>
            </a:r>
          </a:p>
          <a:p>
            <a:pPr marL="0" indent="0" algn="just">
              <a:buNone/>
            </a:pPr>
            <a:r>
              <a:rPr lang="en-US" sz="2400">
                <a:solidFill>
                  <a:schemeClr val="bg1"/>
                </a:solidFill>
              </a:rPr>
              <a:t>and duties as follows:….</a:t>
            </a:r>
          </a:p>
          <a:p>
            <a:pPr marL="0" indent="0" algn="just">
              <a:buNone/>
            </a:pPr>
            <a:r>
              <a:rPr lang="en-US" sz="2400" i="1">
                <a:solidFill>
                  <a:schemeClr val="bg1"/>
                </a:solidFill>
              </a:rPr>
              <a:t>Sec 2.14 of Article IV of the Town Bylaws</a:t>
            </a:r>
          </a:p>
          <a:p>
            <a:pPr algn="just"/>
            <a:endParaRPr lang="en-US"/>
          </a:p>
          <a:p>
            <a:pPr algn="just"/>
            <a:endParaRPr lang="en-US">
              <a:ea typeface="Calibri"/>
              <a:cs typeface="Calibri"/>
            </a:endParaRPr>
          </a:p>
          <a:p>
            <a:pPr marL="0" indent="0">
              <a:buFont typeface="Arial" panose="020B0604020202020204" pitchFamily="34" charset="0"/>
              <a:buNone/>
            </a:pP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2433165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58B5B-D40F-1EA6-23E7-D3893AD9E837}"/>
            </a:ext>
          </a:extLst>
        </p:cNvPr>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EF65482-2DC3-4D28-6E79-125103588A53}"/>
              </a:ext>
            </a:extLst>
          </p:cNvPr>
          <p:cNvSpPr/>
          <p:nvPr/>
        </p:nvSpPr>
        <p:spPr>
          <a:xfrm>
            <a:off x="6286483" y="1430265"/>
            <a:ext cx="5579927" cy="5268191"/>
          </a:xfrm>
          <a:prstGeom prst="roundRect">
            <a:avLst>
              <a:gd name="adj" fmla="val 641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E487C29-7C4C-A906-0342-B882BBA94975}"/>
              </a:ext>
            </a:extLst>
          </p:cNvPr>
          <p:cNvSpPr>
            <a:spLocks noGrp="1"/>
          </p:cNvSpPr>
          <p:nvPr>
            <p:ph idx="1"/>
          </p:nvPr>
        </p:nvSpPr>
        <p:spPr>
          <a:xfrm>
            <a:off x="616518" y="990600"/>
            <a:ext cx="5555673" cy="5638800"/>
          </a:xfrm>
        </p:spPr>
        <p:txBody>
          <a:bodyPr vert="horz" lIns="91440" tIns="45720" rIns="91440" bIns="45720" rtlCol="0" anchor="t">
            <a:noAutofit/>
          </a:bodyPr>
          <a:lstStyle/>
          <a:p>
            <a:endParaRPr lang="en-US"/>
          </a:p>
          <a:p>
            <a:pPr algn="just"/>
            <a:r>
              <a:rPr lang="en-US" dirty="0"/>
              <a:t>Composition and terms</a:t>
            </a:r>
            <a:endParaRPr lang="en-US" dirty="0">
              <a:ea typeface="Calibri"/>
              <a:cs typeface="Calibri"/>
            </a:endParaRPr>
          </a:p>
          <a:p>
            <a:pPr algn="just"/>
            <a:r>
              <a:rPr lang="en-US" dirty="0"/>
              <a:t>Basic duties</a:t>
            </a:r>
            <a:endParaRPr lang="en-US" dirty="0">
              <a:ea typeface="Calibri"/>
              <a:cs typeface="Calibri"/>
            </a:endParaRPr>
          </a:p>
          <a:p>
            <a:pPr algn="just"/>
            <a:r>
              <a:rPr lang="en-US" dirty="0"/>
              <a:t>Discussion of elected v. appointed</a:t>
            </a:r>
          </a:p>
          <a:p>
            <a:pPr algn="just"/>
            <a:r>
              <a:rPr lang="en-US" dirty="0"/>
              <a:t>Compensation </a:t>
            </a:r>
            <a:endParaRPr lang="en-US" dirty="0">
              <a:ea typeface="Calibri"/>
              <a:cs typeface="Calibri"/>
            </a:endParaRPr>
          </a:p>
          <a:p>
            <a:pPr algn="just"/>
            <a:endParaRPr lang="en-US">
              <a:ea typeface="Calibri"/>
              <a:cs typeface="Calibri"/>
            </a:endParaRPr>
          </a:p>
          <a:p>
            <a:pPr marL="0" indent="0">
              <a:buNone/>
            </a:pPr>
            <a:endParaRPr lang="en-US">
              <a:ea typeface="Calibri"/>
              <a:cs typeface="Calibri"/>
            </a:endParaRPr>
          </a:p>
          <a:p>
            <a:endParaRPr lang="en-US">
              <a:ea typeface="Calibri"/>
              <a:cs typeface="Calibri"/>
            </a:endParaRPr>
          </a:p>
        </p:txBody>
      </p:sp>
      <p:sp>
        <p:nvSpPr>
          <p:cNvPr id="7" name="Title 1">
            <a:extLst>
              <a:ext uri="{FF2B5EF4-FFF2-40B4-BE49-F238E27FC236}">
                <a16:creationId xmlns:a16="http://schemas.microsoft.com/office/drawing/2014/main" id="{41635277-DA10-FEE5-30AC-B747CD535602}"/>
              </a:ext>
            </a:extLst>
          </p:cNvPr>
          <p:cNvSpPr txBox="1">
            <a:spLocks/>
          </p:cNvSpPr>
          <p:nvPr/>
        </p:nvSpPr>
        <p:spPr>
          <a:xfrm>
            <a:off x="1494971" y="0"/>
            <a:ext cx="9173029" cy="1163782"/>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Elected Officials, including Planning Board, School Committee, Etc.</a:t>
            </a:r>
          </a:p>
        </p:txBody>
      </p:sp>
      <p:sp>
        <p:nvSpPr>
          <p:cNvPr id="2" name="Slide Number Placeholder 1">
            <a:extLst>
              <a:ext uri="{FF2B5EF4-FFF2-40B4-BE49-F238E27FC236}">
                <a16:creationId xmlns:a16="http://schemas.microsoft.com/office/drawing/2014/main" id="{DAA95491-1D93-E761-78D2-5F7D5DF5853D}"/>
              </a:ext>
            </a:extLst>
          </p:cNvPr>
          <p:cNvSpPr>
            <a:spLocks noGrp="1"/>
          </p:cNvSpPr>
          <p:nvPr>
            <p:ph type="sldNum" sz="quarter" idx="12"/>
          </p:nvPr>
        </p:nvSpPr>
        <p:spPr/>
        <p:txBody>
          <a:bodyPr/>
          <a:lstStyle/>
          <a:p>
            <a:fld id="{83B71604-16C0-4C9D-83C2-A4D9C52634F1}" type="slidenum">
              <a:rPr lang="en-US" sz="1800" b="1">
                <a:solidFill>
                  <a:schemeClr val="tx1"/>
                </a:solidFill>
              </a:rPr>
              <a:t>8</a:t>
            </a:fld>
            <a:endParaRPr lang="en-US" sz="1800" b="1">
              <a:solidFill>
                <a:schemeClr val="tx1"/>
              </a:solidFill>
            </a:endParaRPr>
          </a:p>
        </p:txBody>
      </p:sp>
      <p:sp>
        <p:nvSpPr>
          <p:cNvPr id="4" name="Content Placeholder 2">
            <a:extLst>
              <a:ext uri="{FF2B5EF4-FFF2-40B4-BE49-F238E27FC236}">
                <a16:creationId xmlns:a16="http://schemas.microsoft.com/office/drawing/2014/main" id="{FC676E23-C96A-EE34-AA07-162962BAE5D6}"/>
              </a:ext>
            </a:extLst>
          </p:cNvPr>
          <p:cNvSpPr txBox="1">
            <a:spLocks/>
          </p:cNvSpPr>
          <p:nvPr/>
        </p:nvSpPr>
        <p:spPr>
          <a:xfrm>
            <a:off x="301336" y="5403273"/>
            <a:ext cx="8839200" cy="5638800"/>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en-US"/>
          </a:p>
          <a:p>
            <a:pPr algn="just"/>
            <a:endParaRPr lang="en-US">
              <a:ea typeface="Calibri"/>
              <a:cs typeface="Calibri"/>
            </a:endParaRPr>
          </a:p>
          <a:p>
            <a:pPr marL="0" indent="0">
              <a:buFont typeface="Arial" panose="020B0604020202020204" pitchFamily="34" charset="0"/>
              <a:buNone/>
            </a:pPr>
            <a:endParaRPr lang="en-US">
              <a:ea typeface="Calibri"/>
              <a:cs typeface="Calibri"/>
            </a:endParaRPr>
          </a:p>
          <a:p>
            <a:endParaRPr lang="en-US">
              <a:ea typeface="Calibri"/>
              <a:cs typeface="Calibri"/>
            </a:endParaRPr>
          </a:p>
        </p:txBody>
      </p:sp>
      <p:sp>
        <p:nvSpPr>
          <p:cNvPr id="5" name="Content Placeholder 2">
            <a:extLst>
              <a:ext uri="{FF2B5EF4-FFF2-40B4-BE49-F238E27FC236}">
                <a16:creationId xmlns:a16="http://schemas.microsoft.com/office/drawing/2014/main" id="{D76BB60E-7380-B73F-D6D6-7260DA745B73}"/>
              </a:ext>
            </a:extLst>
          </p:cNvPr>
          <p:cNvSpPr txBox="1">
            <a:spLocks/>
          </p:cNvSpPr>
          <p:nvPr/>
        </p:nvSpPr>
        <p:spPr>
          <a:xfrm>
            <a:off x="6636327" y="1070264"/>
            <a:ext cx="4939155" cy="546864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a:p>
          <a:p>
            <a:pPr marL="0" indent="0" algn="ctr">
              <a:buNone/>
            </a:pPr>
            <a:r>
              <a:rPr lang="en-US" b="1">
                <a:solidFill>
                  <a:schemeClr val="bg1"/>
                </a:solidFill>
              </a:rPr>
              <a:t>EXAMPLE</a:t>
            </a:r>
          </a:p>
          <a:p>
            <a:pPr algn="just"/>
            <a:endParaRPr lang="en-US">
              <a:solidFill>
                <a:schemeClr val="bg1"/>
              </a:solidFill>
            </a:endParaRPr>
          </a:p>
          <a:p>
            <a:pPr marL="0" indent="0" algn="just">
              <a:buNone/>
            </a:pPr>
            <a:r>
              <a:rPr lang="en-US" sz="2400">
                <a:solidFill>
                  <a:schemeClr val="bg1"/>
                </a:solidFill>
              </a:rPr>
              <a:t>If an elected official shall be elected to an additional office in violation of this section, the elected official shall be deemed to have vacated the initial office held upon being sworn into the new office. If the elected official fails to be sworn into the new office within 10 days after the election, the new office shall be declared vacant.</a:t>
            </a:r>
          </a:p>
          <a:p>
            <a:pPr marL="0" indent="0" algn="just">
              <a:buNone/>
            </a:pPr>
            <a:r>
              <a:rPr lang="en-US" sz="2400" i="1">
                <a:solidFill>
                  <a:schemeClr val="bg1"/>
                </a:solidFill>
              </a:rPr>
              <a:t>Ch. 216 of the Acts of 2007</a:t>
            </a:r>
          </a:p>
          <a:p>
            <a:pPr algn="just"/>
            <a:endParaRPr lang="en-US"/>
          </a:p>
          <a:p>
            <a:pPr algn="just"/>
            <a:endParaRPr lang="en-US">
              <a:ea typeface="Calibri"/>
              <a:cs typeface="Calibri"/>
            </a:endParaRPr>
          </a:p>
          <a:p>
            <a:pPr marL="0" indent="0">
              <a:buFont typeface="Arial" panose="020B0604020202020204" pitchFamily="34" charset="0"/>
              <a:buNone/>
            </a:pP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3630292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990600"/>
            <a:ext cx="8839200" cy="5638800"/>
          </a:xfrm>
        </p:spPr>
        <p:txBody>
          <a:bodyPr vert="horz" lIns="91440" tIns="45720" rIns="91440" bIns="45720" rtlCol="0" anchor="t">
            <a:noAutofit/>
          </a:bodyPr>
          <a:lstStyle/>
          <a:p>
            <a:endParaRPr lang="en-US"/>
          </a:p>
          <a:p>
            <a:r>
              <a:rPr lang="en-US"/>
              <a:t>Compensation and role of Finance Committee Capital and other committees involved in budgeting</a:t>
            </a:r>
          </a:p>
          <a:p>
            <a:r>
              <a:rPr lang="en-US"/>
              <a:t>Process for creating and putting budget before town meeting</a:t>
            </a:r>
          </a:p>
          <a:p>
            <a:r>
              <a:rPr lang="en-US"/>
              <a:t>Defines fiscal yar and budget calendar</a:t>
            </a:r>
          </a:p>
          <a:p>
            <a:r>
              <a:rPr lang="en-US"/>
              <a:t>Discusses Capital Improvement Program </a:t>
            </a:r>
          </a:p>
          <a:p>
            <a:r>
              <a:rPr lang="en-US"/>
              <a:t>Requirements for public meetings or forums</a:t>
            </a:r>
          </a:p>
          <a:p>
            <a:pPr marL="0" indent="0">
              <a:buNone/>
            </a:pPr>
            <a:endParaRPr lang="en-US">
              <a:ea typeface="Calibri"/>
              <a:cs typeface="Calibri"/>
            </a:endParaRPr>
          </a:p>
          <a:p>
            <a:endParaRPr lang="en-US">
              <a:ea typeface="Calibri"/>
              <a:cs typeface="Calibri"/>
            </a:endParaRPr>
          </a:p>
        </p:txBody>
      </p:sp>
      <p:sp>
        <p:nvSpPr>
          <p:cNvPr id="7" name="Title 1"/>
          <p:cNvSpPr txBox="1">
            <a:spLocks/>
          </p:cNvSpPr>
          <p:nvPr/>
        </p:nvSpPr>
        <p:spPr>
          <a:xfrm>
            <a:off x="1494971" y="0"/>
            <a:ext cx="9173029" cy="762000"/>
          </a:xfrm>
          <a:prstGeom prst="rect">
            <a:avLst/>
          </a:prstGeom>
          <a:solidFill>
            <a:srgbClr val="0070C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a:solidFill>
                  <a:schemeClr val="bg1"/>
                </a:solidFill>
              </a:rPr>
              <a:t>Finance Committee/Financial Procedures</a:t>
            </a:r>
          </a:p>
        </p:txBody>
      </p:sp>
      <p:sp>
        <p:nvSpPr>
          <p:cNvPr id="2" name="Slide Number Placeholder 1"/>
          <p:cNvSpPr>
            <a:spLocks noGrp="1"/>
          </p:cNvSpPr>
          <p:nvPr>
            <p:ph type="sldNum" sz="quarter" idx="12"/>
          </p:nvPr>
        </p:nvSpPr>
        <p:spPr/>
        <p:txBody>
          <a:bodyPr/>
          <a:lstStyle/>
          <a:p>
            <a:fld id="{83B71604-16C0-4C9D-83C2-A4D9C52634F1}" type="slidenum">
              <a:rPr lang="en-US" sz="1800" b="1">
                <a:solidFill>
                  <a:schemeClr val="tx1"/>
                </a:solidFill>
              </a:rPr>
              <a:t>9</a:t>
            </a:fld>
            <a:endParaRPr lang="en-US" sz="1800" b="1">
              <a:solidFill>
                <a:schemeClr val="tx1"/>
              </a:solidFill>
            </a:endParaRPr>
          </a:p>
        </p:txBody>
      </p:sp>
    </p:spTree>
    <p:extLst>
      <p:ext uri="{BB962C8B-B14F-4D97-AF65-F5344CB8AC3E}">
        <p14:creationId xmlns:p14="http://schemas.microsoft.com/office/powerpoint/2010/main" val="3023839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860</Words>
  <Application>Microsoft Macintosh PowerPoint</Application>
  <PresentationFormat>Widescreen</PresentationFormat>
  <Paragraphs>152</Paragraphs>
  <Slides>14</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Collins Center Work Plan Details</vt:lpstr>
      <vt:lpstr>PowerPoint Presentation</vt:lpstr>
      <vt:lpstr>Sample Charter Table of Contents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Patricia J. Lloyd</dc:creator>
  <cp:lastModifiedBy>Patricia J. Lloyd</cp:lastModifiedBy>
  <cp:revision>16</cp:revision>
  <dcterms:created xsi:type="dcterms:W3CDTF">2022-11-17T23:12:52Z</dcterms:created>
  <dcterms:modified xsi:type="dcterms:W3CDTF">2025-07-08T22:01:50Z</dcterms:modified>
</cp:coreProperties>
</file>