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23"/>
  </p:notesMasterIdLst>
  <p:sldIdLst>
    <p:sldId id="274" r:id="rId2"/>
    <p:sldId id="286" r:id="rId3"/>
    <p:sldId id="278" r:id="rId4"/>
    <p:sldId id="281" r:id="rId5"/>
    <p:sldId id="264" r:id="rId6"/>
    <p:sldId id="290" r:id="rId7"/>
    <p:sldId id="291" r:id="rId8"/>
    <p:sldId id="271" r:id="rId9"/>
    <p:sldId id="269" r:id="rId10"/>
    <p:sldId id="266" r:id="rId11"/>
    <p:sldId id="282" r:id="rId12"/>
    <p:sldId id="272" r:id="rId13"/>
    <p:sldId id="275" r:id="rId14"/>
    <p:sldId id="277" r:id="rId15"/>
    <p:sldId id="276" r:id="rId16"/>
    <p:sldId id="287" r:id="rId17"/>
    <p:sldId id="284" r:id="rId18"/>
    <p:sldId id="285" r:id="rId19"/>
    <p:sldId id="279" r:id="rId20"/>
    <p:sldId id="288" r:id="rId21"/>
    <p:sldId id="289"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9"/>
    <p:restoredTop sz="86466"/>
  </p:normalViewPr>
  <p:slideViewPr>
    <p:cSldViewPr snapToGrid="0">
      <p:cViewPr>
        <p:scale>
          <a:sx n="63" d="100"/>
          <a:sy n="63" d="100"/>
        </p:scale>
        <p:origin x="152" y="944"/>
      </p:cViewPr>
      <p:guideLst/>
    </p:cSldViewPr>
  </p:slideViewPr>
  <p:outlineViewPr>
    <p:cViewPr>
      <p:scale>
        <a:sx n="33" d="100"/>
        <a:sy n="33" d="100"/>
      </p:scale>
      <p:origin x="0" y="-544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40FC27-607D-A74B-9069-489A0B0A167D}" type="datetimeFigureOut">
              <a:rPr lang="en-US" smtClean="0"/>
              <a:t>7/7/25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0A5314-7D9C-2342-B357-8C0E8CA2CBD3}" type="slidenum">
              <a:rPr lang="en-US" smtClean="0"/>
              <a:t>‹#›</a:t>
            </a:fld>
            <a:endParaRPr lang="en-US"/>
          </a:p>
        </p:txBody>
      </p:sp>
    </p:spTree>
    <p:extLst>
      <p:ext uri="{BB962C8B-B14F-4D97-AF65-F5344CB8AC3E}">
        <p14:creationId xmlns:p14="http://schemas.microsoft.com/office/powerpoint/2010/main" val="1727402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0A5314-7D9C-2342-B357-8C0E8CA2CBD3}" type="slidenum">
              <a:rPr lang="en-US" smtClean="0"/>
              <a:t>4</a:t>
            </a:fld>
            <a:endParaRPr lang="en-US"/>
          </a:p>
        </p:txBody>
      </p:sp>
    </p:spTree>
    <p:extLst>
      <p:ext uri="{BB962C8B-B14F-4D97-AF65-F5344CB8AC3E}">
        <p14:creationId xmlns:p14="http://schemas.microsoft.com/office/powerpoint/2010/main" val="1181388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0A5314-7D9C-2342-B357-8C0E8CA2CBD3}" type="slidenum">
              <a:rPr lang="en-US" smtClean="0"/>
              <a:t>5</a:t>
            </a:fld>
            <a:endParaRPr lang="en-US"/>
          </a:p>
        </p:txBody>
      </p:sp>
    </p:spTree>
    <p:extLst>
      <p:ext uri="{BB962C8B-B14F-4D97-AF65-F5344CB8AC3E}">
        <p14:creationId xmlns:p14="http://schemas.microsoft.com/office/powerpoint/2010/main" val="1287425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0A5314-7D9C-2342-B357-8C0E8CA2CBD3}" type="slidenum">
              <a:rPr lang="en-US" smtClean="0"/>
              <a:t>8</a:t>
            </a:fld>
            <a:endParaRPr lang="en-US"/>
          </a:p>
        </p:txBody>
      </p:sp>
    </p:spTree>
    <p:extLst>
      <p:ext uri="{BB962C8B-B14F-4D97-AF65-F5344CB8AC3E}">
        <p14:creationId xmlns:p14="http://schemas.microsoft.com/office/powerpoint/2010/main" val="725697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0A5314-7D9C-2342-B357-8C0E8CA2CBD3}" type="slidenum">
              <a:rPr lang="en-US" smtClean="0"/>
              <a:t>9</a:t>
            </a:fld>
            <a:endParaRPr lang="en-US"/>
          </a:p>
        </p:txBody>
      </p:sp>
    </p:spTree>
    <p:extLst>
      <p:ext uri="{BB962C8B-B14F-4D97-AF65-F5344CB8AC3E}">
        <p14:creationId xmlns:p14="http://schemas.microsoft.com/office/powerpoint/2010/main" val="3869888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0A5314-7D9C-2342-B357-8C0E8CA2CBD3}" type="slidenum">
              <a:rPr lang="en-US" smtClean="0"/>
              <a:t>12</a:t>
            </a:fld>
            <a:endParaRPr lang="en-US"/>
          </a:p>
        </p:txBody>
      </p:sp>
    </p:spTree>
    <p:extLst>
      <p:ext uri="{BB962C8B-B14F-4D97-AF65-F5344CB8AC3E}">
        <p14:creationId xmlns:p14="http://schemas.microsoft.com/office/powerpoint/2010/main" val="1620670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0A5314-7D9C-2342-B357-8C0E8CA2CBD3}" type="slidenum">
              <a:rPr lang="en-US" smtClean="0"/>
              <a:t>13</a:t>
            </a:fld>
            <a:endParaRPr lang="en-US"/>
          </a:p>
        </p:txBody>
      </p:sp>
    </p:spTree>
    <p:extLst>
      <p:ext uri="{BB962C8B-B14F-4D97-AF65-F5344CB8AC3E}">
        <p14:creationId xmlns:p14="http://schemas.microsoft.com/office/powerpoint/2010/main" val="3681958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0A5314-7D9C-2342-B357-8C0E8CA2CBD3}" type="slidenum">
              <a:rPr lang="en-US" smtClean="0"/>
              <a:t>14</a:t>
            </a:fld>
            <a:endParaRPr lang="en-US"/>
          </a:p>
        </p:txBody>
      </p:sp>
    </p:spTree>
    <p:extLst>
      <p:ext uri="{BB962C8B-B14F-4D97-AF65-F5344CB8AC3E}">
        <p14:creationId xmlns:p14="http://schemas.microsoft.com/office/powerpoint/2010/main" val="411116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0A5314-7D9C-2342-B357-8C0E8CA2CBD3}" type="slidenum">
              <a:rPr lang="en-US" smtClean="0"/>
              <a:t>15</a:t>
            </a:fld>
            <a:endParaRPr lang="en-US"/>
          </a:p>
        </p:txBody>
      </p:sp>
    </p:spTree>
    <p:extLst>
      <p:ext uri="{BB962C8B-B14F-4D97-AF65-F5344CB8AC3E}">
        <p14:creationId xmlns:p14="http://schemas.microsoft.com/office/powerpoint/2010/main" val="2062156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0A5314-7D9C-2342-B357-8C0E8CA2CBD3}" type="slidenum">
              <a:rPr lang="en-US" smtClean="0"/>
              <a:t>19</a:t>
            </a:fld>
            <a:endParaRPr lang="en-US"/>
          </a:p>
        </p:txBody>
      </p:sp>
    </p:spTree>
    <p:extLst>
      <p:ext uri="{BB962C8B-B14F-4D97-AF65-F5344CB8AC3E}">
        <p14:creationId xmlns:p14="http://schemas.microsoft.com/office/powerpoint/2010/main" val="3955659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1C7BF7-A3FA-5F4A-8B7B-24929EAF06A3}" type="datetime1">
              <a:rPr lang="en-US" smtClean="0"/>
              <a:t>7/8/25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5B96B7-F9C1-2C46-B178-2370DB41498B}" type="datetime1">
              <a:rPr lang="en-US" smtClean="0"/>
              <a:t>7/8/25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E1DF5D-2B36-4344-ACF3-5FC9F946C384}" type="datetime1">
              <a:rPr lang="en-US" smtClean="0"/>
              <a:t>7/8/25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layout 6">
    <p:bg>
      <p:bgPr>
        <a:solidFill>
          <a:schemeClr val="bg1">
            <a:alpha val="100000"/>
          </a:schemeClr>
        </a:solidFill>
        <a:effectLst/>
      </p:bgPr>
    </p:bg>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1560830" y="814070"/>
            <a:ext cx="8326755" cy="904240"/>
          </a:xfrm>
          <a:prstGeom prst="rect">
            <a:avLst/>
          </a:prstGeom>
          <a:noFill/>
          <a:ln w="0" cmpd="sng">
            <a:noFill/>
            <a:prstDash val="solid"/>
          </a:ln>
        </p:spPr>
        <p:txBody>
          <a:bodyPr vert="horz" lIns="0" tIns="39370" rIns="0" bIns="0" anchor="t">
            <a:normAutofit fontScale="95000"/>
          </a:bodyPr>
          <a:lstStyle/>
          <a:p>
            <a:pPr marL="0" marR="0" indent="0" algn="l">
              <a:lnSpc>
                <a:spcPts val="3400"/>
              </a:lnSpc>
              <a:spcAft>
                <a:spcPts val="0"/>
              </a:spcAft>
            </a:pPr>
            <a:r>
              <a:rPr lang="en-US" sz="3200" spc="0">
                <a:solidFill>
                  <a:srgbClr val="000000"/>
                </a:solidFill>
                <a:latin typeface="Gill Sans MT" panose="02020603050405020304" pitchFamily="2"/>
              </a:rPr>
              <a:t>COMMITTEE LEARNING: </a:t>
            </a:r>
            <a:r>
              <a:rPr lang="en-US" sz="3200" b="1" spc="0">
                <a:solidFill>
                  <a:srgbClr val="000000"/>
                </a:solidFill>
                <a:latin typeface="Gill Sans MT" panose="02020603050405020304" pitchFamily="2"/>
              </a:rPr>
              <a:t>PROCESSES FOR CHANGING GOVERNMENT STRUCTURE </a:t>
            </a:r>
          </a:p>
        </p:txBody>
      </p:sp>
      <p:sp>
        <p:nvSpPr>
          <p:cNvPr id="6" name="Text Placeholder 5"/>
          <p:cNvSpPr>
            <a:spLocks noGrp="1"/>
          </p:cNvSpPr>
          <p:nvPr>
            <p:ph type="body" idx="10"/>
          </p:nvPr>
        </p:nvSpPr>
        <p:spPr>
          <a:xfrm>
            <a:off x="1554480" y="1911985"/>
            <a:ext cx="6870065" cy="644525"/>
          </a:xfrm>
          <a:prstGeom prst="rect">
            <a:avLst/>
          </a:prstGeom>
          <a:noFill/>
          <a:ln w="0" cmpd="sng">
            <a:noFill/>
            <a:prstDash val="solid"/>
          </a:ln>
        </p:spPr>
        <p:txBody>
          <a:bodyPr vert="horz" lIns="0" tIns="173355" rIns="0" bIns="0" anchor="t">
            <a:normAutofit fontScale="95000"/>
          </a:bodyPr>
          <a:lstStyle/>
          <a:p>
            <a:pPr marL="0" marR="0" indent="228600" algn="l">
              <a:lnSpc>
                <a:spcPts val="2800"/>
              </a:lnSpc>
              <a:spcAft>
                <a:spcPts val="870"/>
              </a:spcAft>
              <a:buFont typeface="Symbol"/>
              <a:buChar char="·"/>
            </a:pPr>
            <a:r>
              <a:rPr lang="en-US" sz="2000" spc="15">
                <a:solidFill>
                  <a:srgbClr val="000000"/>
                </a:solidFill>
                <a:latin typeface="Gill Sans MT" panose="02020603050405020304" pitchFamily="2"/>
              </a:rPr>
              <a:t>Charter Commission, Special Act, and Charter and Bylaw Review </a:t>
            </a:r>
          </a:p>
        </p:txBody>
      </p:sp>
    </p:spTree>
    <p:extLst>
      <p:ext uri="{BB962C8B-B14F-4D97-AF65-F5344CB8AC3E}">
        <p14:creationId xmlns:p14="http://schemas.microsoft.com/office/powerpoint/2010/main" val="3731182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layout 2">
    <p:bg>
      <p:bgPr>
        <a:solidFill>
          <a:schemeClr val="bg1">
            <a:alpha val="100000"/>
          </a:schemeClr>
        </a:solidFill>
        <a:effectLst/>
      </p:bgPr>
    </p:bg>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1548130" y="814070"/>
            <a:ext cx="7802880" cy="471805"/>
          </a:xfrm>
          <a:prstGeom prst="rect">
            <a:avLst/>
          </a:prstGeom>
          <a:noFill/>
          <a:ln w="0" cmpd="sng">
            <a:noFill/>
            <a:prstDash val="solid"/>
          </a:ln>
        </p:spPr>
        <p:txBody>
          <a:bodyPr vert="horz" lIns="0" tIns="3810" rIns="0" bIns="0" anchor="t">
            <a:normAutofit fontScale="95000"/>
          </a:bodyPr>
          <a:lstStyle/>
          <a:p>
            <a:pPr marL="0" marR="0" indent="0" algn="l">
              <a:lnSpc>
                <a:spcPts val="3600"/>
              </a:lnSpc>
              <a:spcAft>
                <a:spcPts val="0"/>
              </a:spcAft>
            </a:pPr>
            <a:r>
              <a:rPr lang="en-US" sz="3200" spc="45">
                <a:solidFill>
                  <a:srgbClr val="000000"/>
                </a:solidFill>
                <a:latin typeface="Gill Sans MT" panose="02020603050405020304" pitchFamily="2"/>
              </a:rPr>
              <a:t>TOWN GOVERNANCE STUDY COMMITTEE </a:t>
            </a:r>
          </a:p>
        </p:txBody>
      </p:sp>
      <p:sp>
        <p:nvSpPr>
          <p:cNvPr id="6" name="Text Placeholder 5"/>
          <p:cNvSpPr>
            <a:spLocks noGrp="1"/>
          </p:cNvSpPr>
          <p:nvPr>
            <p:ph type="body" idx="10"/>
          </p:nvPr>
        </p:nvSpPr>
        <p:spPr>
          <a:xfrm>
            <a:off x="1554480" y="1911985"/>
            <a:ext cx="3298190" cy="2588895"/>
          </a:xfrm>
          <a:prstGeom prst="rect">
            <a:avLst/>
          </a:prstGeom>
          <a:noFill/>
          <a:ln w="0" cmpd="sng">
            <a:noFill/>
            <a:prstDash val="solid"/>
          </a:ln>
        </p:spPr>
        <p:txBody>
          <a:bodyPr vert="horz" lIns="0" tIns="173355" rIns="0" bIns="0" anchor="t">
            <a:normAutofit fontScale="95000"/>
          </a:bodyPr>
          <a:lstStyle/>
          <a:p>
            <a:pPr marL="0" marR="0" indent="228600" algn="l">
              <a:lnSpc>
                <a:spcPts val="2800"/>
              </a:lnSpc>
              <a:spcAft>
                <a:spcPts val="0"/>
              </a:spcAft>
              <a:buFont typeface="Symbol"/>
              <a:buChar char="·"/>
            </a:pPr>
            <a:r>
              <a:rPr lang="en-US" sz="2000" spc="0">
                <a:solidFill>
                  <a:srgbClr val="000000"/>
                </a:solidFill>
                <a:latin typeface="Gill Sans MT" panose="02020603050405020304" pitchFamily="2"/>
              </a:rPr>
              <a:t>Committee Charge </a:t>
            </a:r>
          </a:p>
          <a:p>
            <a:pPr marL="0" marR="0" indent="228600" algn="l">
              <a:lnSpc>
                <a:spcPts val="2500"/>
              </a:lnSpc>
              <a:spcBef>
                <a:spcPts val="1020"/>
              </a:spcBef>
              <a:spcAft>
                <a:spcPts val="0"/>
              </a:spcAft>
              <a:buFont typeface="Symbol"/>
              <a:buChar char="·"/>
            </a:pPr>
            <a:r>
              <a:rPr lang="en-US" sz="2000" spc="10">
                <a:solidFill>
                  <a:srgbClr val="000000"/>
                </a:solidFill>
                <a:latin typeface="Gill Sans MT" panose="02020603050405020304" pitchFamily="2"/>
              </a:rPr>
              <a:t>Overview of committee work </a:t>
            </a:r>
          </a:p>
          <a:p>
            <a:pPr marL="0" marR="0" indent="228600" algn="l">
              <a:lnSpc>
                <a:spcPts val="2500"/>
              </a:lnSpc>
              <a:spcBef>
                <a:spcPts val="1460"/>
              </a:spcBef>
              <a:spcAft>
                <a:spcPts val="0"/>
              </a:spcAft>
              <a:buFont typeface="Symbol"/>
              <a:buChar char="·"/>
            </a:pPr>
            <a:r>
              <a:rPr lang="en-US" sz="2000" spc="0">
                <a:solidFill>
                  <a:srgbClr val="000000"/>
                </a:solidFill>
                <a:latin typeface="Gill Sans MT" panose="02020603050405020304" pitchFamily="2"/>
              </a:rPr>
              <a:t>What we learned </a:t>
            </a:r>
          </a:p>
          <a:p>
            <a:pPr marL="0" marR="0" indent="228600" algn="l">
              <a:lnSpc>
                <a:spcPts val="2500"/>
              </a:lnSpc>
              <a:spcBef>
                <a:spcPts val="1440"/>
              </a:spcBef>
              <a:spcAft>
                <a:spcPts val="0"/>
              </a:spcAft>
              <a:buFont typeface="Symbol"/>
              <a:buChar char="·"/>
            </a:pPr>
            <a:r>
              <a:rPr lang="en-US" sz="2000" spc="0">
                <a:solidFill>
                  <a:srgbClr val="000000"/>
                </a:solidFill>
                <a:latin typeface="Gill Sans MT" panose="02020603050405020304" pitchFamily="2"/>
              </a:rPr>
              <a:t>Recommendations </a:t>
            </a:r>
          </a:p>
          <a:p>
            <a:pPr marL="0" marR="0" indent="228600" algn="l">
              <a:lnSpc>
                <a:spcPts val="2800"/>
              </a:lnSpc>
              <a:spcBef>
                <a:spcPts val="1440"/>
              </a:spcBef>
              <a:spcAft>
                <a:spcPts val="700"/>
              </a:spcAft>
              <a:buFont typeface="Symbol"/>
              <a:buChar char="·"/>
            </a:pPr>
            <a:r>
              <a:rPr lang="en-US" sz="2000" spc="0">
                <a:solidFill>
                  <a:srgbClr val="000000"/>
                </a:solidFill>
                <a:latin typeface="Gill Sans MT" panose="02020603050405020304" pitchFamily="2"/>
              </a:rPr>
              <a:t>Q&amp;A </a:t>
            </a:r>
          </a:p>
        </p:txBody>
      </p:sp>
    </p:spTree>
    <p:extLst>
      <p:ext uri="{BB962C8B-B14F-4D97-AF65-F5344CB8AC3E}">
        <p14:creationId xmlns:p14="http://schemas.microsoft.com/office/powerpoint/2010/main" val="4185984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FE4385-DECC-164E-B807-7D64A0244364}" type="datetime1">
              <a:rPr lang="en-US" smtClean="0"/>
              <a:t>7/8/25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F2BDB8-9A30-B747-BB90-13EF31818D18}" type="datetime1">
              <a:rPr lang="en-US" smtClean="0"/>
              <a:t>7/8/25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300727-A741-A248-A033-8537C5F8BA70}" type="datetime1">
              <a:rPr lang="en-US" smtClean="0"/>
              <a:t>7/8/25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96869C-1784-2E43-9D06-473FB4EFB0BC}" type="datetime1">
              <a:rPr lang="en-US" smtClean="0"/>
              <a:t>7/8/25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2C2433-F289-C940-9FA4-55F7EE040DA2}" type="datetime1">
              <a:rPr lang="en-US" smtClean="0"/>
              <a:t>7/8/25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0D71F0-CAB3-424F-8386-843CCD40A283}" type="datetime1">
              <a:rPr lang="en-US" smtClean="0"/>
              <a:t>7/8/25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C86398-F960-2D45-97FF-2EDD6DC3ACAC}" type="datetime1">
              <a:rPr lang="en-US" smtClean="0"/>
              <a:t>7/8/25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3B4202E-FD5A-4D40-B6D5-C8A7E69F0557}" type="datetime1">
              <a:rPr lang="en-US" smtClean="0"/>
              <a:t>7/8/25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13D070-03EA-974A-832E-A5EE269B60B3}" type="datetime1">
              <a:rPr lang="en-US" smtClean="0"/>
              <a:t>7/8/25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malegislature.gov/Laws/GeneralLaws/PartI/TitleVII/Chapter43B/Section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F9014-3982-EB17-E255-6DD202C94544}"/>
              </a:ext>
            </a:extLst>
          </p:cNvPr>
          <p:cNvSpPr>
            <a:spLocks noGrp="1"/>
          </p:cNvSpPr>
          <p:nvPr>
            <p:ph type="ctrTitle"/>
          </p:nvPr>
        </p:nvSpPr>
        <p:spPr>
          <a:xfrm>
            <a:off x="1847850" y="2526535"/>
            <a:ext cx="9144000" cy="2387600"/>
          </a:xfrm>
        </p:spPr>
        <p:txBody>
          <a:bodyPr/>
          <a:lstStyle/>
          <a:p>
            <a:r>
              <a:rPr lang="en-US" b="1" dirty="0">
                <a:solidFill>
                  <a:srgbClr val="C00000"/>
                </a:solidFill>
              </a:rPr>
              <a:t>Burlington Government Review Committee</a:t>
            </a:r>
          </a:p>
        </p:txBody>
      </p:sp>
      <p:sp>
        <p:nvSpPr>
          <p:cNvPr id="3" name="Subtitle 2">
            <a:extLst>
              <a:ext uri="{FF2B5EF4-FFF2-40B4-BE49-F238E27FC236}">
                <a16:creationId xmlns:a16="http://schemas.microsoft.com/office/drawing/2014/main" id="{23D49C0F-536B-C2D5-C35D-2D796EFAA71F}"/>
              </a:ext>
            </a:extLst>
          </p:cNvPr>
          <p:cNvSpPr>
            <a:spLocks noGrp="1"/>
          </p:cNvSpPr>
          <p:nvPr>
            <p:ph type="subTitle" idx="1"/>
          </p:nvPr>
        </p:nvSpPr>
        <p:spPr>
          <a:xfrm>
            <a:off x="1657350" y="4821238"/>
            <a:ext cx="9144000" cy="1655762"/>
          </a:xfrm>
        </p:spPr>
        <p:txBody>
          <a:bodyPr/>
          <a:lstStyle/>
          <a:p>
            <a:endParaRPr lang="en-US" dirty="0"/>
          </a:p>
          <a:p>
            <a:endParaRPr lang="en-US" dirty="0"/>
          </a:p>
          <a:p>
            <a:r>
              <a:rPr lang="en-US" dirty="0"/>
              <a:t>July 8, 2025</a:t>
            </a:r>
          </a:p>
        </p:txBody>
      </p:sp>
      <p:pic>
        <p:nvPicPr>
          <p:cNvPr id="4" name="Picture 2" descr="Historical Commission | Burlington, MA">
            <a:extLst>
              <a:ext uri="{FF2B5EF4-FFF2-40B4-BE49-F238E27FC236}">
                <a16:creationId xmlns:a16="http://schemas.microsoft.com/office/drawing/2014/main" id="{A963C571-D9DA-0511-A936-A1ACDA4C9B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381000"/>
            <a:ext cx="25908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5912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1E277-1322-5251-9D5E-9C79B8474F53}"/>
              </a:ext>
            </a:extLst>
          </p:cNvPr>
          <p:cNvSpPr>
            <a:spLocks noGrp="1"/>
          </p:cNvSpPr>
          <p:nvPr>
            <p:ph type="title"/>
          </p:nvPr>
        </p:nvSpPr>
        <p:spPr>
          <a:xfrm>
            <a:off x="838200" y="365126"/>
            <a:ext cx="10515600" cy="566860"/>
          </a:xfrm>
        </p:spPr>
        <p:txBody>
          <a:bodyPr>
            <a:noAutofit/>
          </a:bodyPr>
          <a:lstStyle/>
          <a:p>
            <a:pPr algn="ctr"/>
            <a:r>
              <a:rPr lang="en-US" b="1" dirty="0">
                <a:solidFill>
                  <a:srgbClr val="C00000"/>
                </a:solidFill>
                <a:latin typeface="+mn-lt"/>
              </a:rPr>
              <a:t>2. Special Act Option</a:t>
            </a:r>
          </a:p>
        </p:txBody>
      </p:sp>
      <p:sp>
        <p:nvSpPr>
          <p:cNvPr id="3" name="Content Placeholder 2">
            <a:extLst>
              <a:ext uri="{FF2B5EF4-FFF2-40B4-BE49-F238E27FC236}">
                <a16:creationId xmlns:a16="http://schemas.microsoft.com/office/drawing/2014/main" id="{E4B82981-6B33-ECE9-2C9E-4CB7A1E22B95}"/>
              </a:ext>
            </a:extLst>
          </p:cNvPr>
          <p:cNvSpPr>
            <a:spLocks noGrp="1"/>
          </p:cNvSpPr>
          <p:nvPr>
            <p:ph idx="1"/>
          </p:nvPr>
        </p:nvSpPr>
        <p:spPr>
          <a:xfrm>
            <a:off x="838200" y="1258765"/>
            <a:ext cx="10515600" cy="2574682"/>
          </a:xfrm>
        </p:spPr>
        <p:txBody>
          <a:bodyPr/>
          <a:lstStyle/>
          <a:p>
            <a:pPr marL="0" indent="0">
              <a:buNone/>
            </a:pPr>
            <a:r>
              <a:rPr lang="en-US" dirty="0"/>
              <a:t>Select Board may charge a committee with drafting a new Charter, which may then be brought to Town Meeting as a Home Rule Petition. If approved by Town Meeting, the Charter is then submitted to the Massachusetts State Legislature and subject to enactment as a Special Act, after which it must be approved by the voters at a Town election. </a:t>
            </a:r>
          </a:p>
        </p:txBody>
      </p:sp>
      <p:pic>
        <p:nvPicPr>
          <p:cNvPr id="4" name="Picture">
            <a:extLst>
              <a:ext uri="{FF2B5EF4-FFF2-40B4-BE49-F238E27FC236}">
                <a16:creationId xmlns:a16="http://schemas.microsoft.com/office/drawing/2014/main" id="{6C1F978C-F798-D316-9D40-B76C720A2025}"/>
              </a:ext>
            </a:extLst>
          </p:cNvPr>
          <p:cNvPicPr/>
          <p:nvPr/>
        </p:nvPicPr>
        <p:blipFill>
          <a:blip r:embed="rId2"/>
          <a:stretch>
            <a:fillRect/>
          </a:stretch>
        </p:blipFill>
        <p:spPr>
          <a:xfrm>
            <a:off x="1846384" y="3604848"/>
            <a:ext cx="8598878" cy="3393829"/>
          </a:xfrm>
          <a:prstGeom prst="rect">
            <a:avLst/>
          </a:prstGeom>
        </p:spPr>
      </p:pic>
      <p:sp>
        <p:nvSpPr>
          <p:cNvPr id="5" name="TextBox 4">
            <a:extLst>
              <a:ext uri="{FF2B5EF4-FFF2-40B4-BE49-F238E27FC236}">
                <a16:creationId xmlns:a16="http://schemas.microsoft.com/office/drawing/2014/main" id="{1D83D8D4-46AE-EF1D-8E18-951709866ACE}"/>
              </a:ext>
            </a:extLst>
          </p:cNvPr>
          <p:cNvSpPr txBox="1"/>
          <p:nvPr/>
        </p:nvSpPr>
        <p:spPr>
          <a:xfrm>
            <a:off x="9733280" y="5599235"/>
            <a:ext cx="426720" cy="580294"/>
          </a:xfrm>
          <a:prstGeom prst="rect">
            <a:avLst/>
          </a:prstGeom>
          <a:solidFill>
            <a:schemeClr val="bg1"/>
          </a:solidFill>
        </p:spPr>
        <p:txBody>
          <a:bodyPr wrap="square" rtlCol="0">
            <a:spAutoFit/>
          </a:bodyPr>
          <a:lstStyle/>
          <a:p>
            <a:endParaRPr lang="en-US" dirty="0"/>
          </a:p>
        </p:txBody>
      </p:sp>
      <p:sp>
        <p:nvSpPr>
          <p:cNvPr id="7" name="Slide Number Placeholder 6">
            <a:extLst>
              <a:ext uri="{FF2B5EF4-FFF2-40B4-BE49-F238E27FC236}">
                <a16:creationId xmlns:a16="http://schemas.microsoft.com/office/drawing/2014/main" id="{6C97CE83-C269-7719-51BA-50B1516CA6F8}"/>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4046912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AF316-5A68-7D77-8726-7002F7DA9943}"/>
              </a:ext>
            </a:extLst>
          </p:cNvPr>
          <p:cNvSpPr>
            <a:spLocks noGrp="1"/>
          </p:cNvSpPr>
          <p:nvPr>
            <p:ph type="title"/>
          </p:nvPr>
        </p:nvSpPr>
        <p:spPr/>
        <p:txBody>
          <a:bodyPr/>
          <a:lstStyle/>
          <a:p>
            <a:r>
              <a:rPr lang="en-US" dirty="0">
                <a:solidFill>
                  <a:srgbClr val="C00000"/>
                </a:solidFill>
              </a:rPr>
              <a:t>Formidable Task…..</a:t>
            </a:r>
          </a:p>
        </p:txBody>
      </p:sp>
      <p:sp>
        <p:nvSpPr>
          <p:cNvPr id="3" name="Content Placeholder 2">
            <a:extLst>
              <a:ext uri="{FF2B5EF4-FFF2-40B4-BE49-F238E27FC236}">
                <a16:creationId xmlns:a16="http://schemas.microsoft.com/office/drawing/2014/main" id="{264D3676-8DBA-19A4-4F3F-71C1A5BDD68F}"/>
              </a:ext>
            </a:extLst>
          </p:cNvPr>
          <p:cNvSpPr>
            <a:spLocks noGrp="1"/>
          </p:cNvSpPr>
          <p:nvPr>
            <p:ph idx="1"/>
          </p:nvPr>
        </p:nvSpPr>
        <p:spPr/>
        <p:txBody>
          <a:bodyPr>
            <a:normAutofit/>
          </a:bodyPr>
          <a:lstStyle/>
          <a:p>
            <a:pPr marL="0" indent="0" algn="ctr">
              <a:buNone/>
            </a:pPr>
            <a:endParaRPr lang="en-US" sz="4000" dirty="0"/>
          </a:p>
          <a:p>
            <a:pPr marL="0" indent="0" algn="ctr">
              <a:buNone/>
            </a:pPr>
            <a:endParaRPr lang="en-US" sz="4000" dirty="0"/>
          </a:p>
          <a:p>
            <a:pPr marL="0" indent="0" algn="ctr">
              <a:buNone/>
            </a:pPr>
            <a:r>
              <a:rPr lang="en-US" sz="4000" dirty="0"/>
              <a:t>Where and how do we start???</a:t>
            </a:r>
          </a:p>
          <a:p>
            <a:pPr marL="0" indent="0" algn="ctr">
              <a:buNone/>
            </a:pPr>
            <a:endParaRPr lang="en-US" sz="4000" dirty="0"/>
          </a:p>
          <a:p>
            <a:pPr marL="0" indent="0" algn="ctr">
              <a:buNone/>
            </a:pPr>
            <a:r>
              <a:rPr lang="en-US" sz="4000" b="1" dirty="0">
                <a:solidFill>
                  <a:srgbClr val="C00000"/>
                </a:solidFill>
              </a:rPr>
              <a:t>“Manageable Chunks”</a:t>
            </a:r>
          </a:p>
        </p:txBody>
      </p:sp>
      <p:sp>
        <p:nvSpPr>
          <p:cNvPr id="5" name="Slide Number Placeholder 4">
            <a:extLst>
              <a:ext uri="{FF2B5EF4-FFF2-40B4-BE49-F238E27FC236}">
                <a16:creationId xmlns:a16="http://schemas.microsoft.com/office/drawing/2014/main" id="{F0FD1A6C-D692-A83D-3A27-7E018CEC9F12}"/>
              </a:ext>
            </a:extLst>
          </p:cNvPr>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2743520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A5457-CC7D-1200-22BC-42E9B676ED97}"/>
              </a:ext>
            </a:extLst>
          </p:cNvPr>
          <p:cNvSpPr>
            <a:spLocks noGrp="1"/>
          </p:cNvSpPr>
          <p:nvPr>
            <p:ph type="title"/>
          </p:nvPr>
        </p:nvSpPr>
        <p:spPr>
          <a:xfrm>
            <a:off x="838200" y="0"/>
            <a:ext cx="10515600" cy="1325563"/>
          </a:xfrm>
        </p:spPr>
        <p:txBody>
          <a:bodyPr/>
          <a:lstStyle/>
          <a:p>
            <a:r>
              <a:rPr lang="en-US" b="1" dirty="0">
                <a:solidFill>
                  <a:srgbClr val="C00000"/>
                </a:solidFill>
              </a:rPr>
              <a:t>Step 1: With Collins Center Guidance Identify Key Project Components</a:t>
            </a:r>
          </a:p>
        </p:txBody>
      </p:sp>
      <p:sp>
        <p:nvSpPr>
          <p:cNvPr id="3" name="Content Placeholder 2">
            <a:extLst>
              <a:ext uri="{FF2B5EF4-FFF2-40B4-BE49-F238E27FC236}">
                <a16:creationId xmlns:a16="http://schemas.microsoft.com/office/drawing/2014/main" id="{66E66C35-D3ED-9B75-E850-C1C213D7FCE8}"/>
              </a:ext>
            </a:extLst>
          </p:cNvPr>
          <p:cNvSpPr>
            <a:spLocks noGrp="1"/>
          </p:cNvSpPr>
          <p:nvPr>
            <p:ph idx="1"/>
          </p:nvPr>
        </p:nvSpPr>
        <p:spPr>
          <a:xfrm>
            <a:off x="838200" y="1250589"/>
            <a:ext cx="10515600" cy="5295899"/>
          </a:xfrm>
        </p:spPr>
        <p:txBody>
          <a:bodyPr>
            <a:normAutofit lnSpcReduction="10000"/>
          </a:bodyPr>
          <a:lstStyle/>
          <a:p>
            <a:pPr marL="0" indent="0">
              <a:buNone/>
            </a:pPr>
            <a:r>
              <a:rPr lang="en-US" sz="2400" b="1" dirty="0"/>
              <a:t>EXAMPLE:</a:t>
            </a:r>
          </a:p>
          <a:p>
            <a:pPr lvl="1"/>
            <a:r>
              <a:rPr lang="en-US" dirty="0"/>
              <a:t>Understand Current Structure</a:t>
            </a:r>
          </a:p>
          <a:p>
            <a:pPr lvl="1"/>
            <a:r>
              <a:rPr lang="en-US" dirty="0"/>
              <a:t>Assess Current State (What’s Working/Not)</a:t>
            </a:r>
          </a:p>
          <a:p>
            <a:pPr lvl="2"/>
            <a:r>
              <a:rPr lang="en-US" dirty="0"/>
              <a:t>Stakeholder Interviews, Focus Groups, Surveys (</a:t>
            </a:r>
            <a:r>
              <a:rPr lang="en-US" sz="1800" i="1" dirty="0">
                <a:solidFill>
                  <a:srgbClr val="C00000"/>
                </a:solidFill>
              </a:rPr>
              <a:t>identify the areas and functions that </a:t>
            </a:r>
          </a:p>
          <a:p>
            <a:pPr marL="914400" lvl="2" indent="0">
              <a:buNone/>
            </a:pPr>
            <a:r>
              <a:rPr lang="en-US" sz="1800" i="1" dirty="0">
                <a:solidFill>
                  <a:srgbClr val="C00000"/>
                </a:solidFill>
              </a:rPr>
              <a:t>could be improved before looking into different forms of municipal government that could diminish or eliminate some or all of these problems</a:t>
            </a:r>
            <a:r>
              <a:rPr lang="en-US" dirty="0"/>
              <a:t>)</a:t>
            </a:r>
          </a:p>
          <a:p>
            <a:pPr lvl="3"/>
            <a:r>
              <a:rPr lang="en-US" dirty="0"/>
              <a:t>Staff</a:t>
            </a:r>
          </a:p>
          <a:p>
            <a:pPr lvl="3"/>
            <a:r>
              <a:rPr lang="en-US" dirty="0"/>
              <a:t>Volunteers (TM, Boards and Committees)</a:t>
            </a:r>
          </a:p>
          <a:p>
            <a:pPr lvl="3"/>
            <a:r>
              <a:rPr lang="en-US" dirty="0"/>
              <a:t>Community </a:t>
            </a:r>
          </a:p>
          <a:p>
            <a:pPr lvl="1"/>
            <a:r>
              <a:rPr lang="en-US" dirty="0"/>
              <a:t>Analyze Best Practices (Comparative Analysis)</a:t>
            </a:r>
          </a:p>
          <a:p>
            <a:pPr lvl="3"/>
            <a:r>
              <a:rPr lang="en-US" dirty="0"/>
              <a:t>Comparative Analysis of Towns deemed to be most relevant to Burlington</a:t>
            </a:r>
          </a:p>
          <a:p>
            <a:pPr lvl="3"/>
            <a:r>
              <a:rPr lang="en-US" dirty="0"/>
              <a:t>Pros and Cons</a:t>
            </a:r>
          </a:p>
          <a:p>
            <a:pPr lvl="1"/>
            <a:r>
              <a:rPr lang="en-US" dirty="0"/>
              <a:t>Communications Strategy and Execution</a:t>
            </a:r>
          </a:p>
          <a:p>
            <a:pPr lvl="2"/>
            <a:r>
              <a:rPr lang="en-US" dirty="0"/>
              <a:t>Community </a:t>
            </a:r>
          </a:p>
          <a:p>
            <a:pPr lvl="2"/>
            <a:r>
              <a:rPr lang="en-US" dirty="0"/>
              <a:t>Sponsors</a:t>
            </a:r>
          </a:p>
          <a:p>
            <a:pPr lvl="1"/>
            <a:r>
              <a:rPr lang="en-US" dirty="0"/>
              <a:t>Develop Recommendations</a:t>
            </a:r>
          </a:p>
          <a:p>
            <a:pPr lvl="2"/>
            <a:endParaRPr lang="en-US" dirty="0"/>
          </a:p>
          <a:p>
            <a:pPr lvl="2"/>
            <a:endParaRPr lang="en-US" dirty="0"/>
          </a:p>
        </p:txBody>
      </p:sp>
      <p:sp>
        <p:nvSpPr>
          <p:cNvPr id="5" name="Slide Number Placeholder 4">
            <a:extLst>
              <a:ext uri="{FF2B5EF4-FFF2-40B4-BE49-F238E27FC236}">
                <a16:creationId xmlns:a16="http://schemas.microsoft.com/office/drawing/2014/main" id="{09001C7B-CF71-B562-9053-55FE4BAFB25D}"/>
              </a:ext>
            </a:extLst>
          </p:cNvPr>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2439515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99F3-7E4F-65B3-5206-3ACCC95A3349}"/>
              </a:ext>
            </a:extLst>
          </p:cNvPr>
          <p:cNvSpPr>
            <a:spLocks noGrp="1"/>
          </p:cNvSpPr>
          <p:nvPr>
            <p:ph type="title"/>
          </p:nvPr>
        </p:nvSpPr>
        <p:spPr/>
        <p:txBody>
          <a:bodyPr/>
          <a:lstStyle/>
          <a:p>
            <a:r>
              <a:rPr lang="en-US" b="1" dirty="0">
                <a:solidFill>
                  <a:srgbClr val="C00000"/>
                </a:solidFill>
              </a:rPr>
              <a:t>Step 2:  Identify Specific Tasks</a:t>
            </a:r>
          </a:p>
        </p:txBody>
      </p:sp>
      <p:sp>
        <p:nvSpPr>
          <p:cNvPr id="3" name="Content Placeholder 2">
            <a:extLst>
              <a:ext uri="{FF2B5EF4-FFF2-40B4-BE49-F238E27FC236}">
                <a16:creationId xmlns:a16="http://schemas.microsoft.com/office/drawing/2014/main" id="{A19833E1-7966-25CA-C6DA-5B13C0BFBBF8}"/>
              </a:ext>
            </a:extLst>
          </p:cNvPr>
          <p:cNvSpPr>
            <a:spLocks noGrp="1"/>
          </p:cNvSpPr>
          <p:nvPr>
            <p:ph idx="1"/>
          </p:nvPr>
        </p:nvSpPr>
        <p:spPr/>
        <p:txBody>
          <a:bodyPr>
            <a:normAutofit lnSpcReduction="10000"/>
          </a:bodyPr>
          <a:lstStyle/>
          <a:p>
            <a:pPr marL="0" indent="0">
              <a:buNone/>
            </a:pPr>
            <a:r>
              <a:rPr lang="en-US" b="1" dirty="0"/>
              <a:t>EXAMPLE:</a:t>
            </a:r>
            <a:r>
              <a:rPr lang="en-US" dirty="0"/>
              <a:t>  </a:t>
            </a:r>
          </a:p>
          <a:p>
            <a:r>
              <a:rPr lang="en-US" i="1" dirty="0"/>
              <a:t>Current State Analysis</a:t>
            </a:r>
          </a:p>
          <a:p>
            <a:pPr lvl="1"/>
            <a:r>
              <a:rPr lang="en-US" i="1" dirty="0"/>
              <a:t>Tactics</a:t>
            </a:r>
          </a:p>
          <a:p>
            <a:pPr lvl="2"/>
            <a:r>
              <a:rPr lang="en-US" i="1" dirty="0"/>
              <a:t>Interviews of employees</a:t>
            </a:r>
          </a:p>
          <a:p>
            <a:pPr lvl="2"/>
            <a:r>
              <a:rPr lang="en-US" i="1" dirty="0"/>
              <a:t>Identify Survey Tool</a:t>
            </a:r>
          </a:p>
          <a:p>
            <a:pPr lvl="2"/>
            <a:r>
              <a:rPr lang="en-US" i="1" dirty="0"/>
              <a:t>Survey of Town Meeting Members</a:t>
            </a:r>
          </a:p>
          <a:p>
            <a:pPr lvl="2"/>
            <a:r>
              <a:rPr lang="en-US" i="1" dirty="0"/>
              <a:t>Survey of Town Residents</a:t>
            </a:r>
          </a:p>
          <a:p>
            <a:pPr lvl="2"/>
            <a:r>
              <a:rPr lang="en-US" i="1" dirty="0"/>
              <a:t>Identify Opportunities for Improvement</a:t>
            </a:r>
          </a:p>
          <a:p>
            <a:r>
              <a:rPr lang="en-US" i="1" dirty="0"/>
              <a:t>Benchmark Analysis</a:t>
            </a:r>
          </a:p>
          <a:p>
            <a:pPr lvl="1"/>
            <a:r>
              <a:rPr lang="en-US" i="1" dirty="0"/>
              <a:t>Identify MA communities to benchmark</a:t>
            </a:r>
          </a:p>
          <a:p>
            <a:pPr lvl="1"/>
            <a:r>
              <a:rPr lang="en-US" i="1" dirty="0" err="1"/>
              <a:t>Xxxxx</a:t>
            </a:r>
            <a:endParaRPr lang="en-US" i="1" dirty="0"/>
          </a:p>
          <a:p>
            <a:pPr lvl="1"/>
            <a:r>
              <a:rPr lang="en-US" dirty="0" err="1"/>
              <a:t>xxxxx</a:t>
            </a:r>
            <a:endParaRPr lang="en-US" dirty="0"/>
          </a:p>
        </p:txBody>
      </p:sp>
      <p:sp>
        <p:nvSpPr>
          <p:cNvPr id="5" name="Slide Number Placeholder 4">
            <a:extLst>
              <a:ext uri="{FF2B5EF4-FFF2-40B4-BE49-F238E27FC236}">
                <a16:creationId xmlns:a16="http://schemas.microsoft.com/office/drawing/2014/main" id="{5C8BDE8A-1BCD-DD36-FA1A-08927F14A934}"/>
              </a:ext>
            </a:extLst>
          </p:cNvPr>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2971793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F8F2C-D8A1-3831-6B7B-10931E7E3C6F}"/>
              </a:ext>
            </a:extLst>
          </p:cNvPr>
          <p:cNvSpPr>
            <a:spLocks noGrp="1"/>
          </p:cNvSpPr>
          <p:nvPr>
            <p:ph type="title"/>
          </p:nvPr>
        </p:nvSpPr>
        <p:spPr>
          <a:xfrm>
            <a:off x="190018" y="260953"/>
            <a:ext cx="10515600" cy="1325563"/>
          </a:xfrm>
        </p:spPr>
        <p:txBody>
          <a:bodyPr>
            <a:normAutofit/>
          </a:bodyPr>
          <a:lstStyle/>
          <a:p>
            <a:r>
              <a:rPr lang="en-US" b="1" dirty="0">
                <a:solidFill>
                  <a:srgbClr val="C00000"/>
                </a:solidFill>
              </a:rPr>
              <a:t>Step 3:  Develop Project Plan</a:t>
            </a:r>
          </a:p>
        </p:txBody>
      </p:sp>
      <p:pic>
        <p:nvPicPr>
          <p:cNvPr id="4" name="Content Placeholder 3">
            <a:extLst>
              <a:ext uri="{FF2B5EF4-FFF2-40B4-BE49-F238E27FC236}">
                <a16:creationId xmlns:a16="http://schemas.microsoft.com/office/drawing/2014/main" id="{AE5940E9-3019-6A61-CD0F-723166402152}"/>
              </a:ext>
            </a:extLst>
          </p:cNvPr>
          <p:cNvPicPr>
            <a:picLocks noGrp="1"/>
          </p:cNvPicPr>
          <p:nvPr>
            <p:ph idx="1"/>
          </p:nvPr>
        </p:nvPicPr>
        <p:blipFill>
          <a:blip r:embed="rId3"/>
          <a:stretch>
            <a:fillRect/>
          </a:stretch>
        </p:blipFill>
        <p:spPr>
          <a:xfrm>
            <a:off x="-4811228" y="2164467"/>
            <a:ext cx="10803056" cy="5289630"/>
          </a:xfrm>
          <a:prstGeom prst="rect">
            <a:avLst/>
          </a:prstGeom>
        </p:spPr>
      </p:pic>
      <p:sp>
        <p:nvSpPr>
          <p:cNvPr id="5" name="TextBox 4">
            <a:extLst>
              <a:ext uri="{FF2B5EF4-FFF2-40B4-BE49-F238E27FC236}">
                <a16:creationId xmlns:a16="http://schemas.microsoft.com/office/drawing/2014/main" id="{CED1C120-55FF-4160-F909-3FF0A4434B01}"/>
              </a:ext>
            </a:extLst>
          </p:cNvPr>
          <p:cNvSpPr txBox="1"/>
          <p:nvPr/>
        </p:nvSpPr>
        <p:spPr>
          <a:xfrm>
            <a:off x="1115991" y="2083443"/>
            <a:ext cx="4763947" cy="400110"/>
          </a:xfrm>
          <a:prstGeom prst="rect">
            <a:avLst/>
          </a:prstGeom>
          <a:solidFill>
            <a:schemeClr val="tx1"/>
          </a:solidFill>
        </p:spPr>
        <p:txBody>
          <a:bodyPr wrap="square" rtlCol="0">
            <a:spAutoFit/>
          </a:bodyPr>
          <a:lstStyle/>
          <a:p>
            <a:pPr algn="ctr"/>
            <a:r>
              <a:rPr lang="en-US" sz="2000" dirty="0">
                <a:solidFill>
                  <a:schemeClr val="bg1"/>
                </a:solidFill>
              </a:rPr>
              <a:t>EXAMPLE:</a:t>
            </a:r>
          </a:p>
        </p:txBody>
      </p:sp>
      <p:sp>
        <p:nvSpPr>
          <p:cNvPr id="6" name="TextBox 5">
            <a:extLst>
              <a:ext uri="{FF2B5EF4-FFF2-40B4-BE49-F238E27FC236}">
                <a16:creationId xmlns:a16="http://schemas.microsoft.com/office/drawing/2014/main" id="{97C8C653-BCE1-D691-3EA6-7A43ED203DFB}"/>
              </a:ext>
            </a:extLst>
          </p:cNvPr>
          <p:cNvSpPr txBox="1"/>
          <p:nvPr/>
        </p:nvSpPr>
        <p:spPr>
          <a:xfrm>
            <a:off x="6748040" y="2777924"/>
            <a:ext cx="2727542" cy="1938992"/>
          </a:xfrm>
          <a:prstGeom prst="rect">
            <a:avLst/>
          </a:prstGeom>
          <a:noFill/>
        </p:spPr>
        <p:txBody>
          <a:bodyPr wrap="none" rtlCol="0">
            <a:spAutoFit/>
          </a:bodyPr>
          <a:lstStyle/>
          <a:p>
            <a:r>
              <a:rPr lang="en-US" sz="4000" dirty="0"/>
              <a:t>Tasks</a:t>
            </a:r>
          </a:p>
          <a:p>
            <a:r>
              <a:rPr lang="en-US" sz="4000" dirty="0"/>
              <a:t>Timeframes</a:t>
            </a:r>
          </a:p>
          <a:p>
            <a:r>
              <a:rPr lang="en-US" sz="4000" dirty="0"/>
              <a:t>Deliverables</a:t>
            </a:r>
          </a:p>
        </p:txBody>
      </p:sp>
      <p:sp>
        <p:nvSpPr>
          <p:cNvPr id="7" name="Slide Number Placeholder 6">
            <a:extLst>
              <a:ext uri="{FF2B5EF4-FFF2-40B4-BE49-F238E27FC236}">
                <a16:creationId xmlns:a16="http://schemas.microsoft.com/office/drawing/2014/main" id="{D6E4A53C-A23B-358D-540C-9D725F2A188C}"/>
              </a:ext>
            </a:extLst>
          </p:cNvPr>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2588357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FA449-C258-4633-C174-13D648DF9096}"/>
              </a:ext>
            </a:extLst>
          </p:cNvPr>
          <p:cNvSpPr>
            <a:spLocks noGrp="1"/>
          </p:cNvSpPr>
          <p:nvPr>
            <p:ph type="title"/>
          </p:nvPr>
        </p:nvSpPr>
        <p:spPr/>
        <p:txBody>
          <a:bodyPr/>
          <a:lstStyle/>
          <a:p>
            <a:r>
              <a:rPr lang="en-US" b="1" dirty="0">
                <a:solidFill>
                  <a:srgbClr val="C00000"/>
                </a:solidFill>
              </a:rPr>
              <a:t>Step 4:  Establish Subcommittees</a:t>
            </a:r>
          </a:p>
        </p:txBody>
      </p:sp>
      <p:sp>
        <p:nvSpPr>
          <p:cNvPr id="3" name="Content Placeholder 2">
            <a:extLst>
              <a:ext uri="{FF2B5EF4-FFF2-40B4-BE49-F238E27FC236}">
                <a16:creationId xmlns:a16="http://schemas.microsoft.com/office/drawing/2014/main" id="{19238307-B57F-A515-DCD2-172BBFE9B93E}"/>
              </a:ext>
            </a:extLst>
          </p:cNvPr>
          <p:cNvSpPr>
            <a:spLocks noGrp="1"/>
          </p:cNvSpPr>
          <p:nvPr>
            <p:ph idx="1"/>
          </p:nvPr>
        </p:nvSpPr>
        <p:spPr/>
        <p:txBody>
          <a:bodyPr/>
          <a:lstStyle/>
          <a:p>
            <a:r>
              <a:rPr lang="en-US" dirty="0"/>
              <a:t>Identify Key components of Project e.g. tasks/research that need to be done/timeframes.</a:t>
            </a:r>
          </a:p>
          <a:p>
            <a:r>
              <a:rPr lang="en-US" dirty="0"/>
              <a:t>Establish/assign small subcommittees as workgroups who dig in to the task and will present findings to committee</a:t>
            </a:r>
          </a:p>
          <a:p>
            <a:r>
              <a:rPr lang="en-US" dirty="0"/>
              <a:t>Larger committee discusses, makes decisions on what recommendations will be made.</a:t>
            </a:r>
          </a:p>
        </p:txBody>
      </p:sp>
      <p:sp>
        <p:nvSpPr>
          <p:cNvPr id="7" name="Slide Number Placeholder 6">
            <a:extLst>
              <a:ext uri="{FF2B5EF4-FFF2-40B4-BE49-F238E27FC236}">
                <a16:creationId xmlns:a16="http://schemas.microsoft.com/office/drawing/2014/main" id="{E0E5AC47-8AF1-4642-3745-4257706FBB83}"/>
              </a:ext>
            </a:extLst>
          </p:cNvPr>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1276126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B49CC-1AE0-C6A7-A46F-020E5CE44761}"/>
              </a:ext>
            </a:extLst>
          </p:cNvPr>
          <p:cNvSpPr>
            <a:spLocks noGrp="1"/>
          </p:cNvSpPr>
          <p:nvPr>
            <p:ph type="title"/>
          </p:nvPr>
        </p:nvSpPr>
        <p:spPr/>
        <p:txBody>
          <a:bodyPr/>
          <a:lstStyle/>
          <a:p>
            <a:r>
              <a:rPr lang="en-US" b="1" dirty="0">
                <a:solidFill>
                  <a:srgbClr val="C00000"/>
                </a:solidFill>
              </a:rPr>
              <a:t>Step 5: Put It All Together</a:t>
            </a:r>
          </a:p>
        </p:txBody>
      </p:sp>
      <p:sp>
        <p:nvSpPr>
          <p:cNvPr id="3" name="Content Placeholder 2">
            <a:extLst>
              <a:ext uri="{FF2B5EF4-FFF2-40B4-BE49-F238E27FC236}">
                <a16:creationId xmlns:a16="http://schemas.microsoft.com/office/drawing/2014/main" id="{8EF89472-9ADA-F2E8-E27C-6B349F684F15}"/>
              </a:ext>
            </a:extLst>
          </p:cNvPr>
          <p:cNvSpPr>
            <a:spLocks noGrp="1"/>
          </p:cNvSpPr>
          <p:nvPr>
            <p:ph idx="1"/>
          </p:nvPr>
        </p:nvSpPr>
        <p:spPr/>
        <p:txBody>
          <a:bodyPr/>
          <a:lstStyle/>
          <a:p>
            <a:r>
              <a:rPr lang="en-US" dirty="0"/>
              <a:t>In Partnership with the Collins Center</a:t>
            </a:r>
          </a:p>
          <a:p>
            <a:r>
              <a:rPr lang="en-US" dirty="0"/>
              <a:t>Identify areas of opportunity</a:t>
            </a:r>
          </a:p>
          <a:p>
            <a:r>
              <a:rPr lang="en-US" dirty="0"/>
              <a:t>Create a report</a:t>
            </a:r>
          </a:p>
          <a:p>
            <a:pPr lvl="1"/>
            <a:r>
              <a:rPr lang="en-US" dirty="0"/>
              <a:t>Outline process</a:t>
            </a:r>
          </a:p>
          <a:p>
            <a:pPr lvl="1"/>
            <a:r>
              <a:rPr lang="en-US" dirty="0"/>
              <a:t>Recommended changes </a:t>
            </a:r>
          </a:p>
          <a:p>
            <a:pPr lvl="1"/>
            <a:r>
              <a:rPr lang="en-US" dirty="0"/>
              <a:t>Next steps</a:t>
            </a:r>
          </a:p>
          <a:p>
            <a:r>
              <a:rPr lang="en-US" dirty="0"/>
              <a:t>Present to Select Board and Town Meeting</a:t>
            </a:r>
          </a:p>
          <a:p>
            <a:pPr lvl="1"/>
            <a:endParaRPr lang="en-US" dirty="0"/>
          </a:p>
        </p:txBody>
      </p:sp>
      <p:sp>
        <p:nvSpPr>
          <p:cNvPr id="5" name="Slide Number Placeholder 4">
            <a:extLst>
              <a:ext uri="{FF2B5EF4-FFF2-40B4-BE49-F238E27FC236}">
                <a16:creationId xmlns:a16="http://schemas.microsoft.com/office/drawing/2014/main" id="{84BABBC3-C19F-AAB9-1BE8-1E4C464D9AA8}"/>
              </a:ext>
            </a:extLst>
          </p:cNvPr>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797168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707A7-4307-11B1-FC8F-E1C65BB90D6F}"/>
              </a:ext>
            </a:extLst>
          </p:cNvPr>
          <p:cNvSpPr>
            <a:spLocks noGrp="1"/>
          </p:cNvSpPr>
          <p:nvPr>
            <p:ph type="title"/>
          </p:nvPr>
        </p:nvSpPr>
        <p:spPr>
          <a:xfrm>
            <a:off x="2152650" y="465750"/>
            <a:ext cx="7886700" cy="497087"/>
          </a:xfrm>
        </p:spPr>
        <p:txBody>
          <a:bodyPr>
            <a:normAutofit fontScale="90000"/>
          </a:bodyPr>
          <a:lstStyle/>
          <a:p>
            <a:r>
              <a:rPr lang="en-US" b="1" dirty="0">
                <a:solidFill>
                  <a:srgbClr val="C00000"/>
                </a:solidFill>
              </a:rPr>
              <a:t>BGRC: How We’ll Operate</a:t>
            </a:r>
          </a:p>
        </p:txBody>
      </p:sp>
      <p:sp>
        <p:nvSpPr>
          <p:cNvPr id="3" name="Content Placeholder 2">
            <a:extLst>
              <a:ext uri="{FF2B5EF4-FFF2-40B4-BE49-F238E27FC236}">
                <a16:creationId xmlns:a16="http://schemas.microsoft.com/office/drawing/2014/main" id="{4F700E40-B4BC-68D0-941C-B325A44E9EB7}"/>
              </a:ext>
            </a:extLst>
          </p:cNvPr>
          <p:cNvSpPr>
            <a:spLocks noGrp="1"/>
          </p:cNvSpPr>
          <p:nvPr>
            <p:ph idx="1"/>
          </p:nvPr>
        </p:nvSpPr>
        <p:spPr>
          <a:xfrm>
            <a:off x="374073" y="1108364"/>
            <a:ext cx="11083636" cy="5749635"/>
          </a:xfrm>
        </p:spPr>
        <p:txBody>
          <a:bodyPr>
            <a:normAutofit fontScale="25000" lnSpcReduction="20000"/>
          </a:bodyPr>
          <a:lstStyle/>
          <a:p>
            <a:pPr marL="228600" lvl="2">
              <a:lnSpc>
                <a:spcPct val="110000"/>
              </a:lnSpc>
              <a:spcBef>
                <a:spcPts val="1000"/>
              </a:spcBef>
            </a:pPr>
            <a:r>
              <a:rPr lang="en-US" sz="8800" dirty="0"/>
              <a:t>Start with public comments about things not on the agenda… limited to 3 minutes.</a:t>
            </a:r>
          </a:p>
          <a:p>
            <a:pPr marL="228600" lvl="2">
              <a:lnSpc>
                <a:spcPct val="110000"/>
              </a:lnSpc>
              <a:spcBef>
                <a:spcPts val="1000"/>
              </a:spcBef>
            </a:pPr>
            <a:r>
              <a:rPr lang="en-US" sz="8800" dirty="0"/>
              <a:t>We want to encourage collaboration and active discussions with actionable outcomes</a:t>
            </a:r>
          </a:p>
          <a:p>
            <a:pPr marL="228600" lvl="2">
              <a:lnSpc>
                <a:spcPct val="110000"/>
              </a:lnSpc>
              <a:spcBef>
                <a:spcPts val="1000"/>
              </a:spcBef>
            </a:pPr>
            <a:r>
              <a:rPr lang="en-US" sz="8800" dirty="0"/>
              <a:t>Roberts Rules will be used as inspiration but not specifically followed</a:t>
            </a:r>
          </a:p>
          <a:p>
            <a:pPr marL="228600" lvl="2">
              <a:lnSpc>
                <a:spcPct val="110000"/>
              </a:lnSpc>
              <a:spcBef>
                <a:spcPts val="1000"/>
              </a:spcBef>
            </a:pPr>
            <a:r>
              <a:rPr lang="en-US" sz="8800" dirty="0"/>
              <a:t>Some discussions may be put in the “parking lot” to be revisited at end of meeting</a:t>
            </a:r>
          </a:p>
          <a:p>
            <a:pPr marL="228600" lvl="2">
              <a:lnSpc>
                <a:spcPct val="110000"/>
              </a:lnSpc>
              <a:spcBef>
                <a:spcPts val="1000"/>
              </a:spcBef>
            </a:pPr>
            <a:r>
              <a:rPr lang="en-US" sz="8800" dirty="0"/>
              <a:t>Suggested process for Committee</a:t>
            </a:r>
          </a:p>
          <a:p>
            <a:pPr marL="685800" lvl="4">
              <a:lnSpc>
                <a:spcPct val="110000"/>
              </a:lnSpc>
              <a:spcBef>
                <a:spcPts val="1000"/>
              </a:spcBef>
            </a:pPr>
            <a:r>
              <a:rPr lang="en-US" sz="8800" dirty="0"/>
              <a:t>The leader of the discussion topic will determine:</a:t>
            </a:r>
          </a:p>
          <a:p>
            <a:pPr marL="1143000" lvl="6">
              <a:lnSpc>
                <a:spcPct val="110000"/>
              </a:lnSpc>
              <a:spcBef>
                <a:spcPts val="1000"/>
              </a:spcBef>
            </a:pPr>
            <a:r>
              <a:rPr lang="en-US" sz="8800" dirty="0"/>
              <a:t>If questions will be taken during or after the presentation </a:t>
            </a:r>
          </a:p>
          <a:p>
            <a:pPr marL="1143000" lvl="6">
              <a:lnSpc>
                <a:spcPct val="110000"/>
              </a:lnSpc>
              <a:spcBef>
                <a:spcPts val="1000"/>
              </a:spcBef>
            </a:pPr>
            <a:r>
              <a:rPr lang="en-US" sz="8800" dirty="0"/>
              <a:t>How discussion and questions will be taken (i.e. open discussion or members should raise their hands and the Chair will call on them for comment).</a:t>
            </a:r>
          </a:p>
          <a:p>
            <a:pPr marL="685800" lvl="5">
              <a:lnSpc>
                <a:spcPct val="110000"/>
              </a:lnSpc>
              <a:spcBef>
                <a:spcPts val="1000"/>
              </a:spcBef>
            </a:pPr>
            <a:r>
              <a:rPr lang="en-US" sz="8800" dirty="0"/>
              <a:t>At the end of each agenda item “Action Steps” will be determined with dates for completion.</a:t>
            </a:r>
          </a:p>
          <a:p>
            <a:pPr marL="228600" lvl="3">
              <a:lnSpc>
                <a:spcPct val="110000"/>
              </a:lnSpc>
              <a:spcBef>
                <a:spcPts val="1000"/>
              </a:spcBef>
            </a:pPr>
            <a:r>
              <a:rPr lang="en-US" sz="8800" dirty="0"/>
              <a:t>If there is a need for a vote</a:t>
            </a:r>
          </a:p>
          <a:p>
            <a:pPr marL="685800" lvl="5">
              <a:lnSpc>
                <a:spcPct val="110000"/>
              </a:lnSpc>
              <a:spcBef>
                <a:spcPts val="1000"/>
              </a:spcBef>
            </a:pPr>
            <a:r>
              <a:rPr lang="en-US" sz="8800" dirty="0"/>
              <a:t> Each member of the committee will be called on for final comment and vote. </a:t>
            </a:r>
          </a:p>
          <a:p>
            <a:pPr>
              <a:lnSpc>
                <a:spcPct val="110000"/>
              </a:lnSpc>
            </a:pPr>
            <a:endParaRPr lang="en-US" sz="8000" dirty="0"/>
          </a:p>
          <a:p>
            <a:pPr marL="68580" indent="0">
              <a:lnSpc>
                <a:spcPct val="160000"/>
              </a:lnSpc>
              <a:spcBef>
                <a:spcPts val="450"/>
              </a:spcBef>
              <a:buNone/>
            </a:pPr>
            <a:r>
              <a:rPr lang="en-US" sz="4800" dirty="0">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5" name="Slide Number Placeholder 4">
            <a:extLst>
              <a:ext uri="{FF2B5EF4-FFF2-40B4-BE49-F238E27FC236}">
                <a16:creationId xmlns:a16="http://schemas.microsoft.com/office/drawing/2014/main" id="{AA034BD9-E987-2C83-E67C-4E74424332BB}"/>
              </a:ext>
            </a:extLst>
          </p:cNvPr>
          <p:cNvSpPr>
            <a:spLocks noGrp="1"/>
          </p:cNvSpPr>
          <p:nvPr>
            <p:ph type="sldNum" sz="quarter" idx="12"/>
          </p:nvPr>
        </p:nvSpPr>
        <p:spPr/>
        <p:txBody>
          <a:bodyPr/>
          <a:lstStyle/>
          <a:p>
            <a:fld id="{48F63A3B-78C7-47BE-AE5E-E10140E04643}" type="slidenum">
              <a:rPr lang="en-US" smtClean="0"/>
              <a:t>17</a:t>
            </a:fld>
            <a:endParaRPr lang="en-US" dirty="0"/>
          </a:p>
        </p:txBody>
      </p:sp>
    </p:spTree>
    <p:extLst>
      <p:ext uri="{BB962C8B-B14F-4D97-AF65-F5344CB8AC3E}">
        <p14:creationId xmlns:p14="http://schemas.microsoft.com/office/powerpoint/2010/main" val="3103661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15FE7-E2F1-5822-F68E-7D52EE18B2F6}"/>
              </a:ext>
            </a:extLst>
          </p:cNvPr>
          <p:cNvSpPr>
            <a:spLocks noGrp="1"/>
          </p:cNvSpPr>
          <p:nvPr>
            <p:ph type="title"/>
          </p:nvPr>
        </p:nvSpPr>
        <p:spPr/>
        <p:txBody>
          <a:bodyPr/>
          <a:lstStyle/>
          <a:p>
            <a:r>
              <a:rPr lang="en-US" dirty="0">
                <a:solidFill>
                  <a:srgbClr val="C00000"/>
                </a:solidFill>
              </a:rPr>
              <a:t>What We Ask of You</a:t>
            </a:r>
          </a:p>
        </p:txBody>
      </p:sp>
      <p:sp>
        <p:nvSpPr>
          <p:cNvPr id="3" name="Content Placeholder 2">
            <a:extLst>
              <a:ext uri="{FF2B5EF4-FFF2-40B4-BE49-F238E27FC236}">
                <a16:creationId xmlns:a16="http://schemas.microsoft.com/office/drawing/2014/main" id="{340DBFCB-6A7F-4DCB-3301-C41D2E8CE8A3}"/>
              </a:ext>
            </a:extLst>
          </p:cNvPr>
          <p:cNvSpPr>
            <a:spLocks noGrp="1"/>
          </p:cNvSpPr>
          <p:nvPr>
            <p:ph idx="1"/>
          </p:nvPr>
        </p:nvSpPr>
        <p:spPr>
          <a:xfrm>
            <a:off x="983673" y="1762699"/>
            <a:ext cx="8785803" cy="4730176"/>
          </a:xfrm>
        </p:spPr>
        <p:txBody>
          <a:bodyPr>
            <a:normAutofit lnSpcReduction="10000"/>
          </a:bodyPr>
          <a:lstStyle/>
          <a:p>
            <a:r>
              <a:rPr lang="en-US" dirty="0"/>
              <a:t>Get sworn in and sign Open Meeting document</a:t>
            </a:r>
          </a:p>
          <a:p>
            <a:r>
              <a:rPr lang="en-US" dirty="0"/>
              <a:t>Participate in meetings </a:t>
            </a:r>
          </a:p>
          <a:p>
            <a:r>
              <a:rPr lang="en-US" dirty="0"/>
              <a:t>Be open to new ideas</a:t>
            </a:r>
          </a:p>
          <a:p>
            <a:r>
              <a:rPr lang="en-US" dirty="0"/>
              <a:t>Stay on topic</a:t>
            </a:r>
          </a:p>
          <a:p>
            <a:r>
              <a:rPr lang="en-US" dirty="0"/>
              <a:t>Allow for equitable input/discussion</a:t>
            </a:r>
          </a:p>
          <a:p>
            <a:r>
              <a:rPr lang="en-US" dirty="0"/>
              <a:t>If you have nothing new to add, that’s fine</a:t>
            </a:r>
          </a:p>
          <a:p>
            <a:r>
              <a:rPr lang="en-US" dirty="0"/>
              <a:t>Volunteer for Committees</a:t>
            </a:r>
          </a:p>
          <a:p>
            <a:r>
              <a:rPr lang="en-US" dirty="0"/>
              <a:t>Come prepared</a:t>
            </a:r>
          </a:p>
          <a:p>
            <a:r>
              <a:rPr lang="en-US" dirty="0"/>
              <a:t>Give feedback to Jess and Betsey after meetings… what worked well/didn’t</a:t>
            </a:r>
          </a:p>
        </p:txBody>
      </p:sp>
      <p:sp>
        <p:nvSpPr>
          <p:cNvPr id="5" name="Slide Number Placeholder 4">
            <a:extLst>
              <a:ext uri="{FF2B5EF4-FFF2-40B4-BE49-F238E27FC236}">
                <a16:creationId xmlns:a16="http://schemas.microsoft.com/office/drawing/2014/main" id="{DF83E3B9-6D1C-2412-25B5-A8551CE3CE1F}"/>
              </a:ext>
            </a:extLst>
          </p:cNvPr>
          <p:cNvSpPr>
            <a:spLocks noGrp="1"/>
          </p:cNvSpPr>
          <p:nvPr>
            <p:ph type="sldNum" sz="quarter" idx="12"/>
          </p:nvPr>
        </p:nvSpPr>
        <p:spPr/>
        <p:txBody>
          <a:bodyPr/>
          <a:lstStyle/>
          <a:p>
            <a:fld id="{48F63A3B-78C7-47BE-AE5E-E10140E04643}" type="slidenum">
              <a:rPr lang="en-US" smtClean="0"/>
              <a:t>18</a:t>
            </a:fld>
            <a:endParaRPr lang="en-US" dirty="0"/>
          </a:p>
        </p:txBody>
      </p:sp>
    </p:spTree>
    <p:extLst>
      <p:ext uri="{BB962C8B-B14F-4D97-AF65-F5344CB8AC3E}">
        <p14:creationId xmlns:p14="http://schemas.microsoft.com/office/powerpoint/2010/main" val="946341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AA478-77D7-71A1-BB04-2DF2B0C57281}"/>
              </a:ext>
            </a:extLst>
          </p:cNvPr>
          <p:cNvSpPr>
            <a:spLocks noGrp="1"/>
          </p:cNvSpPr>
          <p:nvPr>
            <p:ph type="title"/>
          </p:nvPr>
        </p:nvSpPr>
        <p:spPr/>
        <p:txBody>
          <a:bodyPr/>
          <a:lstStyle/>
          <a:p>
            <a:r>
              <a:rPr lang="en-US" b="1" dirty="0">
                <a:solidFill>
                  <a:srgbClr val="C00000"/>
                </a:solidFill>
              </a:rPr>
              <a:t>So What’s Next?</a:t>
            </a:r>
          </a:p>
        </p:txBody>
      </p:sp>
      <p:sp>
        <p:nvSpPr>
          <p:cNvPr id="3" name="Content Placeholder 2">
            <a:extLst>
              <a:ext uri="{FF2B5EF4-FFF2-40B4-BE49-F238E27FC236}">
                <a16:creationId xmlns:a16="http://schemas.microsoft.com/office/drawing/2014/main" id="{030B9CAE-0B2C-DFFA-F6CA-5DADF2BFF5AC}"/>
              </a:ext>
            </a:extLst>
          </p:cNvPr>
          <p:cNvSpPr>
            <a:spLocks noGrp="1"/>
          </p:cNvSpPr>
          <p:nvPr>
            <p:ph idx="1"/>
          </p:nvPr>
        </p:nvSpPr>
        <p:spPr/>
        <p:txBody>
          <a:bodyPr/>
          <a:lstStyle/>
          <a:p>
            <a:r>
              <a:rPr lang="en-US" sz="3600" dirty="0"/>
              <a:t>Collins Center </a:t>
            </a:r>
          </a:p>
          <a:p>
            <a:pPr lvl="1"/>
            <a:r>
              <a:rPr lang="en-US" sz="3200" dirty="0"/>
              <a:t>Brainstorm</a:t>
            </a:r>
          </a:p>
          <a:p>
            <a:pPr lvl="1"/>
            <a:r>
              <a:rPr lang="en-US" sz="3200" dirty="0"/>
              <a:t>Preliminary Project Plan Preview</a:t>
            </a:r>
          </a:p>
          <a:p>
            <a:endParaRPr lang="en-US" dirty="0"/>
          </a:p>
          <a:p>
            <a:endParaRPr lang="en-US" dirty="0"/>
          </a:p>
        </p:txBody>
      </p:sp>
      <p:sp>
        <p:nvSpPr>
          <p:cNvPr id="5" name="Slide Number Placeholder 4">
            <a:extLst>
              <a:ext uri="{FF2B5EF4-FFF2-40B4-BE49-F238E27FC236}">
                <a16:creationId xmlns:a16="http://schemas.microsoft.com/office/drawing/2014/main" id="{345BD763-DCA7-382D-CCB7-B496AC6FBB7A}"/>
              </a:ext>
            </a:extLst>
          </p:cNvPr>
          <p:cNvSpPr>
            <a:spLocks noGrp="1"/>
          </p:cNvSpPr>
          <p:nvPr>
            <p:ph type="sldNum" sz="quarter" idx="12"/>
          </p:nvPr>
        </p:nvSpPr>
        <p:spPr/>
        <p:txBody>
          <a:bodyPr/>
          <a:lstStyle/>
          <a:p>
            <a:fld id="{48F63A3B-78C7-47BE-AE5E-E10140E04643}" type="slidenum">
              <a:rPr lang="en-US" smtClean="0"/>
              <a:t>19</a:t>
            </a:fld>
            <a:endParaRPr lang="en-US" dirty="0"/>
          </a:p>
        </p:txBody>
      </p:sp>
    </p:spTree>
    <p:extLst>
      <p:ext uri="{BB962C8B-B14F-4D97-AF65-F5344CB8AC3E}">
        <p14:creationId xmlns:p14="http://schemas.microsoft.com/office/powerpoint/2010/main" val="3366108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D7468-DC8B-2FB6-F7AC-69F93822611D}"/>
              </a:ext>
            </a:extLst>
          </p:cNvPr>
          <p:cNvSpPr>
            <a:spLocks noGrp="1"/>
          </p:cNvSpPr>
          <p:nvPr>
            <p:ph type="title"/>
          </p:nvPr>
        </p:nvSpPr>
        <p:spPr/>
        <p:txBody>
          <a:bodyPr/>
          <a:lstStyle/>
          <a:p>
            <a:r>
              <a:rPr lang="en-US" b="1" dirty="0">
                <a:solidFill>
                  <a:srgbClr val="C00000"/>
                </a:solidFill>
              </a:rPr>
              <a:t>Background</a:t>
            </a:r>
          </a:p>
        </p:txBody>
      </p:sp>
      <p:sp>
        <p:nvSpPr>
          <p:cNvPr id="3" name="Content Placeholder 2">
            <a:extLst>
              <a:ext uri="{FF2B5EF4-FFF2-40B4-BE49-F238E27FC236}">
                <a16:creationId xmlns:a16="http://schemas.microsoft.com/office/drawing/2014/main" id="{9FDEBB3B-8E38-9E98-3D5E-42D4E9860C58}"/>
              </a:ext>
            </a:extLst>
          </p:cNvPr>
          <p:cNvSpPr>
            <a:spLocks noGrp="1"/>
          </p:cNvSpPr>
          <p:nvPr>
            <p:ph idx="1"/>
          </p:nvPr>
        </p:nvSpPr>
        <p:spPr/>
        <p:txBody>
          <a:bodyPr/>
          <a:lstStyle/>
          <a:p>
            <a:r>
              <a:rPr lang="en-US" dirty="0"/>
              <a:t>2018 </a:t>
            </a:r>
            <a:r>
              <a:rPr lang="en-US" i="1" dirty="0"/>
              <a:t>Government Review Committee </a:t>
            </a:r>
            <a:r>
              <a:rPr lang="en-US" dirty="0"/>
              <a:t>Formed</a:t>
            </a:r>
          </a:p>
          <a:p>
            <a:r>
              <a:rPr lang="en-US" dirty="0"/>
              <a:t>Recommendation: </a:t>
            </a:r>
          </a:p>
          <a:p>
            <a:pPr lvl="1"/>
            <a:r>
              <a:rPr lang="en-US" sz="2800" dirty="0"/>
              <a:t>Additional review warranted with following potential areas of opportunity:</a:t>
            </a:r>
          </a:p>
          <a:p>
            <a:pPr lvl="2"/>
            <a:r>
              <a:rPr lang="en-US" sz="2400" dirty="0"/>
              <a:t>Elected v. Appointed positions</a:t>
            </a:r>
          </a:p>
          <a:p>
            <a:pPr lvl="2"/>
            <a:r>
              <a:rPr lang="en-US" sz="2400" dirty="0"/>
              <a:t>Town Manager v. Town Administrator</a:t>
            </a:r>
          </a:p>
          <a:p>
            <a:pPr lvl="2"/>
            <a:r>
              <a:rPr lang="en-US" sz="2400" dirty="0"/>
              <a:t>Personnel and management reporting structure</a:t>
            </a:r>
          </a:p>
          <a:p>
            <a:pPr lvl="2"/>
            <a:r>
              <a:rPr lang="en-US" sz="2400" dirty="0"/>
              <a:t>Improved internal and external communication</a:t>
            </a:r>
          </a:p>
          <a:p>
            <a:pPr lvl="2"/>
            <a:r>
              <a:rPr lang="en-US" sz="2400" dirty="0"/>
              <a:t>50 years since the last in-depth analysis</a:t>
            </a:r>
          </a:p>
          <a:p>
            <a:pPr lvl="2"/>
            <a:r>
              <a:rPr lang="en-US" sz="2400" dirty="0"/>
              <a:t>Involve an independent agency to conduct a comprehensive analysis</a:t>
            </a:r>
          </a:p>
          <a:p>
            <a:endParaRPr lang="en-US" dirty="0"/>
          </a:p>
          <a:p>
            <a:endParaRPr lang="en-US" dirty="0"/>
          </a:p>
        </p:txBody>
      </p:sp>
      <p:sp>
        <p:nvSpPr>
          <p:cNvPr id="9" name="Slide Number Placeholder 8">
            <a:extLst>
              <a:ext uri="{FF2B5EF4-FFF2-40B4-BE49-F238E27FC236}">
                <a16:creationId xmlns:a16="http://schemas.microsoft.com/office/drawing/2014/main" id="{529DC9D4-7556-E8E9-72D6-4437C8A5176B}"/>
              </a:ext>
            </a:extLst>
          </p:cNvPr>
          <p:cNvSpPr>
            <a:spLocks noGrp="1"/>
          </p:cNvSpPr>
          <p:nvPr>
            <p:ph type="sldNum" sz="quarter" idx="12"/>
          </p:nvPr>
        </p:nvSpPr>
        <p:spPr/>
        <p:txBody>
          <a:bodyPr/>
          <a:lstStyle/>
          <a:p>
            <a:fld id="{48F63A3B-78C7-47BE-AE5E-E10140E04643}" type="slidenum">
              <a:rPr lang="en-US" smtClean="0"/>
              <a:t>2</a:t>
            </a:fld>
            <a:endParaRPr lang="en-US" dirty="0"/>
          </a:p>
        </p:txBody>
      </p:sp>
    </p:spTree>
    <p:extLst>
      <p:ext uri="{BB962C8B-B14F-4D97-AF65-F5344CB8AC3E}">
        <p14:creationId xmlns:p14="http://schemas.microsoft.com/office/powerpoint/2010/main" val="3881516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1168C-14A9-0525-520A-B8D8BCE8852E}"/>
              </a:ext>
            </a:extLst>
          </p:cNvPr>
          <p:cNvSpPr>
            <a:spLocks noGrp="1"/>
          </p:cNvSpPr>
          <p:nvPr>
            <p:ph type="title"/>
          </p:nvPr>
        </p:nvSpPr>
        <p:spPr>
          <a:xfrm>
            <a:off x="741218" y="2526435"/>
            <a:ext cx="10515600" cy="1325563"/>
          </a:xfrm>
        </p:spPr>
        <p:txBody>
          <a:bodyPr/>
          <a:lstStyle/>
          <a:p>
            <a:pPr algn="ctr"/>
            <a:r>
              <a:rPr lang="en-US" b="1" dirty="0">
                <a:solidFill>
                  <a:srgbClr val="C00000"/>
                </a:solidFill>
              </a:rPr>
              <a:t>Appendix</a:t>
            </a:r>
          </a:p>
        </p:txBody>
      </p:sp>
      <p:sp>
        <p:nvSpPr>
          <p:cNvPr id="5" name="Slide Number Placeholder 4">
            <a:extLst>
              <a:ext uri="{FF2B5EF4-FFF2-40B4-BE49-F238E27FC236}">
                <a16:creationId xmlns:a16="http://schemas.microsoft.com/office/drawing/2014/main" id="{B79654B9-C2F3-DCA8-20F9-827267389F81}"/>
              </a:ext>
            </a:extLst>
          </p:cNvPr>
          <p:cNvSpPr>
            <a:spLocks noGrp="1"/>
          </p:cNvSpPr>
          <p:nvPr>
            <p:ph type="sldNum" sz="quarter" idx="12"/>
          </p:nvPr>
        </p:nvSpPr>
        <p:spPr/>
        <p:txBody>
          <a:bodyPr/>
          <a:lstStyle/>
          <a:p>
            <a:fld id="{48F63A3B-78C7-47BE-AE5E-E10140E04643}" type="slidenum">
              <a:rPr lang="en-US" smtClean="0"/>
              <a:t>20</a:t>
            </a:fld>
            <a:endParaRPr lang="en-US" dirty="0"/>
          </a:p>
        </p:txBody>
      </p:sp>
    </p:spTree>
    <p:extLst>
      <p:ext uri="{BB962C8B-B14F-4D97-AF65-F5344CB8AC3E}">
        <p14:creationId xmlns:p14="http://schemas.microsoft.com/office/powerpoint/2010/main" val="3230167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FC10A-C384-7522-BB2F-1B67EF929607}"/>
              </a:ext>
            </a:extLst>
          </p:cNvPr>
          <p:cNvSpPr>
            <a:spLocks noGrp="1"/>
          </p:cNvSpPr>
          <p:nvPr>
            <p:ph type="title"/>
          </p:nvPr>
        </p:nvSpPr>
        <p:spPr/>
        <p:txBody>
          <a:bodyPr/>
          <a:lstStyle/>
          <a:p>
            <a:pPr algn="ctr"/>
            <a:r>
              <a:rPr lang="en-US" b="1" dirty="0">
                <a:solidFill>
                  <a:srgbClr val="C00000"/>
                </a:solidFill>
                <a:latin typeface="+mn-lt"/>
              </a:rPr>
              <a:t>What Is A Charter? </a:t>
            </a:r>
          </a:p>
        </p:txBody>
      </p:sp>
      <p:sp>
        <p:nvSpPr>
          <p:cNvPr id="3" name="Content Placeholder 2">
            <a:extLst>
              <a:ext uri="{FF2B5EF4-FFF2-40B4-BE49-F238E27FC236}">
                <a16:creationId xmlns:a16="http://schemas.microsoft.com/office/drawing/2014/main" id="{B0DDCE93-C9E9-A662-F820-CE1C064ADF03}"/>
              </a:ext>
            </a:extLst>
          </p:cNvPr>
          <p:cNvSpPr>
            <a:spLocks noGrp="1"/>
          </p:cNvSpPr>
          <p:nvPr>
            <p:ph idx="1"/>
          </p:nvPr>
        </p:nvSpPr>
        <p:spPr/>
        <p:txBody>
          <a:bodyPr>
            <a:normAutofit lnSpcReduction="10000"/>
          </a:bodyPr>
          <a:lstStyle/>
          <a:p>
            <a:pPr marL="0" indent="0">
              <a:buNone/>
            </a:pPr>
            <a:r>
              <a:rPr lang="en-US" sz="4000" dirty="0"/>
              <a:t>“Charter” refers to a written instrument that defines the government structure under which a city and town operates, that may create local offices; distribute powers, duties and responsibilities among local offices; and that may establish and define certain procedures to be followed by a city or town government. (MGL Ch. 4, Sec 7, Clause 5). </a:t>
            </a:r>
          </a:p>
        </p:txBody>
      </p:sp>
      <p:sp>
        <p:nvSpPr>
          <p:cNvPr id="5" name="Slide Number Placeholder 4">
            <a:extLst>
              <a:ext uri="{FF2B5EF4-FFF2-40B4-BE49-F238E27FC236}">
                <a16:creationId xmlns:a16="http://schemas.microsoft.com/office/drawing/2014/main" id="{DB15F0A5-6849-5EA3-BBC8-3C250A6BB71C}"/>
              </a:ext>
            </a:extLst>
          </p:cNvPr>
          <p:cNvSpPr>
            <a:spLocks noGrp="1"/>
          </p:cNvSpPr>
          <p:nvPr>
            <p:ph type="sldNum" sz="quarter" idx="12"/>
          </p:nvPr>
        </p:nvSpPr>
        <p:spPr/>
        <p:txBody>
          <a:bodyPr/>
          <a:lstStyle/>
          <a:p>
            <a:fld id="{48F63A3B-78C7-47BE-AE5E-E10140E04643}" type="slidenum">
              <a:rPr lang="en-US" smtClean="0"/>
              <a:t>21</a:t>
            </a:fld>
            <a:endParaRPr lang="en-US" dirty="0"/>
          </a:p>
        </p:txBody>
      </p:sp>
    </p:spTree>
    <p:extLst>
      <p:ext uri="{BB962C8B-B14F-4D97-AF65-F5344CB8AC3E}">
        <p14:creationId xmlns:p14="http://schemas.microsoft.com/office/powerpoint/2010/main" val="2007308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0FA16DB-2A22-DF55-9AE5-5E426C2C31EE}"/>
              </a:ext>
            </a:extLst>
          </p:cNvPr>
          <p:cNvSpPr>
            <a:spLocks noGrp="1"/>
          </p:cNvSpPr>
          <p:nvPr>
            <p:ph type="body" idx="10"/>
          </p:nvPr>
        </p:nvSpPr>
        <p:spPr>
          <a:xfrm>
            <a:off x="1554479" y="351225"/>
            <a:ext cx="7802880" cy="653486"/>
          </a:xfrm>
        </p:spPr>
        <p:txBody>
          <a:bodyPr>
            <a:normAutofit fontScale="95000"/>
          </a:bodyPr>
          <a:lstStyle/>
          <a:p>
            <a:pPr marL="0" indent="0" algn="ctr">
              <a:buNone/>
            </a:pPr>
            <a:r>
              <a:rPr lang="en-US" sz="3600" dirty="0">
                <a:solidFill>
                  <a:srgbClr val="C00000"/>
                </a:solidFill>
              </a:rPr>
              <a:t>Select Board:  Charge To Committee </a:t>
            </a:r>
          </a:p>
        </p:txBody>
      </p:sp>
      <p:sp>
        <p:nvSpPr>
          <p:cNvPr id="3" name="Text Placeholder 2">
            <a:extLst>
              <a:ext uri="{FF2B5EF4-FFF2-40B4-BE49-F238E27FC236}">
                <a16:creationId xmlns:a16="http://schemas.microsoft.com/office/drawing/2014/main" id="{F0D063F9-CDEC-D4F1-B58F-2E701499924B}"/>
              </a:ext>
            </a:extLst>
          </p:cNvPr>
          <p:cNvSpPr>
            <a:spLocks noGrp="1"/>
          </p:cNvSpPr>
          <p:nvPr>
            <p:ph type="body" idx="10"/>
          </p:nvPr>
        </p:nvSpPr>
        <p:spPr>
          <a:xfrm>
            <a:off x="1554479" y="1911985"/>
            <a:ext cx="8616809" cy="4680726"/>
          </a:xfrm>
        </p:spPr>
        <p:txBody>
          <a:bodyPr>
            <a:normAutofit fontScale="95000"/>
          </a:bodyPr>
          <a:lstStyle/>
          <a:p>
            <a:pPr marL="0" indent="0" algn="ctr">
              <a:buNone/>
            </a:pPr>
            <a:r>
              <a:rPr lang="en-US" sz="3600" i="1" dirty="0">
                <a:effectLst/>
                <a:latin typeface="Calibri" panose="020F0502020204030204" pitchFamily="34" charset="0"/>
              </a:rPr>
              <a:t>“The mission of the Burlington Government Review Committee (BGRC) is to </a:t>
            </a:r>
            <a:r>
              <a:rPr lang="en-US" sz="3600" i="1" dirty="0">
                <a:effectLst/>
                <a:highlight>
                  <a:srgbClr val="FFFF00"/>
                </a:highlight>
                <a:latin typeface="Calibri" panose="020F0502020204030204" pitchFamily="34" charset="0"/>
              </a:rPr>
              <a:t>ensure an appropriate, effective, and accountable organizational structure of Burlington Town government for its residents and constituents</a:t>
            </a:r>
            <a:r>
              <a:rPr lang="en-US" sz="3600" i="1" dirty="0">
                <a:effectLst/>
                <a:latin typeface="Calibri" panose="020F0502020204030204" pitchFamily="34" charset="0"/>
              </a:rPr>
              <a:t>, and to recommend to the Burlington Select Board and Town Meeting suggested format and possible changes.” </a:t>
            </a:r>
            <a:endParaRPr lang="en-US" dirty="0"/>
          </a:p>
        </p:txBody>
      </p:sp>
    </p:spTree>
    <p:extLst>
      <p:ext uri="{BB962C8B-B14F-4D97-AF65-F5344CB8AC3E}">
        <p14:creationId xmlns:p14="http://schemas.microsoft.com/office/powerpoint/2010/main" val="4268474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C92867-2FEB-4C81-BC47-C4F5C9CA7275}"/>
              </a:ext>
            </a:extLst>
          </p:cNvPr>
          <p:cNvSpPr>
            <a:spLocks noGrp="1"/>
          </p:cNvSpPr>
          <p:nvPr>
            <p:ph type="body" idx="10"/>
          </p:nvPr>
        </p:nvSpPr>
        <p:spPr>
          <a:xfrm>
            <a:off x="1524981" y="420531"/>
            <a:ext cx="7802880" cy="632765"/>
          </a:xfrm>
        </p:spPr>
        <p:txBody>
          <a:bodyPr>
            <a:normAutofit fontScale="95000"/>
          </a:bodyPr>
          <a:lstStyle/>
          <a:p>
            <a:pPr marL="0" indent="0" algn="ctr">
              <a:buNone/>
            </a:pPr>
            <a:r>
              <a:rPr lang="en-US" sz="3600" dirty="0">
                <a:solidFill>
                  <a:srgbClr val="C00000"/>
                </a:solidFill>
              </a:rPr>
              <a:t>Select Board: Requested Deliverables</a:t>
            </a:r>
          </a:p>
        </p:txBody>
      </p:sp>
      <p:sp>
        <p:nvSpPr>
          <p:cNvPr id="3" name="Text Placeholder 2">
            <a:extLst>
              <a:ext uri="{FF2B5EF4-FFF2-40B4-BE49-F238E27FC236}">
                <a16:creationId xmlns:a16="http://schemas.microsoft.com/office/drawing/2014/main" id="{9D366963-9D63-AF99-B537-E6FDB6183878}"/>
              </a:ext>
            </a:extLst>
          </p:cNvPr>
          <p:cNvSpPr>
            <a:spLocks noGrp="1"/>
          </p:cNvSpPr>
          <p:nvPr>
            <p:ph type="body" idx="10"/>
          </p:nvPr>
        </p:nvSpPr>
        <p:spPr>
          <a:xfrm>
            <a:off x="254643" y="1388963"/>
            <a:ext cx="11632557" cy="5185458"/>
          </a:xfrm>
        </p:spPr>
        <p:txBody>
          <a:bodyPr>
            <a:normAutofit fontScale="87500"/>
          </a:bodyPr>
          <a:lstStyle/>
          <a:p>
            <a:pPr marL="457200" indent="-457200">
              <a:buFont typeface="+mj-lt"/>
              <a:buAutoNum type="arabicPeriod"/>
            </a:pPr>
            <a:r>
              <a:rPr lang="en-US" sz="2900" dirty="0">
                <a:effectLst/>
                <a:latin typeface="TimesNewRomanPSMT"/>
              </a:rPr>
              <a:t>Follow an open, inclusive, and thorough process that reviews all facets of government, considers all opinions, respects all points of view, researches comparable communities for alternatives, and obtains as much information as possible </a:t>
            </a:r>
            <a:endParaRPr lang="en-US" sz="2900" dirty="0">
              <a:effectLst/>
              <a:latin typeface="ArialMT"/>
            </a:endParaRPr>
          </a:p>
          <a:p>
            <a:pPr marL="457200" indent="-457200">
              <a:buFont typeface="+mj-lt"/>
              <a:buAutoNum type="arabicPeriod"/>
            </a:pPr>
            <a:r>
              <a:rPr lang="en-US" sz="2900" dirty="0">
                <a:effectLst/>
                <a:latin typeface="TimesNewRomanPSMT"/>
              </a:rPr>
              <a:t>Produce a Charter for the Town that provides all residents with a local government that is transparent, effective, efficient, and responsive both for present day and future generations </a:t>
            </a:r>
            <a:endParaRPr lang="en-US" sz="2900" dirty="0">
              <a:effectLst/>
              <a:latin typeface="ArialMT"/>
            </a:endParaRPr>
          </a:p>
          <a:p>
            <a:pPr marL="457200" indent="-457200">
              <a:buFont typeface="+mj-lt"/>
              <a:buAutoNum type="arabicPeriod"/>
            </a:pPr>
            <a:r>
              <a:rPr lang="en-US" sz="2900" dirty="0">
                <a:effectLst/>
                <a:latin typeface="TimesNewRomanPSMT"/>
              </a:rPr>
              <a:t>Consider shifting from a Town Administrator to a Town Manager form of leadership </a:t>
            </a:r>
            <a:endParaRPr lang="en-US" sz="2900" dirty="0">
              <a:effectLst/>
              <a:latin typeface="ArialMT"/>
            </a:endParaRPr>
          </a:p>
          <a:p>
            <a:pPr marL="457200" indent="-457200">
              <a:buFont typeface="+mj-lt"/>
              <a:buAutoNum type="arabicPeriod"/>
            </a:pPr>
            <a:r>
              <a:rPr lang="en-US" sz="2900" dirty="0">
                <a:effectLst/>
                <a:latin typeface="TimesNewRomanPSMT"/>
              </a:rPr>
              <a:t>Consider new provisions such as referendums, recalls, and periodic reviews of government structure </a:t>
            </a:r>
            <a:endParaRPr lang="en-US" sz="2900" dirty="0">
              <a:effectLst/>
              <a:latin typeface="ArialMT"/>
            </a:endParaRPr>
          </a:p>
          <a:p>
            <a:pPr marL="457200" indent="-457200">
              <a:buFont typeface="+mj-lt"/>
              <a:buAutoNum type="arabicPeriod"/>
            </a:pPr>
            <a:r>
              <a:rPr lang="en-US" sz="2900" dirty="0">
                <a:effectLst/>
                <a:latin typeface="TimesNewRomanPSMT"/>
              </a:rPr>
              <a:t>Delineate what structures should be in Charter versus in bylaws </a:t>
            </a:r>
            <a:endParaRPr lang="en-US" sz="2900" dirty="0">
              <a:effectLst/>
              <a:latin typeface="ArialMT"/>
            </a:endParaRPr>
          </a:p>
          <a:p>
            <a:pPr marL="457200" indent="-457200">
              <a:buFont typeface="+mj-lt"/>
              <a:buAutoNum type="arabicPeriod"/>
            </a:pPr>
            <a:r>
              <a:rPr lang="en-US" sz="2900" dirty="0">
                <a:effectLst/>
                <a:latin typeface="TimesNewRomanPSMT"/>
              </a:rPr>
              <a:t>Write a report to accompany the proposed Charter that clearly explains the proposed changes, outlines the specific changes that would arise as a result of it, and other policy recommendations from the Committee </a:t>
            </a:r>
            <a:endParaRPr lang="en-US" sz="2900" dirty="0">
              <a:effectLst/>
              <a:latin typeface="ArialMT"/>
            </a:endParaRPr>
          </a:p>
          <a:p>
            <a:pPr marL="0" indent="0">
              <a:buNone/>
            </a:pPr>
            <a:endParaRPr lang="en-US" dirty="0"/>
          </a:p>
        </p:txBody>
      </p:sp>
    </p:spTree>
    <p:extLst>
      <p:ext uri="{BB962C8B-B14F-4D97-AF65-F5344CB8AC3E}">
        <p14:creationId xmlns:p14="http://schemas.microsoft.com/office/powerpoint/2010/main" val="1787812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6A27A-0373-40E2-754E-BCB9B02A9856}"/>
              </a:ext>
            </a:extLst>
          </p:cNvPr>
          <p:cNvSpPr>
            <a:spLocks noGrp="1"/>
          </p:cNvSpPr>
          <p:nvPr>
            <p:ph type="title"/>
          </p:nvPr>
        </p:nvSpPr>
        <p:spPr>
          <a:xfrm>
            <a:off x="1049867" y="286216"/>
            <a:ext cx="10515600" cy="746717"/>
          </a:xfrm>
        </p:spPr>
        <p:txBody>
          <a:bodyPr/>
          <a:lstStyle/>
          <a:p>
            <a:r>
              <a:rPr lang="en-US" b="1" dirty="0">
                <a:solidFill>
                  <a:srgbClr val="C00000"/>
                </a:solidFill>
              </a:rPr>
              <a:t> What We Be Doing</a:t>
            </a:r>
          </a:p>
        </p:txBody>
      </p:sp>
      <p:sp>
        <p:nvSpPr>
          <p:cNvPr id="10" name="TextBox 9">
            <a:extLst>
              <a:ext uri="{FF2B5EF4-FFF2-40B4-BE49-F238E27FC236}">
                <a16:creationId xmlns:a16="http://schemas.microsoft.com/office/drawing/2014/main" id="{48B4C854-0EC8-19BD-F905-DB6C0C98B0AB}"/>
              </a:ext>
            </a:extLst>
          </p:cNvPr>
          <p:cNvSpPr txBox="1"/>
          <p:nvPr/>
        </p:nvSpPr>
        <p:spPr>
          <a:xfrm>
            <a:off x="304800" y="1032933"/>
            <a:ext cx="11582399" cy="5293757"/>
          </a:xfrm>
          <a:prstGeom prst="rect">
            <a:avLst/>
          </a:prstGeom>
          <a:noFill/>
        </p:spPr>
        <p:txBody>
          <a:bodyPr wrap="square">
            <a:spAutoFit/>
          </a:bodyPr>
          <a:lstStyle/>
          <a:p>
            <a:pPr marL="685800" marR="914400" lvl="1" indent="-457200" algn="just" fontAlgn="base">
              <a:spcBef>
                <a:spcPts val="1200"/>
              </a:spcBef>
              <a:spcAft>
                <a:spcPts val="1200"/>
              </a:spcAft>
              <a:buFont typeface="Arial" panose="020B0604020202020204" pitchFamily="34" charset="0"/>
              <a:buChar char="•"/>
            </a:pPr>
            <a:r>
              <a:rPr lang="en-US" sz="2000" spc="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r>
              <a:rPr lang="en-US" sz="2200" spc="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Study the efficacy and effectiveness of the town’s form of government and governance and processes</a:t>
            </a:r>
          </a:p>
          <a:p>
            <a:pPr marL="800100" lvl="1" indent="-457200" fontAlgn="base">
              <a:spcBef>
                <a:spcPts val="1200"/>
              </a:spcBef>
              <a:spcAft>
                <a:spcPts val="1200"/>
              </a:spcAft>
              <a:buClr>
                <a:srgbClr val="000000"/>
              </a:buClr>
              <a:buSzPts val="1200"/>
              <a:buFont typeface="Arial" panose="020B0604020202020204" pitchFamily="34" charset="0"/>
              <a:buChar char="•"/>
              <a:tabLst>
                <a:tab pos="228600" algn="l"/>
              </a:tabLst>
            </a:pPr>
            <a:r>
              <a:rPr lang="en-US" sz="2200" spc="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Engage stakeholders (employees, volunteers and residents) in understanding what is working/not</a:t>
            </a:r>
          </a:p>
          <a:p>
            <a:pPr marL="800100" lvl="1" indent="-457200" fontAlgn="base">
              <a:spcBef>
                <a:spcPts val="1200"/>
              </a:spcBef>
              <a:spcAft>
                <a:spcPts val="1200"/>
              </a:spcAft>
              <a:buClr>
                <a:srgbClr val="000000"/>
              </a:buClr>
              <a:buSzPts val="1200"/>
              <a:buFont typeface="Arial" panose="020B0604020202020204" pitchFamily="34" charset="0"/>
              <a:buChar char="•"/>
              <a:tabLst>
                <a:tab pos="228600" algn="l"/>
              </a:tabLst>
            </a:pPr>
            <a:r>
              <a:rPr lang="en-US" sz="2200" spc="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Benchmark models of government in comparable communities </a:t>
            </a:r>
            <a:endParaRPr lang="en-US" sz="2200" spc="0" dirty="0">
              <a:effectLst/>
              <a:latin typeface="Wingdings" pitchFamily="2" charset="2"/>
              <a:ea typeface="Wingdings" pitchFamily="2" charset="2"/>
            </a:endParaRPr>
          </a:p>
          <a:p>
            <a:pPr marL="800100" marR="594360" lvl="1" indent="-457200" fontAlgn="base">
              <a:spcBef>
                <a:spcPts val="1200"/>
              </a:spcBef>
              <a:spcAft>
                <a:spcPts val="1200"/>
              </a:spcAft>
              <a:buClr>
                <a:srgbClr val="000000"/>
              </a:buClr>
              <a:buSzPts val="1200"/>
              <a:buFont typeface="Arial" panose="020B0604020202020204" pitchFamily="34" charset="0"/>
              <a:buChar char="•"/>
              <a:tabLst>
                <a:tab pos="228600" algn="l"/>
              </a:tabLst>
            </a:pPr>
            <a:r>
              <a:rPr lang="en-US" sz="2200" spc="-1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Identify strengths and weaknesses in Burlington’s current </a:t>
            </a:r>
            <a:r>
              <a:rPr lang="en-US" sz="2200" spc="-10" dirty="0">
                <a:solidFill>
                  <a:srgbClr val="000000"/>
                </a:solidFill>
                <a:latin typeface="Arial" panose="020B0604020202020204" pitchFamily="34" charset="0"/>
                <a:ea typeface="Arial" panose="020B0604020202020204" pitchFamily="34" charset="0"/>
                <a:cs typeface="Times New Roman" panose="02020603050405020304" pitchFamily="18" charset="0"/>
              </a:rPr>
              <a:t>structure and processes</a:t>
            </a:r>
            <a:r>
              <a:rPr lang="en-US" sz="2200" spc="-1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and recommend changes</a:t>
            </a:r>
          </a:p>
          <a:p>
            <a:pPr marL="800100" marR="594360" lvl="1" indent="-457200" fontAlgn="base">
              <a:spcBef>
                <a:spcPts val="1200"/>
              </a:spcBef>
              <a:spcAft>
                <a:spcPts val="1200"/>
              </a:spcAft>
              <a:buClr>
                <a:srgbClr val="000000"/>
              </a:buClr>
              <a:buSzPts val="1200"/>
              <a:buFont typeface="Arial" panose="020B0604020202020204" pitchFamily="34" charset="0"/>
              <a:buChar char="•"/>
              <a:tabLst>
                <a:tab pos="228600" algn="l"/>
              </a:tabLst>
            </a:pPr>
            <a:r>
              <a:rPr lang="en-US" sz="2200" dirty="0">
                <a:solidFill>
                  <a:srgbClr val="000000"/>
                </a:solidFill>
                <a:latin typeface="Arial" panose="020B0604020202020204" pitchFamily="34" charset="0"/>
                <a:ea typeface="Arial" panose="020B0604020202020204" pitchFamily="34" charset="0"/>
                <a:cs typeface="Times New Roman" panose="02020603050405020304" pitchFamily="18" charset="0"/>
              </a:rPr>
              <a:t>Facilitate public engagement throughout the process.</a:t>
            </a:r>
            <a:endParaRPr lang="en-US" sz="2200" dirty="0">
              <a:latin typeface="Wingdings" pitchFamily="2" charset="2"/>
              <a:ea typeface="Wingdings" pitchFamily="2" charset="2"/>
            </a:endParaRPr>
          </a:p>
          <a:p>
            <a:pPr marL="800100" marR="594360" lvl="1" indent="-457200" fontAlgn="base">
              <a:spcBef>
                <a:spcPts val="1200"/>
              </a:spcBef>
              <a:spcAft>
                <a:spcPts val="1200"/>
              </a:spcAft>
              <a:buClr>
                <a:srgbClr val="000000"/>
              </a:buClr>
              <a:buSzPts val="1200"/>
              <a:buFont typeface="Arial" panose="020B0604020202020204" pitchFamily="34" charset="0"/>
              <a:buChar char="•"/>
              <a:tabLst>
                <a:tab pos="228600" algn="l"/>
              </a:tabLst>
            </a:pPr>
            <a:r>
              <a:rPr lang="en-US" sz="2200" spc="-10" dirty="0">
                <a:solidFill>
                  <a:srgbClr val="000000"/>
                </a:solidFill>
                <a:latin typeface="Arial" panose="020B0604020202020204" pitchFamily="34" charset="0"/>
                <a:ea typeface="Arial" panose="020B0604020202020204" pitchFamily="34" charset="0"/>
                <a:cs typeface="Times New Roman" panose="02020603050405020304" pitchFamily="18" charset="0"/>
              </a:rPr>
              <a:t>Develop a Charter and Bylaw changes that reflect recommendations </a:t>
            </a:r>
          </a:p>
          <a:p>
            <a:pPr marL="800100" marR="594360" lvl="1" indent="-457200" fontAlgn="base">
              <a:spcBef>
                <a:spcPts val="1200"/>
              </a:spcBef>
              <a:spcAft>
                <a:spcPts val="1200"/>
              </a:spcAft>
              <a:buClr>
                <a:srgbClr val="000000"/>
              </a:buClr>
              <a:buSzPts val="1200"/>
              <a:buFont typeface="Arial" panose="020B0604020202020204" pitchFamily="34" charset="0"/>
              <a:buChar char="n"/>
              <a:tabLst>
                <a:tab pos="228600" algn="l"/>
              </a:tabLst>
            </a:pPr>
            <a:endParaRPr lang="en-US" sz="2000" spc="-10" dirty="0">
              <a:solidFill>
                <a:srgbClr val="000000"/>
              </a:solidFill>
              <a:latin typeface="Arial" panose="020B0604020202020204" pitchFamily="34" charset="0"/>
              <a:ea typeface="Arial" panose="020B06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65DB6A9-7A1B-4345-1263-A8F345D0737C}"/>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72966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FC10A-C384-7522-BB2F-1B67EF929607}"/>
              </a:ext>
            </a:extLst>
          </p:cNvPr>
          <p:cNvSpPr>
            <a:spLocks noGrp="1"/>
          </p:cNvSpPr>
          <p:nvPr>
            <p:ph type="title"/>
          </p:nvPr>
        </p:nvSpPr>
        <p:spPr/>
        <p:txBody>
          <a:bodyPr/>
          <a:lstStyle/>
          <a:p>
            <a:pPr algn="ctr"/>
            <a:r>
              <a:rPr lang="en-US" b="1" dirty="0">
                <a:solidFill>
                  <a:srgbClr val="C00000"/>
                </a:solidFill>
                <a:latin typeface="+mn-lt"/>
              </a:rPr>
              <a:t>What Is A Charter? </a:t>
            </a:r>
          </a:p>
        </p:txBody>
      </p:sp>
      <p:sp>
        <p:nvSpPr>
          <p:cNvPr id="3" name="Content Placeholder 2">
            <a:extLst>
              <a:ext uri="{FF2B5EF4-FFF2-40B4-BE49-F238E27FC236}">
                <a16:creationId xmlns:a16="http://schemas.microsoft.com/office/drawing/2014/main" id="{B0DDCE93-C9E9-A662-F820-CE1C064ADF03}"/>
              </a:ext>
            </a:extLst>
          </p:cNvPr>
          <p:cNvSpPr>
            <a:spLocks noGrp="1"/>
          </p:cNvSpPr>
          <p:nvPr>
            <p:ph idx="1"/>
          </p:nvPr>
        </p:nvSpPr>
        <p:spPr/>
        <p:txBody>
          <a:bodyPr>
            <a:normAutofit lnSpcReduction="10000"/>
          </a:bodyPr>
          <a:lstStyle/>
          <a:p>
            <a:pPr marL="0" indent="0">
              <a:buNone/>
            </a:pPr>
            <a:r>
              <a:rPr lang="en-US" sz="4000" dirty="0"/>
              <a:t>“Charter” refers to a written instrument that defines the government structure under which a city and town operates, that may create local offices; distribute powers, duties and responsibilities among local offices; and that may establish and define certain procedures to be followed by a city or town government. (MGL Ch. 4, Sec 7, Clause 5). </a:t>
            </a:r>
          </a:p>
        </p:txBody>
      </p:sp>
      <p:sp>
        <p:nvSpPr>
          <p:cNvPr id="5" name="Slide Number Placeholder 4">
            <a:extLst>
              <a:ext uri="{FF2B5EF4-FFF2-40B4-BE49-F238E27FC236}">
                <a16:creationId xmlns:a16="http://schemas.microsoft.com/office/drawing/2014/main" id="{35C7C7BB-32A5-457F-FA28-29CE23779199}"/>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224112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47596D-17D6-BA81-7009-F2392DB9A959}"/>
              </a:ext>
            </a:extLst>
          </p:cNvPr>
          <p:cNvSpPr>
            <a:spLocks noGrp="1"/>
          </p:cNvSpPr>
          <p:nvPr>
            <p:ph type="body" idx="10"/>
          </p:nvPr>
        </p:nvSpPr>
        <p:spPr>
          <a:xfrm>
            <a:off x="609600" y="234795"/>
            <a:ext cx="10306049" cy="713874"/>
          </a:xfrm>
        </p:spPr>
        <p:txBody>
          <a:bodyPr>
            <a:normAutofit fontScale="95000"/>
          </a:bodyPr>
          <a:lstStyle/>
          <a:p>
            <a:pPr marL="0" indent="0" algn="ctr">
              <a:buNone/>
            </a:pPr>
            <a:r>
              <a:rPr lang="en-US" sz="3600" b="1" dirty="0">
                <a:solidFill>
                  <a:srgbClr val="C00000"/>
                </a:solidFill>
              </a:rPr>
              <a:t>Four Basic Forms of Government in Massachusetts</a:t>
            </a:r>
            <a:endParaRPr lang="en-US" sz="3600" b="1" i="1" dirty="0">
              <a:solidFill>
                <a:srgbClr val="C00000"/>
              </a:solidFill>
            </a:endParaRPr>
          </a:p>
        </p:txBody>
      </p:sp>
      <p:pic>
        <p:nvPicPr>
          <p:cNvPr id="4" name="Picture">
            <a:extLst>
              <a:ext uri="{FF2B5EF4-FFF2-40B4-BE49-F238E27FC236}">
                <a16:creationId xmlns:a16="http://schemas.microsoft.com/office/drawing/2014/main" id="{A5BA2016-28C9-6D94-18A9-790401D3065D}"/>
              </a:ext>
            </a:extLst>
          </p:cNvPr>
          <p:cNvPicPr/>
          <p:nvPr/>
        </p:nvPicPr>
        <p:blipFill>
          <a:blip r:embed="rId2"/>
          <a:srcRect t="12754" b="15842"/>
          <a:stretch>
            <a:fillRect/>
          </a:stretch>
        </p:blipFill>
        <p:spPr>
          <a:xfrm>
            <a:off x="1505372" y="948669"/>
            <a:ext cx="8514503" cy="4884821"/>
          </a:xfrm>
          <a:prstGeom prst="rect">
            <a:avLst/>
          </a:prstGeom>
        </p:spPr>
      </p:pic>
      <p:sp>
        <p:nvSpPr>
          <p:cNvPr id="3" name="TextBox 2">
            <a:extLst>
              <a:ext uri="{FF2B5EF4-FFF2-40B4-BE49-F238E27FC236}">
                <a16:creationId xmlns:a16="http://schemas.microsoft.com/office/drawing/2014/main" id="{07B3DE70-65D4-CBF2-F58A-6580D29FE34E}"/>
              </a:ext>
            </a:extLst>
          </p:cNvPr>
          <p:cNvSpPr txBox="1"/>
          <p:nvPr/>
        </p:nvSpPr>
        <p:spPr>
          <a:xfrm>
            <a:off x="1142497" y="5909331"/>
            <a:ext cx="9240252" cy="830997"/>
          </a:xfrm>
          <a:prstGeom prst="rect">
            <a:avLst/>
          </a:prstGeom>
          <a:noFill/>
        </p:spPr>
        <p:txBody>
          <a:bodyPr wrap="square" rtlCol="0">
            <a:spAutoFit/>
          </a:bodyPr>
          <a:lstStyle/>
          <a:p>
            <a:pPr algn="ctr"/>
            <a:r>
              <a:rPr lang="en-US" sz="2400" b="1" i="1" dirty="0"/>
              <a:t>Note: Changing forms of government isn’t currently the focus but will review how our form of government operates in the future</a:t>
            </a:r>
            <a:endParaRPr lang="en-US" sz="2400" b="1" dirty="0"/>
          </a:p>
        </p:txBody>
      </p:sp>
    </p:spTree>
    <p:extLst>
      <p:ext uri="{BB962C8B-B14F-4D97-AF65-F5344CB8AC3E}">
        <p14:creationId xmlns:p14="http://schemas.microsoft.com/office/powerpoint/2010/main" val="2828106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8B06536-8C17-74D6-6324-9C49CF8AF8D1}"/>
              </a:ext>
            </a:extLst>
          </p:cNvPr>
          <p:cNvSpPr>
            <a:spLocks noGrp="1"/>
          </p:cNvSpPr>
          <p:nvPr>
            <p:ph type="body" idx="10"/>
          </p:nvPr>
        </p:nvSpPr>
        <p:spPr>
          <a:xfrm>
            <a:off x="254643" y="312725"/>
            <a:ext cx="11563109" cy="856317"/>
          </a:xfrm>
        </p:spPr>
        <p:txBody>
          <a:bodyPr>
            <a:normAutofit fontScale="95000"/>
          </a:bodyPr>
          <a:lstStyle/>
          <a:p>
            <a:pPr marL="0" indent="0" algn="ctr">
              <a:buNone/>
            </a:pPr>
            <a:r>
              <a:rPr lang="en-US" sz="3400" b="1" dirty="0">
                <a:solidFill>
                  <a:srgbClr val="FF0000"/>
                </a:solidFill>
              </a:rPr>
              <a:t> </a:t>
            </a:r>
            <a:r>
              <a:rPr lang="en-US" sz="4200" b="1" dirty="0">
                <a:solidFill>
                  <a:srgbClr val="C00000"/>
                </a:solidFill>
              </a:rPr>
              <a:t>Methods To Change Form of Government </a:t>
            </a:r>
            <a:endParaRPr lang="en-US" sz="3400" b="1" dirty="0">
              <a:solidFill>
                <a:srgbClr val="C00000"/>
              </a:solidFill>
            </a:endParaRPr>
          </a:p>
        </p:txBody>
      </p:sp>
      <p:sp>
        <p:nvSpPr>
          <p:cNvPr id="3" name="Text Placeholder 2">
            <a:extLst>
              <a:ext uri="{FF2B5EF4-FFF2-40B4-BE49-F238E27FC236}">
                <a16:creationId xmlns:a16="http://schemas.microsoft.com/office/drawing/2014/main" id="{1497EE5B-4CB8-E222-B0D9-5700B368774B}"/>
              </a:ext>
            </a:extLst>
          </p:cNvPr>
          <p:cNvSpPr>
            <a:spLocks noGrp="1"/>
          </p:cNvSpPr>
          <p:nvPr>
            <p:ph type="body" idx="10"/>
          </p:nvPr>
        </p:nvSpPr>
        <p:spPr>
          <a:xfrm>
            <a:off x="1554480" y="1911985"/>
            <a:ext cx="6870065" cy="3227706"/>
          </a:xfrm>
        </p:spPr>
        <p:txBody>
          <a:bodyPr/>
          <a:lstStyle/>
          <a:p>
            <a:pPr marL="742950" indent="-742950">
              <a:buFont typeface="+mj-lt"/>
              <a:buAutoNum type="arabicPeriod"/>
            </a:pPr>
            <a:r>
              <a:rPr lang="en-US" sz="3800" dirty="0"/>
              <a:t>Charter Commission </a:t>
            </a:r>
          </a:p>
          <a:p>
            <a:pPr marL="742950" indent="-742950">
              <a:buFont typeface="+mj-lt"/>
              <a:buAutoNum type="arabicPeriod"/>
            </a:pPr>
            <a:r>
              <a:rPr lang="en-US" sz="3800" dirty="0"/>
              <a:t>Special Act </a:t>
            </a:r>
          </a:p>
          <a:p>
            <a:endParaRPr lang="en-US" dirty="0"/>
          </a:p>
        </p:txBody>
      </p:sp>
    </p:spTree>
    <p:extLst>
      <p:ext uri="{BB962C8B-B14F-4D97-AF65-F5344CB8AC3E}">
        <p14:creationId xmlns:p14="http://schemas.microsoft.com/office/powerpoint/2010/main" val="1424377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94F3-62A0-C0F0-CC02-2BBC62FB8869}"/>
              </a:ext>
            </a:extLst>
          </p:cNvPr>
          <p:cNvSpPr>
            <a:spLocks noGrp="1"/>
          </p:cNvSpPr>
          <p:nvPr>
            <p:ph type="title"/>
          </p:nvPr>
        </p:nvSpPr>
        <p:spPr>
          <a:xfrm>
            <a:off x="838200" y="-116682"/>
            <a:ext cx="10515600" cy="902495"/>
          </a:xfrm>
        </p:spPr>
        <p:txBody>
          <a:bodyPr>
            <a:normAutofit/>
          </a:bodyPr>
          <a:lstStyle/>
          <a:p>
            <a:pPr algn="ctr"/>
            <a:r>
              <a:rPr lang="en-US" sz="3600" b="1" dirty="0">
                <a:solidFill>
                  <a:srgbClr val="C00000"/>
                </a:solidFill>
                <a:latin typeface="+mn-lt"/>
              </a:rPr>
              <a:t>1. Charter Commission Method of Change</a:t>
            </a:r>
          </a:p>
        </p:txBody>
      </p:sp>
      <p:sp>
        <p:nvSpPr>
          <p:cNvPr id="3" name="Content Placeholder 2">
            <a:extLst>
              <a:ext uri="{FF2B5EF4-FFF2-40B4-BE49-F238E27FC236}">
                <a16:creationId xmlns:a16="http://schemas.microsoft.com/office/drawing/2014/main" id="{0B324C77-0349-7BF6-2CAA-B15DFB52E339}"/>
              </a:ext>
            </a:extLst>
          </p:cNvPr>
          <p:cNvSpPr>
            <a:spLocks noGrp="1"/>
          </p:cNvSpPr>
          <p:nvPr>
            <p:ph idx="1"/>
          </p:nvPr>
        </p:nvSpPr>
        <p:spPr>
          <a:xfrm>
            <a:off x="159544" y="546100"/>
            <a:ext cx="11872912" cy="5614511"/>
          </a:xfrm>
        </p:spPr>
        <p:txBody>
          <a:bodyPr>
            <a:normAutofit/>
          </a:bodyPr>
          <a:lstStyle/>
          <a:p>
            <a:pPr marL="0" marR="0" indent="0" fontAlgn="base">
              <a:lnSpc>
                <a:spcPct val="110000"/>
              </a:lnSpc>
              <a:spcBef>
                <a:spcPts val="3460"/>
              </a:spcBef>
              <a:spcAft>
                <a:spcPts val="3600"/>
              </a:spcAft>
              <a:buNone/>
            </a:pPr>
            <a:r>
              <a:rPr lang="en-US" sz="2400" dirty="0"/>
              <a:t>Requires a minimum of 15% of Burlington’s registered voters to petition the Select Board to place a question on the ballot to establish a Charter Commission. On the same ballot candidates for the Commission will be listed, and if the majority of voters vote to establish a Charter Commission, nine members of the Commission will be elected. This Commission must follow a process and timetable set forth under state law, and a new Charter is then subject to voter approval..</a:t>
            </a:r>
          </a:p>
          <a:p>
            <a:pPr marL="0" marR="182880" indent="0" fontAlgn="base">
              <a:lnSpc>
                <a:spcPts val="1585"/>
              </a:lnSpc>
              <a:spcBef>
                <a:spcPts val="820"/>
              </a:spcBef>
              <a:spcAft>
                <a:spcPts val="0"/>
              </a:spcAft>
              <a:buNone/>
            </a:pPr>
            <a:endParaRPr lang="en-US" dirty="0"/>
          </a:p>
        </p:txBody>
      </p:sp>
      <p:pic>
        <p:nvPicPr>
          <p:cNvPr id="5" name="Picture">
            <a:extLst>
              <a:ext uri="{FF2B5EF4-FFF2-40B4-BE49-F238E27FC236}">
                <a16:creationId xmlns:a16="http://schemas.microsoft.com/office/drawing/2014/main" id="{7A40241D-D269-6951-38D6-55E85BE29A1F}"/>
              </a:ext>
            </a:extLst>
          </p:cNvPr>
          <p:cNvPicPr/>
          <p:nvPr/>
        </p:nvPicPr>
        <p:blipFill>
          <a:blip r:embed="rId3"/>
          <a:stretch>
            <a:fillRect/>
          </a:stretch>
        </p:blipFill>
        <p:spPr>
          <a:xfrm>
            <a:off x="2426677" y="2996938"/>
            <a:ext cx="6049108" cy="3314962"/>
          </a:xfrm>
          <a:prstGeom prst="rect">
            <a:avLst/>
          </a:prstGeom>
        </p:spPr>
      </p:pic>
      <p:sp>
        <p:nvSpPr>
          <p:cNvPr id="7" name="TextBox 6">
            <a:extLst>
              <a:ext uri="{FF2B5EF4-FFF2-40B4-BE49-F238E27FC236}">
                <a16:creationId xmlns:a16="http://schemas.microsoft.com/office/drawing/2014/main" id="{32127D6A-ED32-1151-A7D4-242663F8780B}"/>
              </a:ext>
            </a:extLst>
          </p:cNvPr>
          <p:cNvSpPr txBox="1"/>
          <p:nvPr/>
        </p:nvSpPr>
        <p:spPr>
          <a:xfrm>
            <a:off x="1547446" y="6523837"/>
            <a:ext cx="184731" cy="369332"/>
          </a:xfrm>
          <a:prstGeom prst="rect">
            <a:avLst/>
          </a:prstGeom>
          <a:noFill/>
        </p:spPr>
        <p:txBody>
          <a:bodyPr wrap="none" rtlCol="0">
            <a:spAutoFit/>
          </a:bodyPr>
          <a:lstStyle/>
          <a:p>
            <a:endParaRPr lang="en-US" dirty="0"/>
          </a:p>
        </p:txBody>
      </p:sp>
      <p:sp>
        <p:nvSpPr>
          <p:cNvPr id="8" name="TextBox 7">
            <a:extLst>
              <a:ext uri="{FF2B5EF4-FFF2-40B4-BE49-F238E27FC236}">
                <a16:creationId xmlns:a16="http://schemas.microsoft.com/office/drawing/2014/main" id="{0CABEDD9-E166-31AD-CBAE-387A237C9A71}"/>
              </a:ext>
            </a:extLst>
          </p:cNvPr>
          <p:cNvSpPr txBox="1"/>
          <p:nvPr/>
        </p:nvSpPr>
        <p:spPr>
          <a:xfrm>
            <a:off x="838200" y="6387146"/>
            <a:ext cx="10943492" cy="882293"/>
          </a:xfrm>
          <a:prstGeom prst="rect">
            <a:avLst/>
          </a:prstGeom>
          <a:noFill/>
        </p:spPr>
        <p:txBody>
          <a:bodyPr wrap="square" rtlCol="0">
            <a:spAutoFit/>
          </a:bodyPr>
          <a:lstStyle/>
          <a:p>
            <a:pPr marL="228600" marR="182880" fontAlgn="base">
              <a:lnSpc>
                <a:spcPts val="1585"/>
              </a:lnSpc>
              <a:spcBef>
                <a:spcPts val="820"/>
              </a:spcBef>
              <a:spcAft>
                <a:spcPts val="0"/>
              </a:spcAft>
            </a:pPr>
            <a:r>
              <a:rPr lang="en-US" sz="18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The process for a Charter Commission is set out under</a:t>
            </a:r>
            <a:r>
              <a:rPr lang="en-US" sz="1800" dirty="0">
                <a:solidFill>
                  <a:srgbClr val="0000FF"/>
                </a:solidFill>
                <a:effectLst/>
                <a:latin typeface="Arial" panose="020B0604020202020204" pitchFamily="34" charset="0"/>
                <a:ea typeface="Arial" panose="020B0604020202020204" pitchFamily="34" charset="0"/>
                <a:cs typeface="Times New Roman" panose="02020603050405020304" pitchFamily="18" charset="0"/>
                <a:hlinkClick r:id="rId4"/>
              </a:rPr>
              <a:t> Massachusetts General</a:t>
            </a:r>
            <a:r>
              <a:rPr lang="en-US" sz="1800" u="sng" dirty="0">
                <a:solidFill>
                  <a:srgbClr val="0000FF"/>
                </a:solidFill>
                <a:effectLst/>
                <a:latin typeface="Arial" panose="020B0604020202020204" pitchFamily="34" charset="0"/>
                <a:ea typeface="Arial" panose="020B0604020202020204" pitchFamily="34" charset="0"/>
                <a:cs typeface="Times New Roman" panose="02020603050405020304" pitchFamily="18" charset="0"/>
              </a:rPr>
              <a:t> </a:t>
            </a:r>
            <a:r>
              <a:rPr lang="en-US" sz="1800" dirty="0">
                <a:solidFill>
                  <a:srgbClr val="0000FF"/>
                </a:solidFill>
                <a:effectLst/>
                <a:latin typeface="Arial" panose="020B0604020202020204" pitchFamily="34" charset="0"/>
                <a:ea typeface="Arial" panose="020B0604020202020204" pitchFamily="34" charset="0"/>
                <a:cs typeface="Times New Roman" panose="02020603050405020304" pitchFamily="18" charset="0"/>
                <a:hlinkClick r:id="rId4"/>
              </a:rPr>
              <a:t> Law Chapter 43B. </a:t>
            </a:r>
            <a:endParaRPr lang="en-US" sz="1800" dirty="0">
              <a:solidFill>
                <a:srgbClr val="0000FF"/>
              </a:solidFill>
              <a:effectLst/>
              <a:latin typeface="Arial" panose="020B0604020202020204" pitchFamily="34" charset="0"/>
              <a:ea typeface="Arial" panose="020B0604020202020204" pitchFamily="34" charset="0"/>
              <a:cs typeface="Times New Roman" panose="02020603050405020304" pitchFamily="18" charset="0"/>
            </a:endParaRPr>
          </a:p>
          <a:p>
            <a:pPr marL="228600" marR="182880" fontAlgn="base">
              <a:lnSpc>
                <a:spcPts val="1585"/>
              </a:lnSpc>
              <a:spcBef>
                <a:spcPts val="820"/>
              </a:spcBef>
              <a:spcAft>
                <a:spcPts val="0"/>
              </a:spcAft>
            </a:pPr>
            <a:endParaRPr lang="en-US" sz="1600" dirty="0">
              <a:solidFill>
                <a:srgbClr val="0000FF"/>
              </a:solidFill>
              <a:latin typeface="Arial" panose="020B0604020202020204" pitchFamily="34" charset="0"/>
              <a:cs typeface="Times New Roman" panose="02020603050405020304" pitchFamily="18" charset="0"/>
            </a:endParaRPr>
          </a:p>
          <a:p>
            <a:endParaRPr lang="en-US" dirty="0"/>
          </a:p>
        </p:txBody>
      </p:sp>
      <p:sp>
        <p:nvSpPr>
          <p:cNvPr id="6" name="Slide Number Placeholder 5">
            <a:extLst>
              <a:ext uri="{FF2B5EF4-FFF2-40B4-BE49-F238E27FC236}">
                <a16:creationId xmlns:a16="http://schemas.microsoft.com/office/drawing/2014/main" id="{58DDD656-4C2B-E312-E467-590D37E9753C}"/>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22965701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{39291131-08B6-D740-9D21-F1AF0E76F7A5}tf10001120</Template>
  <TotalTime>5739</TotalTime>
  <Words>1216</Words>
  <Application>Microsoft Macintosh PowerPoint</Application>
  <PresentationFormat>Widescreen</PresentationFormat>
  <Paragraphs>150</Paragraphs>
  <Slides>21</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ArialMT</vt:lpstr>
      <vt:lpstr>Calibri</vt:lpstr>
      <vt:lpstr>Calibri Light</vt:lpstr>
      <vt:lpstr>Gill Sans MT</vt:lpstr>
      <vt:lpstr>Symbol</vt:lpstr>
      <vt:lpstr>TimesNewRomanPSMT</vt:lpstr>
      <vt:lpstr>Wingdings</vt:lpstr>
      <vt:lpstr>Office Theme</vt:lpstr>
      <vt:lpstr>Burlington Government Review Committee</vt:lpstr>
      <vt:lpstr>Background</vt:lpstr>
      <vt:lpstr>PowerPoint Presentation</vt:lpstr>
      <vt:lpstr>PowerPoint Presentation</vt:lpstr>
      <vt:lpstr> What We Be Doing</vt:lpstr>
      <vt:lpstr>What Is A Charter? </vt:lpstr>
      <vt:lpstr>PowerPoint Presentation</vt:lpstr>
      <vt:lpstr>PowerPoint Presentation</vt:lpstr>
      <vt:lpstr>1. Charter Commission Method of Change</vt:lpstr>
      <vt:lpstr>2. Special Act Option</vt:lpstr>
      <vt:lpstr>Formidable Task…..</vt:lpstr>
      <vt:lpstr>Step 1: With Collins Center Guidance Identify Key Project Components</vt:lpstr>
      <vt:lpstr>Step 2:  Identify Specific Tasks</vt:lpstr>
      <vt:lpstr>Step 3:  Develop Project Plan</vt:lpstr>
      <vt:lpstr>Step 4:  Establish Subcommittees</vt:lpstr>
      <vt:lpstr>Step 5: Put It All Together</vt:lpstr>
      <vt:lpstr>BGRC: How We’ll Operate</vt:lpstr>
      <vt:lpstr>What We Ask of You</vt:lpstr>
      <vt:lpstr>So What’s Next?</vt:lpstr>
      <vt:lpstr>Appendix</vt:lpstr>
      <vt:lpstr>What Is A Charter?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BETSEY HUGHES</dc:creator>
  <cp:lastModifiedBy>BETSEY HUGHES</cp:lastModifiedBy>
  <cp:revision>31</cp:revision>
  <cp:lastPrinted>2025-07-08T20:58:56Z</cp:lastPrinted>
  <dcterms:created xsi:type="dcterms:W3CDTF">2025-06-26T15:25:24Z</dcterms:created>
  <dcterms:modified xsi:type="dcterms:W3CDTF">2025-07-08T21:40:51Z</dcterms:modified>
</cp:coreProperties>
</file>